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92" r:id="rId5"/>
    <p:sldId id="278" r:id="rId6"/>
    <p:sldId id="279" r:id="rId7"/>
    <p:sldId id="260" r:id="rId8"/>
    <p:sldId id="295" r:id="rId9"/>
    <p:sldId id="296" r:id="rId10"/>
    <p:sldId id="294" r:id="rId11"/>
    <p:sldId id="261" r:id="rId12"/>
    <p:sldId id="281" r:id="rId13"/>
    <p:sldId id="280" r:id="rId14"/>
    <p:sldId id="283" r:id="rId15"/>
    <p:sldId id="285" r:id="rId16"/>
    <p:sldId id="262" r:id="rId17"/>
    <p:sldId id="297" r:id="rId18"/>
    <p:sldId id="300" r:id="rId19"/>
    <p:sldId id="282" r:id="rId20"/>
    <p:sldId id="286" r:id="rId21"/>
    <p:sldId id="289" r:id="rId22"/>
    <p:sldId id="287" r:id="rId23"/>
    <p:sldId id="304" r:id="rId24"/>
    <p:sldId id="305" r:id="rId25"/>
    <p:sldId id="303" r:id="rId26"/>
    <p:sldId id="288" r:id="rId27"/>
    <p:sldId id="263" r:id="rId28"/>
    <p:sldId id="290" r:id="rId29"/>
    <p:sldId id="269" r:id="rId30"/>
    <p:sldId id="299" r:id="rId31"/>
    <p:sldId id="298" r:id="rId32"/>
    <p:sldId id="293" r:id="rId33"/>
    <p:sldId id="264" r:id="rId34"/>
    <p:sldId id="273" r:id="rId35"/>
    <p:sldId id="272" r:id="rId36"/>
    <p:sldId id="271" r:id="rId37"/>
    <p:sldId id="274" r:id="rId38"/>
    <p:sldId id="275" r:id="rId39"/>
    <p:sldId id="276" r:id="rId40"/>
    <p:sldId id="302" r:id="rId41"/>
    <p:sldId id="291" r:id="rId42"/>
    <p:sldId id="301" r:id="rId43"/>
    <p:sldId id="267" r:id="rId44"/>
    <p:sldId id="270"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27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A66193B-23D2-4256-AD10-CC08AB53C981}" type="datetimeFigureOut">
              <a:rPr lang="en-CA" smtClean="0"/>
              <a:t>25/04/2017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B384517-B152-464E-8B5F-92EA510FF650}" type="slidenum">
              <a:rPr lang="en-CA" smtClean="0"/>
              <a:t>‹#›</a:t>
            </a:fld>
            <a:endParaRPr lang="en-CA"/>
          </a:p>
        </p:txBody>
      </p:sp>
    </p:spTree>
    <p:extLst>
      <p:ext uri="{BB962C8B-B14F-4D97-AF65-F5344CB8AC3E}">
        <p14:creationId xmlns:p14="http://schemas.microsoft.com/office/powerpoint/2010/main" val="1980389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A66193B-23D2-4256-AD10-CC08AB53C981}" type="datetimeFigureOut">
              <a:rPr lang="en-CA" smtClean="0"/>
              <a:t>25/04/2017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B384517-B152-464E-8B5F-92EA510FF650}" type="slidenum">
              <a:rPr lang="en-CA" smtClean="0"/>
              <a:t>‹#›</a:t>
            </a:fld>
            <a:endParaRPr lang="en-CA"/>
          </a:p>
        </p:txBody>
      </p:sp>
    </p:spTree>
    <p:extLst>
      <p:ext uri="{BB962C8B-B14F-4D97-AF65-F5344CB8AC3E}">
        <p14:creationId xmlns:p14="http://schemas.microsoft.com/office/powerpoint/2010/main" val="1729854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A66193B-23D2-4256-AD10-CC08AB53C981}" type="datetimeFigureOut">
              <a:rPr lang="en-CA" smtClean="0"/>
              <a:t>25/04/2017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B384517-B152-464E-8B5F-92EA510FF650}" type="slidenum">
              <a:rPr lang="en-CA" smtClean="0"/>
              <a:t>‹#›</a:t>
            </a:fld>
            <a:endParaRPr lang="en-CA"/>
          </a:p>
        </p:txBody>
      </p:sp>
    </p:spTree>
    <p:extLst>
      <p:ext uri="{BB962C8B-B14F-4D97-AF65-F5344CB8AC3E}">
        <p14:creationId xmlns:p14="http://schemas.microsoft.com/office/powerpoint/2010/main" val="4262044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A66193B-23D2-4256-AD10-CC08AB53C981}" type="datetimeFigureOut">
              <a:rPr lang="en-CA" smtClean="0"/>
              <a:t>25/04/2017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B384517-B152-464E-8B5F-92EA510FF650}" type="slidenum">
              <a:rPr lang="en-CA" smtClean="0"/>
              <a:t>‹#›</a:t>
            </a:fld>
            <a:endParaRPr lang="en-CA"/>
          </a:p>
        </p:txBody>
      </p:sp>
    </p:spTree>
    <p:extLst>
      <p:ext uri="{BB962C8B-B14F-4D97-AF65-F5344CB8AC3E}">
        <p14:creationId xmlns:p14="http://schemas.microsoft.com/office/powerpoint/2010/main" val="3875959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66193B-23D2-4256-AD10-CC08AB53C981}" type="datetimeFigureOut">
              <a:rPr lang="en-CA" smtClean="0"/>
              <a:t>25/04/2017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B384517-B152-464E-8B5F-92EA510FF650}" type="slidenum">
              <a:rPr lang="en-CA" smtClean="0"/>
              <a:t>‹#›</a:t>
            </a:fld>
            <a:endParaRPr lang="en-CA"/>
          </a:p>
        </p:txBody>
      </p:sp>
    </p:spTree>
    <p:extLst>
      <p:ext uri="{BB962C8B-B14F-4D97-AF65-F5344CB8AC3E}">
        <p14:creationId xmlns:p14="http://schemas.microsoft.com/office/powerpoint/2010/main" val="1896734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A66193B-23D2-4256-AD10-CC08AB53C981}" type="datetimeFigureOut">
              <a:rPr lang="en-CA" smtClean="0"/>
              <a:t>25/04/2017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B384517-B152-464E-8B5F-92EA510FF650}" type="slidenum">
              <a:rPr lang="en-CA" smtClean="0"/>
              <a:t>‹#›</a:t>
            </a:fld>
            <a:endParaRPr lang="en-CA"/>
          </a:p>
        </p:txBody>
      </p:sp>
    </p:spTree>
    <p:extLst>
      <p:ext uri="{BB962C8B-B14F-4D97-AF65-F5344CB8AC3E}">
        <p14:creationId xmlns:p14="http://schemas.microsoft.com/office/powerpoint/2010/main" val="1788729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A66193B-23D2-4256-AD10-CC08AB53C981}" type="datetimeFigureOut">
              <a:rPr lang="en-CA" smtClean="0"/>
              <a:t>25/04/2017</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AB384517-B152-464E-8B5F-92EA510FF650}" type="slidenum">
              <a:rPr lang="en-CA" smtClean="0"/>
              <a:t>‹#›</a:t>
            </a:fld>
            <a:endParaRPr lang="en-CA"/>
          </a:p>
        </p:txBody>
      </p:sp>
    </p:spTree>
    <p:extLst>
      <p:ext uri="{BB962C8B-B14F-4D97-AF65-F5344CB8AC3E}">
        <p14:creationId xmlns:p14="http://schemas.microsoft.com/office/powerpoint/2010/main" val="2951951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A66193B-23D2-4256-AD10-CC08AB53C981}" type="datetimeFigureOut">
              <a:rPr lang="en-CA" smtClean="0"/>
              <a:t>25/04/2017</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AB384517-B152-464E-8B5F-92EA510FF650}" type="slidenum">
              <a:rPr lang="en-CA" smtClean="0"/>
              <a:t>‹#›</a:t>
            </a:fld>
            <a:endParaRPr lang="en-CA"/>
          </a:p>
        </p:txBody>
      </p:sp>
    </p:spTree>
    <p:extLst>
      <p:ext uri="{BB962C8B-B14F-4D97-AF65-F5344CB8AC3E}">
        <p14:creationId xmlns:p14="http://schemas.microsoft.com/office/powerpoint/2010/main" val="1756149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66193B-23D2-4256-AD10-CC08AB53C981}" type="datetimeFigureOut">
              <a:rPr lang="en-CA" smtClean="0"/>
              <a:t>25/04/2017</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AB384517-B152-464E-8B5F-92EA510FF650}" type="slidenum">
              <a:rPr lang="en-CA" smtClean="0"/>
              <a:t>‹#›</a:t>
            </a:fld>
            <a:endParaRPr lang="en-CA"/>
          </a:p>
        </p:txBody>
      </p:sp>
    </p:spTree>
    <p:extLst>
      <p:ext uri="{BB962C8B-B14F-4D97-AF65-F5344CB8AC3E}">
        <p14:creationId xmlns:p14="http://schemas.microsoft.com/office/powerpoint/2010/main" val="1289316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66193B-23D2-4256-AD10-CC08AB53C981}" type="datetimeFigureOut">
              <a:rPr lang="en-CA" smtClean="0"/>
              <a:t>25/04/2017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B384517-B152-464E-8B5F-92EA510FF650}" type="slidenum">
              <a:rPr lang="en-CA" smtClean="0"/>
              <a:t>‹#›</a:t>
            </a:fld>
            <a:endParaRPr lang="en-CA"/>
          </a:p>
        </p:txBody>
      </p:sp>
    </p:spTree>
    <p:extLst>
      <p:ext uri="{BB962C8B-B14F-4D97-AF65-F5344CB8AC3E}">
        <p14:creationId xmlns:p14="http://schemas.microsoft.com/office/powerpoint/2010/main" val="3144730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66193B-23D2-4256-AD10-CC08AB53C981}" type="datetimeFigureOut">
              <a:rPr lang="en-CA" smtClean="0"/>
              <a:t>25/04/2017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B384517-B152-464E-8B5F-92EA510FF650}" type="slidenum">
              <a:rPr lang="en-CA" smtClean="0"/>
              <a:t>‹#›</a:t>
            </a:fld>
            <a:endParaRPr lang="en-CA"/>
          </a:p>
        </p:txBody>
      </p:sp>
    </p:spTree>
    <p:extLst>
      <p:ext uri="{BB962C8B-B14F-4D97-AF65-F5344CB8AC3E}">
        <p14:creationId xmlns:p14="http://schemas.microsoft.com/office/powerpoint/2010/main" val="177488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66193B-23D2-4256-AD10-CC08AB53C981}" type="datetimeFigureOut">
              <a:rPr lang="en-CA" smtClean="0"/>
              <a:t>25/04/2017</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384517-B152-464E-8B5F-92EA510FF650}" type="slidenum">
              <a:rPr lang="en-CA" smtClean="0"/>
              <a:t>‹#›</a:t>
            </a:fld>
            <a:endParaRPr lang="en-CA"/>
          </a:p>
        </p:txBody>
      </p:sp>
    </p:spTree>
    <p:extLst>
      <p:ext uri="{BB962C8B-B14F-4D97-AF65-F5344CB8AC3E}">
        <p14:creationId xmlns:p14="http://schemas.microsoft.com/office/powerpoint/2010/main" val="37976524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www.uptodate.com/contents/use-of-neuromuscular-blocking-medications-in-critically-ill-patients" TargetMode="External"/><Relationship Id="rId2" Type="http://schemas.openxmlformats.org/officeDocument/2006/relationships/hyperlink" Target="http://www.uptodate.com/contents/use-of-neuromuscular-blocking-medications-in-critically-ill-patients/contributors" TargetMode="External"/><Relationship Id="rId1" Type="http://schemas.openxmlformats.org/officeDocument/2006/relationships/slideLayout" Target="../slideLayouts/slideLayout2.xml"/><Relationship Id="rId5" Type="http://schemas.openxmlformats.org/officeDocument/2006/relationships/hyperlink" Target="http://study.com/academy/lesson/the-neuromuscular-junction-function-structure-physiology.html" TargetMode="External"/><Relationship Id="rId4" Type="http://schemas.openxmlformats.org/officeDocument/2006/relationships/hyperlink" Target="http://ccn.aacnjournals.org/content/30/2/S5.full"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Neuromuscular Blockade Agents</a:t>
            </a:r>
            <a:br>
              <a:rPr lang="en-CA" dirty="0" smtClean="0"/>
            </a:br>
            <a:r>
              <a:rPr lang="en-CA" dirty="0" smtClean="0"/>
              <a:t>(NMBAs)</a:t>
            </a:r>
            <a:endParaRPr lang="en-CA" dirty="0"/>
          </a:p>
        </p:txBody>
      </p:sp>
      <p:sp>
        <p:nvSpPr>
          <p:cNvPr id="3" name="Subtitle 2"/>
          <p:cNvSpPr>
            <a:spLocks noGrp="1"/>
          </p:cNvSpPr>
          <p:nvPr>
            <p:ph type="subTitle" idx="1"/>
          </p:nvPr>
        </p:nvSpPr>
        <p:spPr/>
        <p:txBody>
          <a:bodyPr/>
          <a:lstStyle/>
          <a:p>
            <a:r>
              <a:rPr lang="en-CA" dirty="0" smtClean="0"/>
              <a:t>A self-directed learning module for nurses</a:t>
            </a:r>
          </a:p>
          <a:p>
            <a:r>
              <a:rPr lang="en-CA" dirty="0" smtClean="0"/>
              <a:t>April, 2017</a:t>
            </a:r>
            <a:endParaRPr lang="en-CA" dirty="0"/>
          </a:p>
        </p:txBody>
      </p:sp>
    </p:spTree>
    <p:extLst>
      <p:ext uri="{BB962C8B-B14F-4D97-AF65-F5344CB8AC3E}">
        <p14:creationId xmlns:p14="http://schemas.microsoft.com/office/powerpoint/2010/main" val="492131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r>
              <a:rPr lang="en-CA" dirty="0" smtClean="0">
                <a:solidFill>
                  <a:srgbClr val="FF0000"/>
                </a:solidFill>
              </a:rPr>
              <a:t>Test your understanding</a:t>
            </a:r>
            <a:endParaRPr lang="en-CA" dirty="0">
              <a:solidFill>
                <a:srgbClr val="FF0000"/>
              </a:solidFill>
            </a:endParaRPr>
          </a:p>
        </p:txBody>
      </p:sp>
      <p:sp>
        <p:nvSpPr>
          <p:cNvPr id="3" name="Content Placeholder 2"/>
          <p:cNvSpPr>
            <a:spLocks noGrp="1"/>
          </p:cNvSpPr>
          <p:nvPr>
            <p:ph idx="1"/>
          </p:nvPr>
        </p:nvSpPr>
        <p:spPr>
          <a:xfrm>
            <a:off x="467544" y="1268760"/>
            <a:ext cx="8229600" cy="4968552"/>
          </a:xfrm>
        </p:spPr>
        <p:txBody>
          <a:bodyPr>
            <a:normAutofit lnSpcReduction="10000"/>
          </a:bodyPr>
          <a:lstStyle/>
          <a:p>
            <a:pPr marL="0" indent="0">
              <a:buNone/>
            </a:pPr>
            <a:r>
              <a:rPr lang="en-CA" dirty="0" smtClean="0"/>
              <a:t>Put the following in the correct order:</a:t>
            </a:r>
          </a:p>
          <a:p>
            <a:pPr marL="0" indent="0">
              <a:buNone/>
            </a:pPr>
            <a:r>
              <a:rPr lang="en-CA" b="1" dirty="0" smtClean="0"/>
              <a:t>What processes take place between the message/impulse leaving the brain and the muscle contracting?</a:t>
            </a:r>
          </a:p>
          <a:p>
            <a:r>
              <a:rPr lang="en-CA" dirty="0" smtClean="0"/>
              <a:t>The impulse travels from the brain to the spinal cord down to the end of the nerves</a:t>
            </a:r>
          </a:p>
          <a:p>
            <a:r>
              <a:rPr lang="en-CA" dirty="0" smtClean="0"/>
              <a:t>Acetylcholine is released from the neuron</a:t>
            </a:r>
          </a:p>
          <a:p>
            <a:r>
              <a:rPr lang="en-CA" dirty="0" smtClean="0"/>
              <a:t>Acetylcholine binds to it’s receptor on the muscle fibre</a:t>
            </a:r>
          </a:p>
          <a:p>
            <a:r>
              <a:rPr lang="en-CA" dirty="0" smtClean="0"/>
              <a:t>The muscle contracts</a:t>
            </a:r>
            <a:endParaRPr lang="en-CA" dirty="0"/>
          </a:p>
        </p:txBody>
      </p:sp>
    </p:spTree>
    <p:extLst>
      <p:ext uri="{BB962C8B-B14F-4D97-AF65-F5344CB8AC3E}">
        <p14:creationId xmlns:p14="http://schemas.microsoft.com/office/powerpoint/2010/main" val="24906559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r>
              <a:rPr lang="en-CA" dirty="0" smtClean="0">
                <a:solidFill>
                  <a:srgbClr val="FF0000"/>
                </a:solidFill>
              </a:rPr>
              <a:t>Some indications for use…</a:t>
            </a:r>
            <a:endParaRPr lang="en-CA" dirty="0">
              <a:solidFill>
                <a:srgbClr val="FF0000"/>
              </a:solidFill>
            </a:endParaRPr>
          </a:p>
        </p:txBody>
      </p:sp>
      <p:sp>
        <p:nvSpPr>
          <p:cNvPr id="3" name="Content Placeholder 2"/>
          <p:cNvSpPr>
            <a:spLocks noGrp="1"/>
          </p:cNvSpPr>
          <p:nvPr>
            <p:ph idx="1"/>
          </p:nvPr>
        </p:nvSpPr>
        <p:spPr>
          <a:xfrm>
            <a:off x="457200" y="980728"/>
            <a:ext cx="8229600" cy="5544616"/>
          </a:xfrm>
        </p:spPr>
        <p:txBody>
          <a:bodyPr>
            <a:normAutofit fontScale="70000" lnSpcReduction="20000"/>
          </a:bodyPr>
          <a:lstStyle/>
          <a:p>
            <a:pPr marL="0" lvl="0" indent="0">
              <a:buNone/>
            </a:pPr>
            <a:r>
              <a:rPr lang="en-CA" sz="2400" dirty="0"/>
              <a:t>Neuromuscular Blocking Agents (NMBA) are used </a:t>
            </a:r>
            <a:r>
              <a:rPr lang="en-CA" sz="2400" dirty="0" smtClean="0"/>
              <a:t>in cases where it is necessary to over-ride the body’s normal muscle activity. </a:t>
            </a:r>
          </a:p>
          <a:p>
            <a:pPr marL="0" lvl="0" indent="0">
              <a:buNone/>
            </a:pPr>
            <a:endParaRPr lang="en-CA" sz="2400" dirty="0" smtClean="0"/>
          </a:p>
          <a:p>
            <a:pPr marL="0" lvl="0" indent="0">
              <a:buNone/>
            </a:pPr>
            <a:r>
              <a:rPr lang="en-CA" sz="2400" dirty="0" smtClean="0"/>
              <a:t> They can be used as a one time dose for </a:t>
            </a:r>
          </a:p>
          <a:p>
            <a:pPr marL="0" lvl="0" indent="0">
              <a:buNone/>
            </a:pPr>
            <a:r>
              <a:rPr lang="en-CA" sz="2400" dirty="0" smtClean="0"/>
              <a:t>patients </a:t>
            </a:r>
            <a:r>
              <a:rPr lang="en-CA" sz="2400" dirty="0"/>
              <a:t>requiring rapid </a:t>
            </a:r>
            <a:r>
              <a:rPr lang="en-CA" sz="2400" dirty="0" smtClean="0"/>
              <a:t>paralysis, such as </a:t>
            </a:r>
          </a:p>
          <a:p>
            <a:pPr marL="0" lvl="0" indent="0">
              <a:buNone/>
            </a:pPr>
            <a:r>
              <a:rPr lang="en-CA" sz="2400" dirty="0" smtClean="0"/>
              <a:t>for facilitating rapid sequence intubation.</a:t>
            </a:r>
          </a:p>
          <a:p>
            <a:pPr marL="0" lvl="0" indent="0">
              <a:buNone/>
            </a:pPr>
            <a:r>
              <a:rPr lang="en-CA" sz="2400" dirty="0" smtClean="0"/>
              <a:t>  </a:t>
            </a:r>
            <a:endParaRPr lang="en-CA" sz="2400" dirty="0"/>
          </a:p>
          <a:p>
            <a:pPr marL="0" lvl="0" indent="0">
              <a:buNone/>
            </a:pPr>
            <a:r>
              <a:rPr lang="en-CA" sz="2400" dirty="0" smtClean="0"/>
              <a:t>They can also be used for </a:t>
            </a:r>
            <a:r>
              <a:rPr lang="en-CA" sz="2400" dirty="0"/>
              <a:t>ongoing paralysis </a:t>
            </a:r>
            <a:endParaRPr lang="en-CA" sz="2400" dirty="0" smtClean="0"/>
          </a:p>
          <a:p>
            <a:pPr marL="0" lvl="0" indent="0">
              <a:buNone/>
            </a:pPr>
            <a:r>
              <a:rPr lang="en-CA" sz="2400" dirty="0" smtClean="0"/>
              <a:t>of </a:t>
            </a:r>
            <a:r>
              <a:rPr lang="en-CA" sz="2400" dirty="0"/>
              <a:t>skeletal muscles for the purpose </a:t>
            </a:r>
            <a:r>
              <a:rPr lang="en-CA" sz="2400" dirty="0" smtClean="0"/>
              <a:t>of:</a:t>
            </a:r>
          </a:p>
          <a:p>
            <a:r>
              <a:rPr lang="en-CA" sz="2400" dirty="0" smtClean="0"/>
              <a:t> facilitating mechanical ventilation by</a:t>
            </a:r>
          </a:p>
          <a:p>
            <a:pPr lvl="1"/>
            <a:r>
              <a:rPr lang="en-CA" sz="2000" dirty="0" smtClean="0"/>
              <a:t>reducing </a:t>
            </a:r>
            <a:r>
              <a:rPr lang="en-CA" sz="2000" dirty="0"/>
              <a:t>oxygen </a:t>
            </a:r>
            <a:r>
              <a:rPr lang="en-CA" sz="2100" dirty="0" smtClean="0"/>
              <a:t>consumption</a:t>
            </a:r>
          </a:p>
          <a:p>
            <a:pPr lvl="1"/>
            <a:r>
              <a:rPr lang="en-CA" sz="2100" dirty="0" smtClean="0"/>
              <a:t>Improving chest wall compliance</a:t>
            </a:r>
          </a:p>
          <a:p>
            <a:pPr lvl="1"/>
            <a:r>
              <a:rPr lang="en-CA" sz="2100" dirty="0" smtClean="0"/>
              <a:t>Eliminating ventilator </a:t>
            </a:r>
            <a:r>
              <a:rPr lang="en-CA" sz="2100" dirty="0" err="1" smtClean="0"/>
              <a:t>dyssynchrony</a:t>
            </a:r>
            <a:r>
              <a:rPr lang="en-CA" sz="2100" dirty="0" smtClean="0"/>
              <a:t> </a:t>
            </a:r>
          </a:p>
          <a:p>
            <a:pPr marL="400050"/>
            <a:r>
              <a:rPr lang="en-CA" sz="2400" dirty="0" smtClean="0"/>
              <a:t>decreasing </a:t>
            </a:r>
            <a:r>
              <a:rPr lang="en-CA" sz="2400" dirty="0"/>
              <a:t>energy demand in patients </a:t>
            </a:r>
            <a:endParaRPr lang="en-CA" sz="2400" dirty="0" smtClean="0"/>
          </a:p>
          <a:p>
            <a:pPr marL="0" lvl="0" indent="0">
              <a:buNone/>
            </a:pPr>
            <a:r>
              <a:rPr lang="en-CA" sz="2400" dirty="0" smtClean="0"/>
              <a:t>         with </a:t>
            </a:r>
            <a:r>
              <a:rPr lang="en-CA" sz="2400" dirty="0"/>
              <a:t>severe cardiopulmonary </a:t>
            </a:r>
            <a:r>
              <a:rPr lang="en-CA" sz="2400" dirty="0" smtClean="0"/>
              <a:t>instability </a:t>
            </a:r>
          </a:p>
          <a:p>
            <a:r>
              <a:rPr lang="en-CA" sz="2400" dirty="0"/>
              <a:t>p</a:t>
            </a:r>
            <a:r>
              <a:rPr lang="en-CA" sz="2400" dirty="0" smtClean="0"/>
              <a:t>reventing &amp; treating shivering </a:t>
            </a:r>
          </a:p>
          <a:p>
            <a:r>
              <a:rPr lang="en-CA" sz="2400" dirty="0" smtClean="0"/>
              <a:t>protecting the brain from the effects of </a:t>
            </a:r>
          </a:p>
          <a:p>
            <a:pPr marL="0" indent="0">
              <a:buNone/>
            </a:pPr>
            <a:r>
              <a:rPr lang="en-CA" sz="2400" dirty="0" smtClean="0"/>
              <a:t>       prolonged </a:t>
            </a:r>
            <a:r>
              <a:rPr lang="en-CA" sz="2400" dirty="0"/>
              <a:t>seizure </a:t>
            </a:r>
            <a:r>
              <a:rPr lang="en-CA" sz="2400" dirty="0" smtClean="0"/>
              <a:t>activity and by decreasing </a:t>
            </a:r>
          </a:p>
          <a:p>
            <a:pPr marL="0" indent="0">
              <a:buNone/>
            </a:pPr>
            <a:r>
              <a:rPr lang="en-CA" sz="2400" dirty="0" smtClean="0"/>
              <a:t>      intracranial pressures</a:t>
            </a:r>
          </a:p>
          <a:p>
            <a:r>
              <a:rPr lang="en-CA" sz="2400" dirty="0" smtClean="0"/>
              <a:t> Reducing intra-abdominal pressures</a:t>
            </a:r>
            <a:endParaRPr lang="en-CA" sz="24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3475" y="1772815"/>
            <a:ext cx="2628900"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4309354"/>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79758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lstStyle/>
          <a:p>
            <a:r>
              <a:rPr lang="en-CA" dirty="0" smtClean="0">
                <a:solidFill>
                  <a:srgbClr val="FF0000"/>
                </a:solidFill>
              </a:rPr>
              <a:t>Did you know?</a:t>
            </a:r>
            <a:endParaRPr lang="en-CA" dirty="0">
              <a:solidFill>
                <a:srgbClr val="FF0000"/>
              </a:solidFill>
            </a:endParaRPr>
          </a:p>
        </p:txBody>
      </p:sp>
      <p:sp>
        <p:nvSpPr>
          <p:cNvPr id="3" name="Content Placeholder 2"/>
          <p:cNvSpPr>
            <a:spLocks noGrp="1"/>
          </p:cNvSpPr>
          <p:nvPr>
            <p:ph idx="1"/>
          </p:nvPr>
        </p:nvSpPr>
        <p:spPr>
          <a:xfrm>
            <a:off x="457200" y="1268760"/>
            <a:ext cx="8229600" cy="4857403"/>
          </a:xfrm>
        </p:spPr>
        <p:txBody>
          <a:bodyPr/>
          <a:lstStyle/>
          <a:p>
            <a:pPr marL="0" indent="0">
              <a:buNone/>
            </a:pPr>
            <a:r>
              <a:rPr lang="en-CA" dirty="0" smtClean="0"/>
              <a:t>NMBAs do not provide pain relief or sedation?</a:t>
            </a:r>
          </a:p>
          <a:p>
            <a:pPr marL="0" indent="0">
              <a:buNone/>
            </a:pPr>
            <a:r>
              <a:rPr lang="en-CA" dirty="0" smtClean="0"/>
              <a:t>They only provide paralysis!</a:t>
            </a:r>
          </a:p>
          <a:p>
            <a:pPr marL="0" indent="0">
              <a:buNone/>
            </a:pPr>
            <a:endParaRPr lang="en-CA" dirty="0"/>
          </a:p>
          <a:p>
            <a:pPr marL="0" indent="0">
              <a:buNone/>
            </a:pPr>
            <a:endParaRPr lang="en-CA" dirty="0" smtClean="0"/>
          </a:p>
          <a:p>
            <a:pPr marL="0" indent="0">
              <a:buNone/>
            </a:pPr>
            <a:endParaRPr lang="en-CA" dirty="0"/>
          </a:p>
          <a:p>
            <a:pPr marL="0" indent="0">
              <a:buNone/>
            </a:pPr>
            <a:endParaRPr lang="en-CA" dirty="0" smtClean="0"/>
          </a:p>
          <a:p>
            <a:pPr marL="0" indent="0">
              <a:buNone/>
            </a:pPr>
            <a:r>
              <a:rPr lang="en-CA" b="1" dirty="0" smtClean="0"/>
              <a:t>ALWAYS</a:t>
            </a:r>
            <a:r>
              <a:rPr lang="en-CA" dirty="0" smtClean="0"/>
              <a:t> administer analgesia and sedation </a:t>
            </a:r>
            <a:r>
              <a:rPr lang="en-CA" b="1" dirty="0" smtClean="0"/>
              <a:t>BEFORE</a:t>
            </a:r>
            <a:r>
              <a:rPr lang="en-CA" dirty="0" smtClean="0"/>
              <a:t> administering NMBAs.</a:t>
            </a:r>
            <a:endParaRPr lang="en-CA" dirty="0"/>
          </a:p>
        </p:txBody>
      </p:sp>
      <p:pic>
        <p:nvPicPr>
          <p:cNvPr id="614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5776" y="2492896"/>
            <a:ext cx="3767460" cy="23503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6204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3028" y="1484784"/>
            <a:ext cx="8229600" cy="4857403"/>
          </a:xfrm>
        </p:spPr>
        <p:txBody>
          <a:bodyPr>
            <a:normAutofit/>
          </a:bodyPr>
          <a:lstStyle/>
          <a:p>
            <a:pPr marL="0" indent="0">
              <a:buNone/>
            </a:pPr>
            <a:r>
              <a:rPr lang="en-CA" sz="2400" dirty="0" smtClean="0"/>
              <a:t>NMBAs chemically paralyze the patients, making it impossible for the patient to breathe on their own.  </a:t>
            </a:r>
          </a:p>
          <a:p>
            <a:pPr marL="0" indent="0">
              <a:buNone/>
            </a:pPr>
            <a:r>
              <a:rPr lang="en-CA" sz="2400" dirty="0" smtClean="0"/>
              <a:t>Patient’s which will receive paralytics </a:t>
            </a:r>
          </a:p>
          <a:p>
            <a:pPr marL="0" indent="0">
              <a:buNone/>
            </a:pPr>
            <a:r>
              <a:rPr lang="en-CA" sz="2400" dirty="0" smtClean="0"/>
              <a:t>in the ICU should be intubated or the </a:t>
            </a:r>
          </a:p>
          <a:p>
            <a:pPr marL="0" indent="0">
              <a:buNone/>
            </a:pPr>
            <a:r>
              <a:rPr lang="en-CA" sz="2400" dirty="0" smtClean="0"/>
              <a:t>team should be in place at the head of </a:t>
            </a:r>
          </a:p>
          <a:p>
            <a:pPr marL="0" indent="0">
              <a:buNone/>
            </a:pPr>
            <a:r>
              <a:rPr lang="en-CA" sz="2400" dirty="0" smtClean="0"/>
              <a:t>the bed and be prepared to intubate </a:t>
            </a:r>
          </a:p>
          <a:p>
            <a:pPr marL="0" indent="0">
              <a:buNone/>
            </a:pPr>
            <a:r>
              <a:rPr lang="en-CA" sz="2400" dirty="0" smtClean="0"/>
              <a:t>immediately after the drug is administered. </a:t>
            </a:r>
          </a:p>
          <a:p>
            <a:pPr marL="0" indent="0">
              <a:buNone/>
            </a:pPr>
            <a:r>
              <a:rPr lang="en-CA" sz="2400" dirty="0" smtClean="0"/>
              <a:t> As a safety precaution, it is recommended </a:t>
            </a:r>
          </a:p>
          <a:p>
            <a:pPr marL="0" indent="0">
              <a:buNone/>
            </a:pPr>
            <a:r>
              <a:rPr lang="en-CA" sz="2400" dirty="0" smtClean="0"/>
              <a:t>that the ordering physician administer the </a:t>
            </a:r>
          </a:p>
          <a:p>
            <a:pPr marL="0" indent="0">
              <a:buNone/>
            </a:pPr>
            <a:r>
              <a:rPr lang="en-CA" sz="2400" dirty="0" smtClean="0"/>
              <a:t>first dose of paralytic, or at the very least</a:t>
            </a:r>
          </a:p>
          <a:p>
            <a:pPr marL="0" indent="0">
              <a:buNone/>
            </a:pPr>
            <a:r>
              <a:rPr lang="en-CA" sz="2400" dirty="0" smtClean="0"/>
              <a:t>be present at the bedside at the time of administration.</a:t>
            </a:r>
            <a:endParaRPr lang="en-CA" sz="2400"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65990" y="2348880"/>
            <a:ext cx="2754760"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5896" y="145567"/>
            <a:ext cx="1823864" cy="1229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81400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600" dirty="0" smtClean="0">
                <a:solidFill>
                  <a:srgbClr val="FF0000"/>
                </a:solidFill>
              </a:rPr>
              <a:t>NMBAs most often used in the ICU setting:</a:t>
            </a:r>
            <a:endParaRPr lang="en-CA" sz="3600" dirty="0">
              <a:solidFill>
                <a:srgbClr val="FF0000"/>
              </a:solidFill>
            </a:endParaRPr>
          </a:p>
        </p:txBody>
      </p:sp>
      <p:sp>
        <p:nvSpPr>
          <p:cNvPr id="3" name="Content Placeholder 2"/>
          <p:cNvSpPr>
            <a:spLocks noGrp="1"/>
          </p:cNvSpPr>
          <p:nvPr>
            <p:ph idx="1"/>
          </p:nvPr>
        </p:nvSpPr>
        <p:spPr>
          <a:xfrm>
            <a:off x="395536" y="2099345"/>
            <a:ext cx="8229600" cy="4525963"/>
          </a:xfrm>
        </p:spPr>
        <p:txBody>
          <a:bodyPr>
            <a:normAutofit/>
          </a:bodyPr>
          <a:lstStyle/>
          <a:p>
            <a:pPr marL="0" indent="0">
              <a:buNone/>
            </a:pPr>
            <a:r>
              <a:rPr lang="en-CA" b="1" dirty="0" smtClean="0"/>
              <a:t>Succinylcholine</a:t>
            </a:r>
          </a:p>
          <a:p>
            <a:pPr marL="0" indent="0">
              <a:buNone/>
            </a:pPr>
            <a:r>
              <a:rPr lang="en-CA" dirty="0" smtClean="0"/>
              <a:t>An ultra-short-acting</a:t>
            </a:r>
          </a:p>
          <a:p>
            <a:pPr marL="0" indent="0">
              <a:buNone/>
            </a:pPr>
            <a:r>
              <a:rPr lang="en-CA" dirty="0" smtClean="0"/>
              <a:t>depolarizing skeletal muscle </a:t>
            </a:r>
          </a:p>
          <a:p>
            <a:pPr marL="0" indent="0">
              <a:buNone/>
            </a:pPr>
            <a:r>
              <a:rPr lang="en-CA" dirty="0" smtClean="0"/>
              <a:t>relaxant with a rapid onset (45 seconds) and short duration (4-5 minutes). It is often used as a single bolus for the purposes of intubation.  It is incompatible with many other drugs and has many potentially dangerous side effects. </a:t>
            </a:r>
          </a:p>
          <a:p>
            <a:pPr marL="0" indent="0">
              <a:buNone/>
            </a:pPr>
            <a:endParaRPr lang="en-CA"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4655" y="1124744"/>
            <a:ext cx="2232248" cy="2232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44759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a:bodyPr>
          <a:lstStyle/>
          <a:p>
            <a:r>
              <a:rPr lang="en-CA" sz="3600" dirty="0">
                <a:solidFill>
                  <a:srgbClr val="FF0000"/>
                </a:solidFill>
              </a:rPr>
              <a:t>NMBAs most often used in the ICU setting:</a:t>
            </a:r>
          </a:p>
        </p:txBody>
      </p:sp>
      <p:sp>
        <p:nvSpPr>
          <p:cNvPr id="3" name="Content Placeholder 2"/>
          <p:cNvSpPr>
            <a:spLocks noGrp="1"/>
          </p:cNvSpPr>
          <p:nvPr>
            <p:ph idx="1"/>
          </p:nvPr>
        </p:nvSpPr>
        <p:spPr>
          <a:xfrm>
            <a:off x="457200" y="1052736"/>
            <a:ext cx="8229600" cy="5544616"/>
          </a:xfrm>
        </p:spPr>
        <p:txBody>
          <a:bodyPr>
            <a:normAutofit/>
          </a:bodyPr>
          <a:lstStyle/>
          <a:p>
            <a:pPr marL="0" indent="0">
              <a:buNone/>
            </a:pPr>
            <a:r>
              <a:rPr lang="en-CA" b="1" dirty="0" err="1" smtClean="0"/>
              <a:t>Cisatracurium</a:t>
            </a:r>
            <a:r>
              <a:rPr lang="en-CA" b="1" dirty="0" smtClean="0"/>
              <a:t> (</a:t>
            </a:r>
            <a:r>
              <a:rPr lang="en-CA" b="1" dirty="0" err="1" smtClean="0"/>
              <a:t>Nimbex</a:t>
            </a:r>
            <a:r>
              <a:rPr lang="en-CA" b="1" dirty="0" smtClean="0"/>
              <a:t>)</a:t>
            </a:r>
          </a:p>
          <a:p>
            <a:pPr marL="0" indent="0">
              <a:buNone/>
            </a:pPr>
            <a:r>
              <a:rPr lang="en-CA" dirty="0" smtClean="0"/>
              <a:t>An intermediate-acting </a:t>
            </a:r>
          </a:p>
          <a:p>
            <a:pPr marL="0" indent="0">
              <a:buNone/>
            </a:pPr>
            <a:r>
              <a:rPr lang="en-CA" dirty="0" smtClean="0"/>
              <a:t>non-depolarizing neuromuscular blocking agent, with an onset of 1.5-2 minutes and a duration of 55-60 minutes.</a:t>
            </a:r>
          </a:p>
          <a:p>
            <a:pPr marL="0" indent="0">
              <a:buNone/>
            </a:pPr>
            <a:r>
              <a:rPr lang="en-CA" b="1" dirty="0" err="1" smtClean="0"/>
              <a:t>Rocuronium</a:t>
            </a:r>
            <a:endParaRPr lang="en-CA" b="1" dirty="0" smtClean="0"/>
          </a:p>
          <a:p>
            <a:pPr marL="0" indent="0">
              <a:buNone/>
            </a:pPr>
            <a:r>
              <a:rPr lang="en-CA" dirty="0" smtClean="0"/>
              <a:t>An intermediate-acting</a:t>
            </a:r>
          </a:p>
          <a:p>
            <a:pPr marL="0" indent="0">
              <a:buNone/>
            </a:pPr>
            <a:r>
              <a:rPr lang="en-CA" dirty="0" smtClean="0"/>
              <a:t>Non-depolarizing skeletal neuromuscular blocking agent, with an onset of 1-3 minutes and a duration of 22-67 minutes.</a:t>
            </a:r>
            <a:endParaRPr lang="en-CA"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0032" y="908720"/>
            <a:ext cx="1392188" cy="1392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939552"/>
            <a:ext cx="1875656" cy="14067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6" y="3356992"/>
            <a:ext cx="2025519" cy="15191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53057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n-CA" dirty="0" smtClean="0">
                <a:solidFill>
                  <a:srgbClr val="FF0000"/>
                </a:solidFill>
              </a:rPr>
              <a:t>Before you start a NMBA infusion</a:t>
            </a:r>
            <a:endParaRPr lang="en-CA" dirty="0">
              <a:solidFill>
                <a:srgbClr val="FF0000"/>
              </a:solidFill>
            </a:endParaRPr>
          </a:p>
        </p:txBody>
      </p:sp>
      <p:sp>
        <p:nvSpPr>
          <p:cNvPr id="3" name="Content Placeholder 2"/>
          <p:cNvSpPr>
            <a:spLocks noGrp="1"/>
          </p:cNvSpPr>
          <p:nvPr>
            <p:ph idx="1"/>
          </p:nvPr>
        </p:nvSpPr>
        <p:spPr>
          <a:xfrm>
            <a:off x="323528" y="1772816"/>
            <a:ext cx="8229600" cy="4857403"/>
          </a:xfrm>
        </p:spPr>
        <p:txBody>
          <a:bodyPr>
            <a:normAutofit fontScale="85000" lnSpcReduction="20000"/>
          </a:bodyPr>
          <a:lstStyle/>
          <a:p>
            <a:pPr marL="0" indent="0">
              <a:buNone/>
            </a:pPr>
            <a:r>
              <a:rPr lang="en-CA" dirty="0" smtClean="0"/>
              <a:t>		It’s worth mentioning again…</a:t>
            </a:r>
          </a:p>
          <a:p>
            <a:r>
              <a:rPr lang="en-CA" dirty="0" smtClean="0"/>
              <a:t>NMBAs </a:t>
            </a:r>
            <a:r>
              <a:rPr lang="en-CA" dirty="0"/>
              <a:t>produce temporary paralysis without any analgesic, sedative effect or hearing effect. It should be assumed that the patient is awake and alert; analgesics and sedatives </a:t>
            </a:r>
            <a:r>
              <a:rPr lang="en-CA" dirty="0" smtClean="0"/>
              <a:t>must </a:t>
            </a:r>
            <a:r>
              <a:rPr lang="en-CA" dirty="0"/>
              <a:t>be given </a:t>
            </a:r>
            <a:r>
              <a:rPr lang="en-CA" dirty="0" smtClean="0"/>
              <a:t>accordingly, prior to NMBA administration.</a:t>
            </a:r>
            <a:endParaRPr lang="en-CA" dirty="0"/>
          </a:p>
          <a:p>
            <a:r>
              <a:rPr lang="en-CA" dirty="0"/>
              <a:t>Once sedation and analgesia targets are </a:t>
            </a:r>
            <a:r>
              <a:rPr lang="en-CA" dirty="0" smtClean="0"/>
              <a:t>met, according to what VAMASS level is ordered, </a:t>
            </a:r>
            <a:r>
              <a:rPr lang="en-CA" dirty="0"/>
              <a:t>initiate neuromuscular blocking agent</a:t>
            </a:r>
            <a:r>
              <a:rPr lang="en-CA" dirty="0" smtClean="0"/>
              <a:t>.</a:t>
            </a:r>
          </a:p>
          <a:p>
            <a:r>
              <a:rPr lang="en-CA" dirty="0" smtClean="0"/>
              <a:t>NMBAs are HIGH RISK medications. Initial doses administered via IV push should be by physician. It is recommended that infusions are verified by 2 RNs prior to initiating.</a:t>
            </a:r>
            <a:endParaRPr lang="en-CA"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08720"/>
            <a:ext cx="1656408" cy="1211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3750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lstStyle/>
          <a:p>
            <a:r>
              <a:rPr lang="en-CA" dirty="0" smtClean="0">
                <a:solidFill>
                  <a:srgbClr val="FF0000"/>
                </a:solidFill>
              </a:rPr>
              <a:t>Test your knowledge</a:t>
            </a:r>
            <a:endParaRPr lang="en-CA" dirty="0">
              <a:solidFill>
                <a:srgbClr val="FF0000"/>
              </a:solidFill>
            </a:endParaRPr>
          </a:p>
        </p:txBody>
      </p:sp>
      <p:sp>
        <p:nvSpPr>
          <p:cNvPr id="3" name="Content Placeholder 2"/>
          <p:cNvSpPr>
            <a:spLocks noGrp="1"/>
          </p:cNvSpPr>
          <p:nvPr>
            <p:ph idx="1"/>
          </p:nvPr>
        </p:nvSpPr>
        <p:spPr>
          <a:xfrm>
            <a:off x="467544" y="1268760"/>
            <a:ext cx="8229600" cy="4857403"/>
          </a:xfrm>
        </p:spPr>
        <p:txBody>
          <a:bodyPr>
            <a:normAutofit fontScale="92500" lnSpcReduction="20000"/>
          </a:bodyPr>
          <a:lstStyle/>
          <a:p>
            <a:pPr marL="0" indent="0">
              <a:buNone/>
            </a:pPr>
            <a:r>
              <a:rPr lang="en-CA" b="1" dirty="0" smtClean="0"/>
              <a:t>The physician is preparing to administer a bolus dose of an NMBA and has order you to start the infusion.  List the interventions, </a:t>
            </a:r>
            <a:r>
              <a:rPr lang="en-CA" b="1" dirty="0"/>
              <a:t>in the correct </a:t>
            </a:r>
            <a:r>
              <a:rPr lang="en-CA" b="1" dirty="0" smtClean="0"/>
              <a:t>order, that must occur prior to NMBA administration</a:t>
            </a:r>
            <a:r>
              <a:rPr lang="en-CA" dirty="0" smtClean="0"/>
              <a:t>:</a:t>
            </a:r>
          </a:p>
          <a:p>
            <a:r>
              <a:rPr lang="en-CA" dirty="0"/>
              <a:t>Explanation of procedure to patient</a:t>
            </a:r>
          </a:p>
          <a:p>
            <a:r>
              <a:rPr lang="en-CA" dirty="0" smtClean="0"/>
              <a:t>Adequate analgesia and sedation administration</a:t>
            </a:r>
          </a:p>
          <a:p>
            <a:r>
              <a:rPr lang="en-CA" dirty="0" smtClean="0"/>
              <a:t>Intubation and mechanical ventilation (or the medical team is in place to intubate immediately following administration of the NMBA)</a:t>
            </a:r>
          </a:p>
          <a:p>
            <a:r>
              <a:rPr lang="en-CA" dirty="0" smtClean="0"/>
              <a:t>Patient is connected to continuous cardiac monitoring</a:t>
            </a:r>
          </a:p>
          <a:p>
            <a:endParaRPr lang="en-CA" dirty="0"/>
          </a:p>
        </p:txBody>
      </p:sp>
    </p:spTree>
    <p:extLst>
      <p:ext uri="{BB962C8B-B14F-4D97-AF65-F5344CB8AC3E}">
        <p14:creationId xmlns:p14="http://schemas.microsoft.com/office/powerpoint/2010/main" val="3358944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CA" dirty="0" smtClean="0">
                <a:solidFill>
                  <a:srgbClr val="FF0000"/>
                </a:solidFill>
              </a:rPr>
              <a:t>Test your knowledge</a:t>
            </a:r>
            <a:endParaRPr lang="en-CA" dirty="0">
              <a:solidFill>
                <a:srgbClr val="FF0000"/>
              </a:solidFill>
            </a:endParaRPr>
          </a:p>
        </p:txBody>
      </p:sp>
      <p:sp>
        <p:nvSpPr>
          <p:cNvPr id="3" name="Content Placeholder 2"/>
          <p:cNvSpPr>
            <a:spLocks noGrp="1"/>
          </p:cNvSpPr>
          <p:nvPr>
            <p:ph idx="1"/>
          </p:nvPr>
        </p:nvSpPr>
        <p:spPr>
          <a:xfrm>
            <a:off x="457200" y="980728"/>
            <a:ext cx="8229600" cy="5616624"/>
          </a:xfrm>
        </p:spPr>
        <p:txBody>
          <a:bodyPr>
            <a:normAutofit fontScale="47500" lnSpcReduction="20000"/>
          </a:bodyPr>
          <a:lstStyle/>
          <a:p>
            <a:pPr marL="0" indent="0">
              <a:buNone/>
            </a:pPr>
            <a:r>
              <a:rPr lang="en-CA" sz="3800" b="1" dirty="0" smtClean="0"/>
              <a:t>What 2 HPHA specific resources </a:t>
            </a:r>
            <a:r>
              <a:rPr lang="en-CA" sz="3800" b="1" u="sng" dirty="0" smtClean="0"/>
              <a:t>must</a:t>
            </a:r>
            <a:r>
              <a:rPr lang="en-CA" sz="3800" b="1" dirty="0" smtClean="0"/>
              <a:t> be used to determine how to prepare, start and titrate a NMBA infusion?</a:t>
            </a:r>
          </a:p>
          <a:p>
            <a:r>
              <a:rPr lang="en-CA" sz="3800" dirty="0" smtClean="0"/>
              <a:t>The Ottawa manual</a:t>
            </a:r>
          </a:p>
          <a:p>
            <a:r>
              <a:rPr lang="en-CA" sz="3800" dirty="0" smtClean="0">
                <a:solidFill>
                  <a:srgbClr val="FF0000"/>
                </a:solidFill>
              </a:rPr>
              <a:t>The HPHA Standard Infusion binders</a:t>
            </a:r>
          </a:p>
          <a:p>
            <a:r>
              <a:rPr lang="en-CA" sz="3800" dirty="0" err="1" smtClean="0"/>
              <a:t>Lexicomp</a:t>
            </a:r>
            <a:endParaRPr lang="en-CA" sz="3800" dirty="0" smtClean="0"/>
          </a:p>
          <a:p>
            <a:r>
              <a:rPr lang="en-CA" sz="3800" dirty="0" smtClean="0">
                <a:solidFill>
                  <a:srgbClr val="FF0000"/>
                </a:solidFill>
              </a:rPr>
              <a:t>The Colleague Guardian Drug Library that pharmacy programmed into our Baxter IV pumps</a:t>
            </a:r>
          </a:p>
          <a:p>
            <a:pPr marL="0" indent="0">
              <a:buNone/>
            </a:pPr>
            <a:r>
              <a:rPr lang="en-CA" sz="3800" b="1" dirty="0"/>
              <a:t>The physician has ordered an NMBA to be infused in mcg/hr.  </a:t>
            </a:r>
            <a:r>
              <a:rPr lang="en-CA" sz="3800" b="1" dirty="0" smtClean="0"/>
              <a:t>However, the HPHA specific resources indicate that it should be infused in mcg/kg/min.</a:t>
            </a:r>
          </a:p>
          <a:p>
            <a:pPr marL="0" indent="0">
              <a:buNone/>
            </a:pPr>
            <a:r>
              <a:rPr lang="en-CA" sz="3800" b="1" dirty="0" smtClean="0"/>
              <a:t>Place the next steps you will take in the correct order.</a:t>
            </a:r>
          </a:p>
          <a:p>
            <a:r>
              <a:rPr lang="en-CA" sz="3800" dirty="0" smtClean="0"/>
              <a:t>Inform the physician that the units of measurement in his/her order do not correspond with HPHA standard measurements and thus cannot be infused using the Colleague Guardian Drug Library.</a:t>
            </a:r>
          </a:p>
          <a:p>
            <a:r>
              <a:rPr lang="en-CA" sz="3800" dirty="0" smtClean="0"/>
              <a:t>Provide the Physician with the HPHA Standard Infusion guidelines for his/her reference</a:t>
            </a:r>
          </a:p>
          <a:p>
            <a:r>
              <a:rPr lang="en-CA" sz="3800" dirty="0" smtClean="0"/>
              <a:t>Consult with the Team Leader on shift if additional support is required in communicating with the physician</a:t>
            </a:r>
          </a:p>
          <a:p>
            <a:r>
              <a:rPr lang="en-CA" sz="3800" dirty="0" smtClean="0"/>
              <a:t>If the order is not corrected, do not delay treating the patient, but have another experienced RN or the Team Leader verify the preparation and pump programming for the infusion</a:t>
            </a:r>
          </a:p>
          <a:p>
            <a:r>
              <a:rPr lang="en-CA" sz="3800" dirty="0" smtClean="0"/>
              <a:t>Complete an RL6 as this is a patient safety incident</a:t>
            </a:r>
          </a:p>
          <a:p>
            <a:endParaRPr lang="en-CA" dirty="0" smtClean="0"/>
          </a:p>
          <a:p>
            <a:endParaRPr lang="en-CA" dirty="0" smtClean="0"/>
          </a:p>
          <a:p>
            <a:endParaRPr lang="en-CA" dirty="0" smtClean="0"/>
          </a:p>
          <a:p>
            <a:endParaRPr lang="en-CA" dirty="0"/>
          </a:p>
          <a:p>
            <a:pPr marL="0" indent="0">
              <a:buNone/>
            </a:pPr>
            <a:endParaRPr lang="en-CA" dirty="0" smtClean="0">
              <a:solidFill>
                <a:srgbClr val="FF0000"/>
              </a:solidFill>
            </a:endParaRPr>
          </a:p>
        </p:txBody>
      </p:sp>
    </p:spTree>
    <p:extLst>
      <p:ext uri="{BB962C8B-B14F-4D97-AF65-F5344CB8AC3E}">
        <p14:creationId xmlns:p14="http://schemas.microsoft.com/office/powerpoint/2010/main" val="28157203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rgbClr val="FF0000"/>
                </a:solidFill>
              </a:rPr>
              <a:t>How to infuse NMBAs</a:t>
            </a:r>
            <a:endParaRPr lang="en-CA" dirty="0">
              <a:solidFill>
                <a:srgbClr val="FF0000"/>
              </a:solidFill>
            </a:endParaRPr>
          </a:p>
        </p:txBody>
      </p:sp>
      <p:sp>
        <p:nvSpPr>
          <p:cNvPr id="3" name="Content Placeholder 2"/>
          <p:cNvSpPr>
            <a:spLocks noGrp="1"/>
          </p:cNvSpPr>
          <p:nvPr>
            <p:ph idx="1"/>
          </p:nvPr>
        </p:nvSpPr>
        <p:spPr>
          <a:xfrm>
            <a:off x="457200" y="1196752"/>
            <a:ext cx="8229600" cy="4929411"/>
          </a:xfrm>
        </p:spPr>
        <p:txBody>
          <a:bodyPr>
            <a:normAutofit fontScale="70000" lnSpcReduction="20000"/>
          </a:bodyPr>
          <a:lstStyle/>
          <a:p>
            <a:r>
              <a:rPr lang="en-CA" b="1" dirty="0" smtClean="0"/>
              <a:t>Know</a:t>
            </a:r>
            <a:r>
              <a:rPr lang="en-CA" dirty="0" smtClean="0"/>
              <a:t> the drug you are administering- look up information about indications, administration hazards and compatibilities in a trusted reference, such as the </a:t>
            </a:r>
            <a:r>
              <a:rPr lang="en-CA" dirty="0" smtClean="0">
                <a:solidFill>
                  <a:srgbClr val="0070C0"/>
                </a:solidFill>
              </a:rPr>
              <a:t>blue </a:t>
            </a:r>
            <a:r>
              <a:rPr lang="en-CA" dirty="0" smtClean="0"/>
              <a:t>Ottawa manual located in your medication room or use </a:t>
            </a:r>
            <a:r>
              <a:rPr lang="en-CA" dirty="0" err="1" smtClean="0"/>
              <a:t>Lexicomp</a:t>
            </a:r>
            <a:r>
              <a:rPr lang="en-CA" dirty="0" smtClean="0"/>
              <a:t>.</a:t>
            </a:r>
          </a:p>
          <a:p>
            <a:r>
              <a:rPr lang="en-CA" b="1" dirty="0" smtClean="0"/>
              <a:t>Prepare</a:t>
            </a:r>
            <a:r>
              <a:rPr lang="en-CA" dirty="0" smtClean="0"/>
              <a:t> the drug correctly according to the HPHA Standard Preparation Instructions located in the </a:t>
            </a:r>
            <a:r>
              <a:rPr lang="en-CA" dirty="0" smtClean="0">
                <a:solidFill>
                  <a:schemeClr val="accent6">
                    <a:lumMod val="75000"/>
                  </a:schemeClr>
                </a:solidFill>
              </a:rPr>
              <a:t>orange</a:t>
            </a:r>
            <a:r>
              <a:rPr lang="en-CA" dirty="0" smtClean="0"/>
              <a:t> binder in your medication room or by using the </a:t>
            </a:r>
          </a:p>
          <a:p>
            <a:pPr marL="0" indent="0">
              <a:buNone/>
            </a:pPr>
            <a:r>
              <a:rPr lang="en-CA" dirty="0"/>
              <a:t> </a:t>
            </a:r>
            <a:r>
              <a:rPr lang="en-CA" dirty="0" smtClean="0"/>
              <a:t>  medication resource Quick Link on </a:t>
            </a:r>
          </a:p>
          <a:p>
            <a:pPr marL="0" indent="0">
              <a:buNone/>
            </a:pPr>
            <a:r>
              <a:rPr lang="en-CA" dirty="0"/>
              <a:t> </a:t>
            </a:r>
            <a:r>
              <a:rPr lang="en-CA" dirty="0" smtClean="0"/>
              <a:t>  the home page of MyAlliance</a:t>
            </a:r>
          </a:p>
          <a:p>
            <a:r>
              <a:rPr lang="en-CA" b="1" dirty="0" smtClean="0"/>
              <a:t>Infuse</a:t>
            </a:r>
            <a:r>
              <a:rPr lang="en-CA" dirty="0" smtClean="0"/>
              <a:t> these HIGH RISK drugs using the </a:t>
            </a:r>
          </a:p>
          <a:p>
            <a:pPr marL="0" indent="0">
              <a:buNone/>
            </a:pPr>
            <a:r>
              <a:rPr lang="en-CA" dirty="0"/>
              <a:t> </a:t>
            </a:r>
            <a:r>
              <a:rPr lang="en-CA" dirty="0" smtClean="0"/>
              <a:t>   Colleague Guardian drug library.</a:t>
            </a:r>
          </a:p>
          <a:p>
            <a:r>
              <a:rPr lang="en-CA" b="1" dirty="0" smtClean="0"/>
              <a:t>Assess</a:t>
            </a:r>
            <a:r>
              <a:rPr lang="en-CA" dirty="0" smtClean="0"/>
              <a:t> the patient for the presence or </a:t>
            </a:r>
          </a:p>
          <a:p>
            <a:pPr marL="0" indent="0">
              <a:buNone/>
            </a:pPr>
            <a:r>
              <a:rPr lang="en-CA" dirty="0" smtClean="0"/>
              <a:t>    absence of the desired effect, and titrate</a:t>
            </a:r>
          </a:p>
          <a:p>
            <a:pPr marL="0" indent="0">
              <a:buNone/>
            </a:pPr>
            <a:r>
              <a:rPr lang="en-CA" dirty="0"/>
              <a:t> </a:t>
            </a:r>
            <a:r>
              <a:rPr lang="en-CA" dirty="0" smtClean="0"/>
              <a:t>   accordingly</a:t>
            </a:r>
            <a:endParaRPr lang="en-CA"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3212976"/>
            <a:ext cx="1762125" cy="2181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a:off x="5220072" y="3424486"/>
            <a:ext cx="1080120" cy="7920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481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r>
              <a:rPr lang="en-CA" dirty="0" smtClean="0">
                <a:solidFill>
                  <a:srgbClr val="FF0000"/>
                </a:solidFill>
              </a:rPr>
              <a:t>Learning Objectives</a:t>
            </a:r>
            <a:endParaRPr lang="en-CA" dirty="0">
              <a:solidFill>
                <a:srgbClr val="FF0000"/>
              </a:solidFill>
            </a:endParaRPr>
          </a:p>
        </p:txBody>
      </p:sp>
      <p:sp>
        <p:nvSpPr>
          <p:cNvPr id="3" name="Content Placeholder 2"/>
          <p:cNvSpPr>
            <a:spLocks noGrp="1"/>
          </p:cNvSpPr>
          <p:nvPr>
            <p:ph idx="1"/>
          </p:nvPr>
        </p:nvSpPr>
        <p:spPr>
          <a:xfrm>
            <a:off x="457200" y="1124744"/>
            <a:ext cx="8229600" cy="5001419"/>
          </a:xfrm>
        </p:spPr>
        <p:txBody>
          <a:bodyPr>
            <a:normAutofit fontScale="85000" lnSpcReduction="10000"/>
          </a:bodyPr>
          <a:lstStyle/>
          <a:p>
            <a:pPr marL="0" indent="0">
              <a:buNone/>
            </a:pPr>
            <a:r>
              <a:rPr lang="en-CA" dirty="0" smtClean="0"/>
              <a:t>By successful completion of this self-directed learning (SDL) module and achieving a passing grade of 90% on the post-test, learners will have demonstrated:</a:t>
            </a:r>
          </a:p>
          <a:p>
            <a:r>
              <a:rPr lang="en-CA" dirty="0" smtClean="0"/>
              <a:t>A high-level understanding of the mechanism of action of NMBAs</a:t>
            </a:r>
          </a:p>
          <a:p>
            <a:r>
              <a:rPr lang="en-CA" dirty="0" smtClean="0"/>
              <a:t>Knowledge of the various types of NMBAs frequently used at this facilities ICU</a:t>
            </a:r>
          </a:p>
          <a:p>
            <a:r>
              <a:rPr lang="en-CA" dirty="0" smtClean="0"/>
              <a:t>Indications for use of NMBAs</a:t>
            </a:r>
          </a:p>
          <a:p>
            <a:r>
              <a:rPr lang="en-CA" dirty="0" smtClean="0"/>
              <a:t>Knowledge of where to access additional resources related to the infusion of NMBAs</a:t>
            </a:r>
          </a:p>
          <a:p>
            <a:r>
              <a:rPr lang="en-CA" dirty="0" smtClean="0"/>
              <a:t>An ability to determine appropriate nursing care required for patients receiving NMBAs</a:t>
            </a:r>
            <a:endParaRPr lang="en-CA" dirty="0"/>
          </a:p>
        </p:txBody>
      </p:sp>
    </p:spTree>
    <p:extLst>
      <p:ext uri="{BB962C8B-B14F-4D97-AF65-F5344CB8AC3E}">
        <p14:creationId xmlns:p14="http://schemas.microsoft.com/office/powerpoint/2010/main" val="31777370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706090"/>
          </a:xfrm>
        </p:spPr>
        <p:txBody>
          <a:bodyPr>
            <a:normAutofit fontScale="90000"/>
          </a:bodyPr>
          <a:lstStyle/>
          <a:p>
            <a:r>
              <a:rPr lang="en-CA" dirty="0" smtClean="0">
                <a:solidFill>
                  <a:srgbClr val="FF0000"/>
                </a:solidFill>
              </a:rPr>
              <a:t>Titrating NMBA Infusions</a:t>
            </a:r>
            <a:endParaRPr lang="en-CA" dirty="0">
              <a:solidFill>
                <a:srgbClr val="FF0000"/>
              </a:solidFill>
            </a:endParaRPr>
          </a:p>
        </p:txBody>
      </p:sp>
      <p:sp>
        <p:nvSpPr>
          <p:cNvPr id="3" name="Content Placeholder 2"/>
          <p:cNvSpPr>
            <a:spLocks noGrp="1"/>
          </p:cNvSpPr>
          <p:nvPr>
            <p:ph idx="1"/>
          </p:nvPr>
        </p:nvSpPr>
        <p:spPr>
          <a:xfrm>
            <a:off x="395536" y="908720"/>
            <a:ext cx="8219256" cy="5505475"/>
          </a:xfrm>
        </p:spPr>
        <p:txBody>
          <a:bodyPr>
            <a:normAutofit/>
          </a:bodyPr>
          <a:lstStyle/>
          <a:p>
            <a:pPr marL="0" indent="0">
              <a:buNone/>
            </a:pPr>
            <a:r>
              <a:rPr lang="en-CA" sz="2400" dirty="0" smtClean="0"/>
              <a:t>Given that NMBAs are administered to prevent spontaneous muscle movement, you may need to increase the rate of infusion to achieve the desired effects.  The first way to know if the current dose of NMBA is sufficient is to assess your patient for the presence or absence of the desired effect.</a:t>
            </a:r>
          </a:p>
          <a:p>
            <a:pPr marL="0" indent="0">
              <a:buNone/>
            </a:pPr>
            <a:endParaRPr lang="en-CA" sz="2400" dirty="0" smtClean="0"/>
          </a:p>
          <a:p>
            <a:pPr marL="0" indent="0">
              <a:buNone/>
            </a:pPr>
            <a:r>
              <a:rPr lang="en-CA" sz="2400" dirty="0"/>
              <a:t>F</a:t>
            </a:r>
            <a:r>
              <a:rPr lang="en-CA" sz="2400" dirty="0" smtClean="0"/>
              <a:t>or </a:t>
            </a:r>
            <a:r>
              <a:rPr lang="en-CA" sz="2400" dirty="0"/>
              <a:t>example, t</a:t>
            </a:r>
            <a:r>
              <a:rPr lang="en-CA" sz="2400" dirty="0" smtClean="0"/>
              <a:t>he physician may order the infusion to be titrated to prevent the patient from working against the ventilator.  In this case, you would know the infusion rate would need to be increased if the patient was stacking breaths, biting the ETT or constantly triggering high peak pressure alarms on the ventilator.</a:t>
            </a:r>
            <a:endParaRPr lang="en-CA" sz="24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5085184"/>
            <a:ext cx="2506018" cy="14100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descr="C:\Users\TASHA.VANDERVLIET\AppData\Local\Microsoft\Windows\Temporary Internet Files\Content.IE5\E8SVJ6FG\bulb_on[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959954"/>
            <a:ext cx="611896" cy="646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90321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n-CA" dirty="0" smtClean="0">
                <a:solidFill>
                  <a:srgbClr val="FF0000"/>
                </a:solidFill>
              </a:rPr>
              <a:t>How to titrate NMBA Infusions</a:t>
            </a:r>
            <a:endParaRPr lang="en-CA" dirty="0">
              <a:solidFill>
                <a:srgbClr val="FF0000"/>
              </a:solidFill>
            </a:endParaRPr>
          </a:p>
        </p:txBody>
      </p:sp>
      <p:sp>
        <p:nvSpPr>
          <p:cNvPr id="3" name="Content Placeholder 2"/>
          <p:cNvSpPr>
            <a:spLocks noGrp="1"/>
          </p:cNvSpPr>
          <p:nvPr>
            <p:ph idx="1"/>
          </p:nvPr>
        </p:nvSpPr>
        <p:spPr>
          <a:xfrm>
            <a:off x="467544" y="1124744"/>
            <a:ext cx="8229600" cy="4958011"/>
          </a:xfrm>
        </p:spPr>
        <p:txBody>
          <a:bodyPr/>
          <a:lstStyle/>
          <a:p>
            <a:pPr marL="0" indent="0">
              <a:buNone/>
            </a:pPr>
            <a:r>
              <a:rPr lang="en-CA" dirty="0" smtClean="0"/>
              <a:t>Refer to the IV Adult Infusion Charts in the HPHA Standard Infusion binders to see how to titrate each drug.</a:t>
            </a:r>
          </a:p>
          <a:p>
            <a:pPr marL="0" indent="0">
              <a:buNone/>
            </a:pPr>
            <a:r>
              <a:rPr lang="en-CA" dirty="0" smtClean="0"/>
              <a:t>Example:</a:t>
            </a:r>
          </a:p>
          <a:p>
            <a:pPr marL="0" indent="0">
              <a:buNone/>
            </a:pPr>
            <a:endParaRPr lang="en-CA"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2276872"/>
            <a:ext cx="4905264" cy="40077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a:off x="1979712" y="3284984"/>
            <a:ext cx="936104" cy="230425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355976" y="5805264"/>
            <a:ext cx="158417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28176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706090"/>
          </a:xfrm>
        </p:spPr>
        <p:txBody>
          <a:bodyPr>
            <a:normAutofit fontScale="90000"/>
          </a:bodyPr>
          <a:lstStyle/>
          <a:p>
            <a:r>
              <a:rPr lang="en-CA" dirty="0" smtClean="0">
                <a:solidFill>
                  <a:srgbClr val="FF0000"/>
                </a:solidFill>
              </a:rPr>
              <a:t>How to titrate NMBA Infusions</a:t>
            </a:r>
            <a:endParaRPr lang="en-CA" dirty="0">
              <a:solidFill>
                <a:srgbClr val="FF0000"/>
              </a:solidFill>
            </a:endParaRPr>
          </a:p>
        </p:txBody>
      </p:sp>
      <p:sp>
        <p:nvSpPr>
          <p:cNvPr id="3" name="Content Placeholder 2"/>
          <p:cNvSpPr>
            <a:spLocks noGrp="1"/>
          </p:cNvSpPr>
          <p:nvPr>
            <p:ph idx="1"/>
          </p:nvPr>
        </p:nvSpPr>
        <p:spPr>
          <a:xfrm>
            <a:off x="467544" y="764704"/>
            <a:ext cx="8229600" cy="5112568"/>
          </a:xfrm>
        </p:spPr>
        <p:txBody>
          <a:bodyPr>
            <a:normAutofit fontScale="92500" lnSpcReduction="20000"/>
          </a:bodyPr>
          <a:lstStyle/>
          <a:p>
            <a:pPr marL="0" indent="0">
              <a:buNone/>
            </a:pPr>
            <a:r>
              <a:rPr lang="en-CA" dirty="0" smtClean="0"/>
              <a:t>So, monitoring your patient for the desired effect is the primary way to determine if the current dose of NMBA infusion is sufficient, however, the physician may also order the use of a </a:t>
            </a:r>
            <a:r>
              <a:rPr lang="en-CA" b="1" dirty="0" smtClean="0"/>
              <a:t>peripheral nerve stimulator (PNS)</a:t>
            </a:r>
            <a:r>
              <a:rPr lang="en-CA" dirty="0" smtClean="0"/>
              <a:t> to determine the depth of blockade (in other words, how paralyzed someone is).</a:t>
            </a:r>
          </a:p>
          <a:p>
            <a:pPr marL="0" indent="0">
              <a:buNone/>
            </a:pPr>
            <a:r>
              <a:rPr lang="en-CA" dirty="0" smtClean="0"/>
              <a:t>One method for measuring depth of blockade is using </a:t>
            </a:r>
            <a:r>
              <a:rPr lang="en-CA" b="1" dirty="0" smtClean="0"/>
              <a:t>Train of Four (TOF).  </a:t>
            </a:r>
            <a:r>
              <a:rPr lang="en-CA" dirty="0" smtClean="0"/>
              <a:t>To do this, 4 impulses are sent from a PNS to electrodes placed over the nerve (usually on the patients wrist or face), and the nurse watches for the number of “twitches” each impulse generates.</a:t>
            </a:r>
            <a:endParaRPr lang="en-CA"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23928" y="5373216"/>
            <a:ext cx="1324016" cy="11776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93427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r>
              <a:rPr lang="en-CA" dirty="0" smtClean="0">
                <a:solidFill>
                  <a:srgbClr val="FF0000"/>
                </a:solidFill>
              </a:rPr>
              <a:t>TOF Electrode Placement</a:t>
            </a:r>
            <a:endParaRPr lang="en-CA" dirty="0">
              <a:solidFill>
                <a:srgbClr val="FF0000"/>
              </a:solidFill>
            </a:endParaRPr>
          </a:p>
        </p:txBody>
      </p:sp>
      <p:sp>
        <p:nvSpPr>
          <p:cNvPr id="3" name="Content Placeholder 2"/>
          <p:cNvSpPr>
            <a:spLocks noGrp="1"/>
          </p:cNvSpPr>
          <p:nvPr>
            <p:ph idx="1"/>
          </p:nvPr>
        </p:nvSpPr>
        <p:spPr>
          <a:xfrm>
            <a:off x="457200" y="1052736"/>
            <a:ext cx="8229600" cy="5073427"/>
          </a:xfrm>
        </p:spPr>
        <p:txBody>
          <a:bodyPr>
            <a:normAutofit lnSpcReduction="10000"/>
          </a:bodyPr>
          <a:lstStyle/>
          <a:p>
            <a:pPr marL="0" indent="0">
              <a:buNone/>
            </a:pPr>
            <a:r>
              <a:rPr lang="en-CA" sz="2000" b="1" u="sng" dirty="0" smtClean="0"/>
              <a:t>Facial nerve</a:t>
            </a:r>
          </a:p>
          <a:p>
            <a:pPr marL="0" indent="0">
              <a:buNone/>
            </a:pPr>
            <a:r>
              <a:rPr lang="en-CA" sz="2000" dirty="0" smtClean="0"/>
              <a:t>Place negative electrode (</a:t>
            </a:r>
            <a:r>
              <a:rPr lang="en-CA" sz="2000" b="1" dirty="0" smtClean="0"/>
              <a:t>black</a:t>
            </a:r>
            <a:r>
              <a:rPr lang="en-CA" sz="2000" dirty="0" smtClean="0"/>
              <a:t>)</a:t>
            </a:r>
          </a:p>
          <a:p>
            <a:pPr marL="0" indent="0">
              <a:buNone/>
            </a:pPr>
            <a:r>
              <a:rPr lang="en-CA" sz="2000" dirty="0" smtClean="0"/>
              <a:t>By ear and the positive (</a:t>
            </a:r>
            <a:r>
              <a:rPr lang="en-CA" sz="2000" b="1" dirty="0" smtClean="0">
                <a:solidFill>
                  <a:srgbClr val="FF0000"/>
                </a:solidFill>
              </a:rPr>
              <a:t>red</a:t>
            </a:r>
            <a:r>
              <a:rPr lang="en-CA" sz="2000" dirty="0" smtClean="0"/>
              <a:t>) 2cm</a:t>
            </a:r>
          </a:p>
          <a:p>
            <a:pPr marL="0" indent="0">
              <a:buNone/>
            </a:pPr>
            <a:r>
              <a:rPr lang="en-CA" sz="2000" dirty="0" smtClean="0"/>
              <a:t>From the eyebrow, along the</a:t>
            </a:r>
          </a:p>
          <a:p>
            <a:pPr marL="0" indent="0">
              <a:buNone/>
            </a:pPr>
            <a:r>
              <a:rPr lang="en-CA" sz="2000" dirty="0" smtClean="0"/>
              <a:t>Facial nerve inferior and lateral to eye</a:t>
            </a:r>
          </a:p>
          <a:p>
            <a:pPr marL="0" indent="0">
              <a:buNone/>
            </a:pPr>
            <a:r>
              <a:rPr lang="en-CA" sz="2000" b="1" dirty="0" smtClean="0"/>
              <a:t>TOF response</a:t>
            </a:r>
            <a:r>
              <a:rPr lang="en-CA" sz="2000" dirty="0" smtClean="0"/>
              <a:t>- eyelid twitching</a:t>
            </a:r>
          </a:p>
          <a:p>
            <a:pPr marL="0" indent="0">
              <a:buNone/>
            </a:pPr>
            <a:endParaRPr lang="en-CA" sz="2000" dirty="0"/>
          </a:p>
          <a:p>
            <a:pPr marL="0" indent="0">
              <a:buNone/>
            </a:pPr>
            <a:r>
              <a:rPr lang="en-CA" sz="2000" b="1" u="sng" dirty="0" smtClean="0"/>
              <a:t>Ulnar nerve</a:t>
            </a:r>
          </a:p>
          <a:p>
            <a:pPr marL="0" indent="0">
              <a:buNone/>
            </a:pPr>
            <a:r>
              <a:rPr lang="en-CA" sz="2000" dirty="0" smtClean="0"/>
              <a:t>Place negative electrode (</a:t>
            </a:r>
            <a:r>
              <a:rPr lang="en-CA" sz="2000" b="1" dirty="0" smtClean="0"/>
              <a:t>black</a:t>
            </a:r>
            <a:r>
              <a:rPr lang="en-CA" sz="2000" dirty="0" smtClean="0"/>
              <a:t>) on wrist</a:t>
            </a:r>
          </a:p>
          <a:p>
            <a:pPr marL="0" indent="0">
              <a:buNone/>
            </a:pPr>
            <a:r>
              <a:rPr lang="en-CA" sz="2000" dirty="0" smtClean="0"/>
              <a:t>In line with the little finger, 1-2cm below</a:t>
            </a:r>
          </a:p>
          <a:p>
            <a:pPr marL="0" indent="0">
              <a:buNone/>
            </a:pPr>
            <a:r>
              <a:rPr lang="en-CA" sz="2000" dirty="0" smtClean="0"/>
              <a:t>The skin crease of the wrist, and positive electrode</a:t>
            </a:r>
          </a:p>
          <a:p>
            <a:pPr marL="0" indent="0">
              <a:buNone/>
            </a:pPr>
            <a:r>
              <a:rPr lang="en-CA" sz="2000" dirty="0" smtClean="0"/>
              <a:t>(</a:t>
            </a:r>
            <a:r>
              <a:rPr lang="en-CA" sz="2000" b="1" dirty="0" smtClean="0">
                <a:solidFill>
                  <a:srgbClr val="FF0000"/>
                </a:solidFill>
              </a:rPr>
              <a:t>red</a:t>
            </a:r>
            <a:r>
              <a:rPr lang="en-CA" sz="2000" dirty="0" smtClean="0"/>
              <a:t>) 2-3 cm proximal to the black electrode</a:t>
            </a:r>
          </a:p>
          <a:p>
            <a:pPr marL="0" indent="0">
              <a:buNone/>
            </a:pPr>
            <a:r>
              <a:rPr lang="en-CA" sz="2000" b="1" dirty="0" smtClean="0"/>
              <a:t>TOF</a:t>
            </a:r>
            <a:r>
              <a:rPr lang="en-CA" sz="2000" dirty="0" smtClean="0"/>
              <a:t> </a:t>
            </a:r>
            <a:r>
              <a:rPr lang="en-CA" sz="2000" b="1" dirty="0" smtClean="0"/>
              <a:t>response</a:t>
            </a:r>
            <a:r>
              <a:rPr lang="en-CA" sz="2000" dirty="0" smtClean="0"/>
              <a:t>: thumb adduction</a:t>
            </a:r>
          </a:p>
          <a:p>
            <a:pPr marL="0" indent="0">
              <a:buNone/>
            </a:pPr>
            <a:r>
              <a:rPr lang="en-CA" sz="2000" dirty="0" smtClean="0"/>
              <a:t>Note: do not count finger movements as these may </a:t>
            </a:r>
          </a:p>
          <a:p>
            <a:pPr marL="0" indent="0">
              <a:buNone/>
            </a:pPr>
            <a:r>
              <a:rPr lang="en-CA" sz="2000" dirty="0" smtClean="0"/>
              <a:t>occur as a result of muscle stimulation, not nerve.</a:t>
            </a:r>
            <a:endParaRPr lang="en-CA" sz="20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224" y="1124744"/>
            <a:ext cx="2085975" cy="212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3337" y="4005064"/>
            <a:ext cx="2085975" cy="1857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49246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8496944" cy="1143000"/>
          </a:xfrm>
        </p:spPr>
        <p:txBody>
          <a:bodyPr>
            <a:normAutofit/>
          </a:bodyPr>
          <a:lstStyle/>
          <a:p>
            <a:r>
              <a:rPr lang="en-CA" sz="2800" dirty="0">
                <a:solidFill>
                  <a:srgbClr val="FF0000"/>
                </a:solidFill>
              </a:rPr>
              <a:t>Monitoring Train-of Four during </a:t>
            </a:r>
            <a:r>
              <a:rPr lang="en-CA" sz="2800" dirty="0" smtClean="0">
                <a:solidFill>
                  <a:srgbClr val="FF0000"/>
                </a:solidFill>
              </a:rPr>
              <a:t>Neuromuscular Blockade</a:t>
            </a:r>
            <a:br>
              <a:rPr lang="en-CA" sz="2800" dirty="0" smtClean="0">
                <a:solidFill>
                  <a:srgbClr val="FF0000"/>
                </a:solidFill>
              </a:rPr>
            </a:br>
            <a:r>
              <a:rPr lang="en-CA" sz="2800" dirty="0" smtClean="0"/>
              <a:t>(Copied from the HPHA policy &amp; procedure)</a:t>
            </a:r>
            <a:endParaRPr lang="en-CA" sz="2800" dirty="0"/>
          </a:p>
        </p:txBody>
      </p:sp>
      <p:sp>
        <p:nvSpPr>
          <p:cNvPr id="3" name="Content Placeholder 2"/>
          <p:cNvSpPr>
            <a:spLocks noGrp="1"/>
          </p:cNvSpPr>
          <p:nvPr>
            <p:ph idx="1"/>
          </p:nvPr>
        </p:nvSpPr>
        <p:spPr>
          <a:xfrm>
            <a:off x="457200" y="1340768"/>
            <a:ext cx="8229600" cy="4968552"/>
          </a:xfrm>
        </p:spPr>
        <p:txBody>
          <a:bodyPr>
            <a:normAutofit fontScale="92500" lnSpcReduction="10000"/>
          </a:bodyPr>
          <a:lstStyle/>
          <a:p>
            <a:pPr marL="0" indent="0" fontAlgn="t">
              <a:buNone/>
            </a:pPr>
            <a:r>
              <a:rPr lang="en-CA" sz="1200" b="1" dirty="0" smtClean="0"/>
              <a:t>1. Hand Hygiene</a:t>
            </a:r>
            <a:r>
              <a:rPr lang="en-CA" sz="1200" dirty="0" smtClean="0"/>
              <a:t> </a:t>
            </a:r>
          </a:p>
          <a:p>
            <a:pPr marL="0" indent="0" fontAlgn="t">
              <a:buNone/>
            </a:pPr>
            <a:r>
              <a:rPr lang="en-CA" sz="1200" dirty="0" smtClean="0"/>
              <a:t> </a:t>
            </a:r>
            <a:r>
              <a:rPr lang="en-CA" sz="1200" dirty="0"/>
              <a:t>Perform hand hygiene and assess the need for PPE. </a:t>
            </a:r>
          </a:p>
          <a:p>
            <a:pPr marL="0" indent="0" fontAlgn="t">
              <a:buNone/>
            </a:pPr>
            <a:r>
              <a:rPr lang="en-CA" sz="1200" b="1" dirty="0" smtClean="0"/>
              <a:t>2. Skin </a:t>
            </a:r>
            <a:r>
              <a:rPr lang="en-CA" sz="1200" b="1" dirty="0"/>
              <a:t>Preparation</a:t>
            </a:r>
            <a:endParaRPr lang="en-CA" sz="1200" dirty="0"/>
          </a:p>
          <a:p>
            <a:pPr marL="0" indent="0" fontAlgn="t">
              <a:buNone/>
            </a:pPr>
            <a:r>
              <a:rPr lang="en-CA" sz="1200" dirty="0" smtClean="0"/>
              <a:t> </a:t>
            </a:r>
            <a:r>
              <a:rPr lang="en-CA" sz="1200" dirty="0"/>
              <a:t>Clean and dry the skin for electrodes by rubbing each site briskly with alcohol pad and let dry. </a:t>
            </a:r>
            <a:r>
              <a:rPr lang="en-CA" sz="1200" dirty="0" smtClean="0"/>
              <a:t> </a:t>
            </a:r>
            <a:r>
              <a:rPr lang="en-CA" sz="1200" dirty="0"/>
              <a:t>Clip hair if necessary. </a:t>
            </a:r>
          </a:p>
          <a:p>
            <a:pPr marL="0" indent="0" fontAlgn="t">
              <a:buNone/>
            </a:pPr>
            <a:r>
              <a:rPr lang="en-CA" sz="1200" dirty="0"/>
              <a:t> </a:t>
            </a:r>
            <a:r>
              <a:rPr lang="en-CA" sz="1200" dirty="0" smtClean="0"/>
              <a:t>Select </a:t>
            </a:r>
            <a:r>
              <a:rPr lang="en-CA" sz="1200" dirty="0"/>
              <a:t>most accessible site with the smallest degree of edema and hair and with no wounds, catheters or dressings that would impede accurate electrode placement over the selected nerve. </a:t>
            </a:r>
          </a:p>
          <a:p>
            <a:pPr marL="0" indent="0" fontAlgn="t">
              <a:buNone/>
            </a:pPr>
            <a:r>
              <a:rPr lang="en-CA" sz="1200" b="1" dirty="0" smtClean="0"/>
              <a:t>3. Applying </a:t>
            </a:r>
            <a:r>
              <a:rPr lang="en-CA" sz="1200" b="1" dirty="0"/>
              <a:t>the Ulnar Electrodes</a:t>
            </a:r>
            <a:endParaRPr lang="en-CA" sz="1200" dirty="0"/>
          </a:p>
          <a:p>
            <a:pPr marL="0" indent="0" fontAlgn="t">
              <a:buNone/>
            </a:pPr>
            <a:r>
              <a:rPr lang="en-CA" sz="1200" dirty="0" smtClean="0"/>
              <a:t>Extend </a:t>
            </a:r>
            <a:r>
              <a:rPr lang="en-CA" sz="1200" dirty="0"/>
              <a:t>the arm palm up in a relaxed </a:t>
            </a:r>
            <a:r>
              <a:rPr lang="en-CA" sz="1200" dirty="0" smtClean="0"/>
              <a:t>position.  Avoid </a:t>
            </a:r>
            <a:r>
              <a:rPr lang="en-CA" sz="1200" dirty="0"/>
              <a:t>arm where arterial lines or IV's are placed.</a:t>
            </a:r>
          </a:p>
          <a:p>
            <a:pPr marL="0" indent="0" fontAlgn="t">
              <a:buNone/>
            </a:pPr>
            <a:r>
              <a:rPr lang="en-CA" sz="1200" dirty="0" smtClean="0"/>
              <a:t>Apply </a:t>
            </a:r>
            <a:r>
              <a:rPr lang="en-CA" sz="1200" dirty="0"/>
              <a:t>two pre-gelled electrodes over the path of the ulnar </a:t>
            </a:r>
            <a:r>
              <a:rPr lang="en-CA" sz="1200" dirty="0" smtClean="0"/>
              <a:t>nerve: Place </a:t>
            </a:r>
            <a:r>
              <a:rPr lang="en-CA" sz="1200" dirty="0"/>
              <a:t>the distal electrode on the skin at the flexor crease on the ulnar surface of the wrist, as close to the nerve as possible. </a:t>
            </a:r>
            <a:r>
              <a:rPr lang="en-CA" sz="1200" dirty="0" smtClean="0"/>
              <a:t> Place </a:t>
            </a:r>
            <a:r>
              <a:rPr lang="en-CA" sz="1200" dirty="0"/>
              <a:t>the second electrode approx. 1-2cm proximal to the first, parallel to the flexor carpi </a:t>
            </a:r>
            <a:r>
              <a:rPr lang="en-CA" sz="1200" dirty="0" err="1"/>
              <a:t>ulnaris</a:t>
            </a:r>
            <a:r>
              <a:rPr lang="en-CA" sz="1200" dirty="0"/>
              <a:t> tendon. </a:t>
            </a:r>
          </a:p>
          <a:p>
            <a:pPr marL="0" indent="0" fontAlgn="t">
              <a:buNone/>
            </a:pPr>
            <a:r>
              <a:rPr lang="en-CA" sz="1200" dirty="0" smtClean="0"/>
              <a:t> </a:t>
            </a:r>
            <a:r>
              <a:rPr lang="en-CA" sz="1200" dirty="0"/>
              <a:t>Use caution in selecting the site of the electrode placement in order to avoid direct stimulation of the muscle rather than the </a:t>
            </a:r>
          </a:p>
          <a:p>
            <a:pPr marL="0" indent="0" fontAlgn="t">
              <a:buNone/>
            </a:pPr>
            <a:r>
              <a:rPr lang="en-CA" sz="1200" b="1" dirty="0" smtClean="0"/>
              <a:t>4. PNS </a:t>
            </a:r>
            <a:r>
              <a:rPr lang="en-CA" sz="1200" b="1" dirty="0"/>
              <a:t>Set Up</a:t>
            </a:r>
            <a:endParaRPr lang="en-CA" sz="1200" dirty="0"/>
          </a:p>
          <a:p>
            <a:pPr marL="0" indent="0" fontAlgn="t">
              <a:buNone/>
            </a:pPr>
            <a:r>
              <a:rPr lang="en-CA" sz="1200" dirty="0" smtClean="0"/>
              <a:t> </a:t>
            </a:r>
            <a:r>
              <a:rPr lang="en-CA" sz="1200" dirty="0"/>
              <a:t>Plug in the lead wires to the nerve stimulator, matching the negative (black) and positive (red) leads to the black and red connection sites.</a:t>
            </a:r>
          </a:p>
          <a:p>
            <a:pPr marL="0" indent="0" fontAlgn="t">
              <a:buNone/>
            </a:pPr>
            <a:r>
              <a:rPr lang="en-CA" sz="1200" dirty="0" smtClean="0"/>
              <a:t> </a:t>
            </a:r>
            <a:r>
              <a:rPr lang="en-CA" sz="1200" dirty="0"/>
              <a:t>Attach the lead wires to the electrodes. Connect the negative (black) lead to the distal electrode over the crease in the palmer aspect of the wrist. Connect the positive (red) lead to the proximal electrode. Picture of lead placement </a:t>
            </a:r>
          </a:p>
          <a:p>
            <a:pPr marL="0" indent="0" fontAlgn="t">
              <a:buNone/>
            </a:pPr>
            <a:r>
              <a:rPr lang="en-CA" sz="1200" dirty="0" smtClean="0"/>
              <a:t>Turn </a:t>
            </a:r>
            <a:r>
              <a:rPr lang="en-CA" sz="1200" dirty="0"/>
              <a:t>on the PNS and select 9-10 on the dial on side of ICU PNS stimulator. The current (or mA) on the digital screen of the PNS should be 40 or greater to indicate adequate </a:t>
            </a:r>
            <a:r>
              <a:rPr lang="en-CA" sz="1200" dirty="0" smtClean="0"/>
              <a:t>contact.</a:t>
            </a:r>
          </a:p>
          <a:p>
            <a:pPr marL="0" indent="0" fontAlgn="t">
              <a:buNone/>
            </a:pPr>
            <a:r>
              <a:rPr lang="en-CA" sz="1200" b="1" dirty="0" smtClean="0"/>
              <a:t>5. Determining </a:t>
            </a:r>
            <a:r>
              <a:rPr lang="en-CA" sz="1200" b="1" dirty="0"/>
              <a:t>the Supramaximal Stimulation (SMS</a:t>
            </a:r>
            <a:r>
              <a:rPr lang="en-CA" sz="1200" b="1" dirty="0" smtClean="0"/>
              <a:t>)- Must be performed prior to NMBA administration</a:t>
            </a:r>
            <a:endParaRPr lang="en-CA" sz="1200" dirty="0"/>
          </a:p>
          <a:p>
            <a:pPr marL="0" indent="0" fontAlgn="t">
              <a:buNone/>
            </a:pPr>
            <a:r>
              <a:rPr lang="en-CA" sz="1200" dirty="0" smtClean="0"/>
              <a:t> </a:t>
            </a:r>
            <a:r>
              <a:rPr lang="en-CA" sz="1200" dirty="0"/>
              <a:t>Increase the mA in increments of 10 until four twitches are observed</a:t>
            </a:r>
            <a:r>
              <a:rPr lang="en-CA" sz="1200" dirty="0" smtClean="0"/>
              <a:t>. </a:t>
            </a:r>
            <a:r>
              <a:rPr lang="en-CA" sz="1200" dirty="0"/>
              <a:t>Note the amount of mA that corresponds to four vigorous twitches. </a:t>
            </a:r>
            <a:r>
              <a:rPr lang="en-CA" sz="1200" dirty="0" smtClean="0"/>
              <a:t> Administer </a:t>
            </a:r>
            <a:r>
              <a:rPr lang="en-CA" sz="1200" dirty="0"/>
              <a:t>one to two more TOF stimuli. </a:t>
            </a:r>
          </a:p>
          <a:p>
            <a:pPr marL="0" indent="0" fontAlgn="t">
              <a:buNone/>
            </a:pPr>
            <a:r>
              <a:rPr lang="en-CA" sz="1200" dirty="0"/>
              <a:t>*</a:t>
            </a:r>
            <a:r>
              <a:rPr lang="en-CA" sz="1200" b="1" i="1" dirty="0"/>
              <a:t>Note: </a:t>
            </a:r>
            <a:r>
              <a:rPr lang="en-CA" sz="1200" i="1" dirty="0"/>
              <a:t>Once monitoring begins, set output current one number above the maximal current so that monitoring is performed with a supramaximal current</a:t>
            </a:r>
            <a:r>
              <a:rPr lang="en-CA" sz="1200" i="1" dirty="0" smtClean="0"/>
              <a:t>.</a:t>
            </a:r>
          </a:p>
          <a:p>
            <a:pPr marL="0" indent="0" fontAlgn="t">
              <a:buNone/>
            </a:pPr>
            <a:r>
              <a:rPr lang="en-CA" sz="1200" b="1" dirty="0" smtClean="0"/>
              <a:t>6. Testing </a:t>
            </a:r>
            <a:r>
              <a:rPr lang="en-CA" sz="1200" b="1" dirty="0"/>
              <a:t>the Ulnar Nerve</a:t>
            </a:r>
            <a:endParaRPr lang="en-CA" sz="1200" dirty="0"/>
          </a:p>
          <a:p>
            <a:pPr marL="0" indent="0" fontAlgn="t">
              <a:buNone/>
            </a:pPr>
            <a:r>
              <a:rPr lang="en-CA" sz="1200" dirty="0" smtClean="0"/>
              <a:t>Depress </a:t>
            </a:r>
            <a:r>
              <a:rPr lang="en-CA" sz="1200" dirty="0"/>
              <a:t>the TOF key and through visual and tactile assessment, determine twitching of the thumb and count the number of twitches. </a:t>
            </a:r>
          </a:p>
          <a:p>
            <a:pPr marL="0" indent="0" fontAlgn="t">
              <a:buNone/>
            </a:pPr>
            <a:r>
              <a:rPr lang="en-CA" sz="1200" i="1" dirty="0"/>
              <a:t>*Note: Do not count finger movements, only the thumb</a:t>
            </a:r>
            <a:endParaRPr lang="en-CA" sz="1200" dirty="0"/>
          </a:p>
          <a:p>
            <a:pPr marL="0" indent="0" fontAlgn="t">
              <a:buNone/>
            </a:pPr>
            <a:r>
              <a:rPr lang="en-CA" sz="1200" dirty="0" smtClean="0"/>
              <a:t>Maintain </a:t>
            </a:r>
            <a:r>
              <a:rPr lang="en-CA" sz="1200" dirty="0"/>
              <a:t>a consistent MA current with each </a:t>
            </a:r>
            <a:r>
              <a:rPr lang="en-CA" sz="1200" dirty="0" smtClean="0"/>
              <a:t>stimulation</a:t>
            </a:r>
            <a:r>
              <a:rPr lang="en-CA" sz="1200" dirty="0"/>
              <a:t> </a:t>
            </a:r>
            <a:r>
              <a:rPr lang="en-CA" sz="1200" dirty="0" smtClean="0"/>
              <a:t>(</a:t>
            </a:r>
            <a:r>
              <a:rPr lang="en-CA" sz="1200" dirty="0" err="1" smtClean="0"/>
              <a:t>ie</a:t>
            </a:r>
            <a:r>
              <a:rPr lang="en-CA" sz="1200" dirty="0" smtClean="0"/>
              <a:t>. you will use the same supramaximal current amount for each TOF test performed on this patient once NMBAs have been administered).</a:t>
            </a:r>
            <a:endParaRPr lang="en-CA" sz="1200" dirty="0"/>
          </a:p>
          <a:p>
            <a:pPr marL="0" indent="0" fontAlgn="t">
              <a:buNone/>
            </a:pPr>
            <a:endParaRPr lang="en-CA" sz="1200" dirty="0"/>
          </a:p>
          <a:p>
            <a:pPr marL="0" indent="0">
              <a:buNone/>
            </a:pPr>
            <a:endParaRPr lang="en-CA" sz="1200" dirty="0"/>
          </a:p>
        </p:txBody>
      </p:sp>
    </p:spTree>
    <p:extLst>
      <p:ext uri="{BB962C8B-B14F-4D97-AF65-F5344CB8AC3E}">
        <p14:creationId xmlns:p14="http://schemas.microsoft.com/office/powerpoint/2010/main" val="11728908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en-CA" dirty="0" smtClean="0">
                <a:solidFill>
                  <a:srgbClr val="FF0000"/>
                </a:solidFill>
              </a:rPr>
              <a:t>TOF continued</a:t>
            </a:r>
            <a:endParaRPr lang="en-CA" dirty="0">
              <a:solidFill>
                <a:srgbClr val="FF0000"/>
              </a:solidFill>
            </a:endParaRPr>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47664" y="2492896"/>
            <a:ext cx="6299789" cy="39259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12268" y="908720"/>
            <a:ext cx="8208912" cy="1477328"/>
          </a:xfrm>
          <a:prstGeom prst="rect">
            <a:avLst/>
          </a:prstGeom>
          <a:noFill/>
        </p:spPr>
        <p:txBody>
          <a:bodyPr wrap="square" rtlCol="0">
            <a:spAutoFit/>
          </a:bodyPr>
          <a:lstStyle/>
          <a:p>
            <a:r>
              <a:rPr lang="en-CA" dirty="0" smtClean="0"/>
              <a:t>The </a:t>
            </a:r>
            <a:r>
              <a:rPr lang="en-CA" dirty="0" smtClean="0"/>
              <a:t>physician orders the nurse to titrate the NMBA to a certain number of twitches out of four (i.e. 2/4 twitches</a:t>
            </a:r>
            <a:r>
              <a:rPr lang="en-CA" dirty="0" smtClean="0"/>
              <a:t>).  The nurse will perform TOF monitoring every 15 minutes after the infusion has begun, with every adjustment in the infusion</a:t>
            </a:r>
            <a:r>
              <a:rPr lang="en-CA" smtClean="0"/>
              <a:t>, and until </a:t>
            </a:r>
            <a:r>
              <a:rPr lang="en-CA" dirty="0" smtClean="0"/>
              <a:t>the ordered number of twitches is achieved.  Then, TOF monitoring occurs every hour to ensure the correct level of blockade is maintained.</a:t>
            </a:r>
            <a:endParaRPr lang="en-CA" dirty="0"/>
          </a:p>
        </p:txBody>
      </p:sp>
    </p:spTree>
    <p:extLst>
      <p:ext uri="{BB962C8B-B14F-4D97-AF65-F5344CB8AC3E}">
        <p14:creationId xmlns:p14="http://schemas.microsoft.com/office/powerpoint/2010/main" val="8750081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rmAutofit fontScale="90000"/>
          </a:bodyPr>
          <a:lstStyle/>
          <a:p>
            <a:r>
              <a:rPr lang="en-CA" dirty="0">
                <a:solidFill>
                  <a:srgbClr val="FF0000"/>
                </a:solidFill>
              </a:rPr>
              <a:t>TOF continued</a:t>
            </a:r>
            <a:endParaRPr lang="en-CA" dirty="0"/>
          </a:p>
        </p:txBody>
      </p:sp>
      <p:sp>
        <p:nvSpPr>
          <p:cNvPr id="3" name="Content Placeholder 2"/>
          <p:cNvSpPr>
            <a:spLocks noGrp="1"/>
          </p:cNvSpPr>
          <p:nvPr>
            <p:ph idx="1"/>
          </p:nvPr>
        </p:nvSpPr>
        <p:spPr>
          <a:xfrm>
            <a:off x="457200" y="980728"/>
            <a:ext cx="8229600" cy="5145435"/>
          </a:xfrm>
        </p:spPr>
        <p:txBody>
          <a:bodyPr>
            <a:normAutofit fontScale="85000" lnSpcReduction="10000"/>
          </a:bodyPr>
          <a:lstStyle/>
          <a:p>
            <a:pPr marL="0" indent="0">
              <a:buNone/>
            </a:pPr>
            <a:r>
              <a:rPr lang="en-CA" dirty="0" smtClean="0"/>
              <a:t>Using a PNS has potential draw backs:</a:t>
            </a:r>
          </a:p>
          <a:p>
            <a:r>
              <a:rPr lang="en-CA" dirty="0" smtClean="0"/>
              <a:t>It’s subject to user error, that is peripheral </a:t>
            </a:r>
            <a:r>
              <a:rPr lang="en-CA" dirty="0"/>
              <a:t>nerve stimulation results are often inconsistent with clinical findings</a:t>
            </a:r>
            <a:endParaRPr lang="en-CA" dirty="0" smtClean="0"/>
          </a:p>
          <a:p>
            <a:r>
              <a:rPr lang="en-CA" dirty="0" smtClean="0"/>
              <a:t>It requires a baseline measurement prior to administering any NMBA</a:t>
            </a:r>
          </a:p>
          <a:p>
            <a:r>
              <a:rPr lang="en-CA" dirty="0" smtClean="0"/>
              <a:t>Results can also be effected by improper electrode placement, poor electrode adhesion to the skin, hypothermia, and edema to the site being used</a:t>
            </a:r>
          </a:p>
          <a:p>
            <a:pPr marL="0" indent="0">
              <a:buNone/>
            </a:pPr>
            <a:r>
              <a:rPr lang="en-CA" dirty="0" smtClean="0"/>
              <a:t>However, in the absence of more sophisticated equipment, TOF may be order by physicians to guide NMBA titration.</a:t>
            </a:r>
            <a:endParaRPr lang="en-CA" dirty="0"/>
          </a:p>
        </p:txBody>
      </p:sp>
    </p:spTree>
    <p:extLst>
      <p:ext uri="{BB962C8B-B14F-4D97-AF65-F5344CB8AC3E}">
        <p14:creationId xmlns:p14="http://schemas.microsoft.com/office/powerpoint/2010/main" val="19369325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Autofit/>
          </a:bodyPr>
          <a:lstStyle/>
          <a:p>
            <a:r>
              <a:rPr lang="en-CA" sz="3600" dirty="0" smtClean="0">
                <a:solidFill>
                  <a:srgbClr val="FF0000"/>
                </a:solidFill>
              </a:rPr>
              <a:t>What the experts say regarding TOF use…</a:t>
            </a:r>
            <a:endParaRPr lang="en-CA" sz="3600" dirty="0">
              <a:solidFill>
                <a:srgbClr val="FF0000"/>
              </a:solidFill>
            </a:endParaRPr>
          </a:p>
        </p:txBody>
      </p:sp>
      <p:sp>
        <p:nvSpPr>
          <p:cNvPr id="3" name="Content Placeholder 2"/>
          <p:cNvSpPr>
            <a:spLocks noGrp="1"/>
          </p:cNvSpPr>
          <p:nvPr>
            <p:ph idx="1"/>
          </p:nvPr>
        </p:nvSpPr>
        <p:spPr>
          <a:xfrm>
            <a:off x="467544" y="1196752"/>
            <a:ext cx="8229600" cy="4968552"/>
          </a:xfrm>
        </p:spPr>
        <p:txBody>
          <a:bodyPr>
            <a:normAutofit/>
          </a:bodyPr>
          <a:lstStyle/>
          <a:p>
            <a:pPr marL="0" lvl="0" indent="0">
              <a:buNone/>
            </a:pPr>
            <a:r>
              <a:rPr lang="en-CA" dirty="0"/>
              <a:t>T</a:t>
            </a:r>
            <a:r>
              <a:rPr lang="en-CA" dirty="0" smtClean="0"/>
              <a:t>he </a:t>
            </a:r>
            <a:r>
              <a:rPr lang="en-CA" dirty="0"/>
              <a:t>updated (2016) clinical practice guidelines for the sustained neuromuscular blockade in the adult critically ill patient provided by the Society of Critical Care </a:t>
            </a:r>
            <a:r>
              <a:rPr lang="en-CA" dirty="0" smtClean="0"/>
              <a:t>medicine suggest </a:t>
            </a:r>
            <a:r>
              <a:rPr lang="en-CA" dirty="0"/>
              <a:t>against use of PNS with train of four (TOF) </a:t>
            </a:r>
            <a:r>
              <a:rPr lang="en-CA" b="1" dirty="0"/>
              <a:t>alone</a:t>
            </a:r>
            <a:r>
              <a:rPr lang="en-CA" dirty="0"/>
              <a:t> for monitoring depth of neuromuscular blockade in patients on continuous infusion of </a:t>
            </a:r>
            <a:r>
              <a:rPr lang="en-CA" dirty="0" smtClean="0"/>
              <a:t>NMBAs.  They suggest </a:t>
            </a:r>
            <a:r>
              <a:rPr lang="en-CA" dirty="0"/>
              <a:t>PNS with TOF monitoring may be beneficial </a:t>
            </a:r>
            <a:r>
              <a:rPr lang="en-CA" b="1" dirty="0" smtClean="0"/>
              <a:t>in addition </a:t>
            </a:r>
            <a:r>
              <a:rPr lang="en-CA" dirty="0" smtClean="0"/>
              <a:t>to the patient’s </a:t>
            </a:r>
            <a:r>
              <a:rPr lang="en-CA" dirty="0"/>
              <a:t>clinical </a:t>
            </a:r>
            <a:r>
              <a:rPr lang="en-CA" dirty="0" smtClean="0"/>
              <a:t>assessment.</a:t>
            </a:r>
            <a:endParaRPr lang="en-CA" dirty="0"/>
          </a:p>
        </p:txBody>
      </p:sp>
    </p:spTree>
    <p:extLst>
      <p:ext uri="{BB962C8B-B14F-4D97-AF65-F5344CB8AC3E}">
        <p14:creationId xmlns:p14="http://schemas.microsoft.com/office/powerpoint/2010/main" val="41929345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228184" y="2348880"/>
            <a:ext cx="808226" cy="726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274638"/>
            <a:ext cx="8229600" cy="922114"/>
          </a:xfrm>
        </p:spPr>
        <p:txBody>
          <a:bodyPr/>
          <a:lstStyle/>
          <a:p>
            <a:r>
              <a:rPr lang="en-CA" dirty="0" smtClean="0">
                <a:solidFill>
                  <a:srgbClr val="FF0000"/>
                </a:solidFill>
              </a:rPr>
              <a:t>If TOF monitoring is ordered…</a:t>
            </a:r>
            <a:endParaRPr lang="en-CA" dirty="0">
              <a:solidFill>
                <a:srgbClr val="FF0000"/>
              </a:solidFill>
            </a:endParaRPr>
          </a:p>
        </p:txBody>
      </p:sp>
      <p:sp>
        <p:nvSpPr>
          <p:cNvPr id="3" name="Content Placeholder 2"/>
          <p:cNvSpPr>
            <a:spLocks noGrp="1"/>
          </p:cNvSpPr>
          <p:nvPr>
            <p:ph idx="1"/>
          </p:nvPr>
        </p:nvSpPr>
        <p:spPr>
          <a:xfrm>
            <a:off x="457200" y="1196752"/>
            <a:ext cx="8229600" cy="4929411"/>
          </a:xfrm>
        </p:spPr>
        <p:txBody>
          <a:bodyPr>
            <a:normAutofit fontScale="92500" lnSpcReduction="10000"/>
          </a:bodyPr>
          <a:lstStyle/>
          <a:p>
            <a:r>
              <a:rPr lang="en-CA" dirty="0" smtClean="0"/>
              <a:t>The PNS currently used in the ICU is usually located in a small rectangular tote in the equipment room.  Inside the tote are detailed, step-by-step instructions for use.</a:t>
            </a:r>
          </a:p>
          <a:p>
            <a:r>
              <a:rPr lang="en-CA" dirty="0" smtClean="0"/>
              <a:t>Remember to conduct a baseline TOF assessment prior to administering any bolus doses of NMBAs or starting the NMBA infusion.  </a:t>
            </a:r>
          </a:p>
          <a:p>
            <a:r>
              <a:rPr lang="en-CA" dirty="0" smtClean="0"/>
              <a:t>This baseline measurement can be performed after sedatives and analgesics have been administered, because these drugs do not have paralytic effects, and will not alter TOF results.</a:t>
            </a:r>
            <a:endParaRPr lang="en-CA" dirty="0"/>
          </a:p>
        </p:txBody>
      </p:sp>
    </p:spTree>
    <p:extLst>
      <p:ext uri="{BB962C8B-B14F-4D97-AF65-F5344CB8AC3E}">
        <p14:creationId xmlns:p14="http://schemas.microsoft.com/office/powerpoint/2010/main" val="31245083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n-CA" dirty="0" smtClean="0">
                <a:solidFill>
                  <a:srgbClr val="FF0000"/>
                </a:solidFill>
              </a:rPr>
              <a:t>A final word on titrating NMBAs</a:t>
            </a:r>
            <a:endParaRPr lang="en-CA" dirty="0">
              <a:solidFill>
                <a:srgbClr val="FF0000"/>
              </a:solidFill>
            </a:endParaRPr>
          </a:p>
        </p:txBody>
      </p:sp>
      <p:sp>
        <p:nvSpPr>
          <p:cNvPr id="3" name="Content Placeholder 2"/>
          <p:cNvSpPr>
            <a:spLocks noGrp="1"/>
          </p:cNvSpPr>
          <p:nvPr>
            <p:ph idx="1"/>
          </p:nvPr>
        </p:nvSpPr>
        <p:spPr>
          <a:xfrm>
            <a:off x="457200" y="980728"/>
            <a:ext cx="8229600" cy="5145435"/>
          </a:xfrm>
        </p:spPr>
        <p:txBody>
          <a:bodyPr>
            <a:normAutofit fontScale="92500"/>
          </a:bodyPr>
          <a:lstStyle/>
          <a:p>
            <a:r>
              <a:rPr lang="en-CA" dirty="0" smtClean="0"/>
              <a:t>The </a:t>
            </a:r>
            <a:r>
              <a:rPr lang="en-CA" dirty="0"/>
              <a:t>routine use of a peripheral nerve stimulator </a:t>
            </a:r>
            <a:r>
              <a:rPr lang="en-CA" dirty="0" smtClean="0"/>
              <a:t>to </a:t>
            </a:r>
            <a:r>
              <a:rPr lang="en-CA" dirty="0"/>
              <a:t>titrate infusions is no longer </a:t>
            </a:r>
            <a:r>
              <a:rPr lang="en-CA" dirty="0" smtClean="0"/>
              <a:t>required, but may still be ordered. You will still need to assess the patient for effect.</a:t>
            </a:r>
            <a:endParaRPr lang="en-CA" dirty="0"/>
          </a:p>
          <a:p>
            <a:r>
              <a:rPr lang="en-CA" dirty="0" smtClean="0"/>
              <a:t>When physicians write NMBA </a:t>
            </a:r>
            <a:r>
              <a:rPr lang="en-CA" dirty="0"/>
              <a:t>i</a:t>
            </a:r>
            <a:r>
              <a:rPr lang="en-CA" dirty="0" smtClean="0"/>
              <a:t>nfusion orders, they </a:t>
            </a:r>
            <a:r>
              <a:rPr lang="en-CA" dirty="0"/>
              <a:t>should identify </a:t>
            </a:r>
            <a:r>
              <a:rPr lang="en-CA" dirty="0" smtClean="0"/>
              <a:t>either:</a:t>
            </a:r>
          </a:p>
          <a:p>
            <a:pPr>
              <a:buFont typeface="Wingdings" panose="05000000000000000000" pitchFamily="2" charset="2"/>
              <a:buChar char="Ø"/>
            </a:pPr>
            <a:r>
              <a:rPr lang="en-CA" dirty="0" smtClean="0"/>
              <a:t>	the </a:t>
            </a:r>
            <a:r>
              <a:rPr lang="en-CA" dirty="0"/>
              <a:t>titration end-point (such as "no </a:t>
            </a:r>
            <a:r>
              <a:rPr lang="en-CA" dirty="0" smtClean="0"/>
              <a:t>      spontaneous </a:t>
            </a:r>
            <a:r>
              <a:rPr lang="en-CA" dirty="0"/>
              <a:t>ventilation trigger", "no shivering</a:t>
            </a:r>
            <a:r>
              <a:rPr lang="en-CA" dirty="0" smtClean="0"/>
              <a:t>"</a:t>
            </a:r>
            <a:endParaRPr lang="en-CA" dirty="0"/>
          </a:p>
          <a:p>
            <a:pPr marL="0" indent="0">
              <a:buNone/>
            </a:pPr>
            <a:r>
              <a:rPr lang="en-CA" b="1" i="1" dirty="0" smtClean="0"/>
              <a:t>   Or </a:t>
            </a:r>
            <a:endParaRPr lang="en-CA" dirty="0"/>
          </a:p>
          <a:p>
            <a:pPr>
              <a:buFont typeface="Wingdings" panose="05000000000000000000" pitchFamily="2" charset="2"/>
              <a:buChar char="Ø"/>
            </a:pPr>
            <a:r>
              <a:rPr lang="en-CA" dirty="0" smtClean="0"/>
              <a:t>   Include </a:t>
            </a:r>
            <a:r>
              <a:rPr lang="en-CA" dirty="0"/>
              <a:t>the statement "Do not titrate</a:t>
            </a:r>
            <a:r>
              <a:rPr lang="en-CA" dirty="0" smtClean="0"/>
              <a:t>"</a:t>
            </a:r>
            <a:endParaRPr lang="en-CA" dirty="0"/>
          </a:p>
        </p:txBody>
      </p:sp>
    </p:spTree>
    <p:extLst>
      <p:ext uri="{BB962C8B-B14F-4D97-AF65-F5344CB8AC3E}">
        <p14:creationId xmlns:p14="http://schemas.microsoft.com/office/powerpoint/2010/main" val="3605428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solidFill>
                  <a:srgbClr val="FF0000"/>
                </a:solidFill>
              </a:rPr>
              <a:t>What is a NMBA?</a:t>
            </a:r>
            <a:br>
              <a:rPr lang="en-CA" dirty="0" smtClean="0">
                <a:solidFill>
                  <a:srgbClr val="FF0000"/>
                </a:solidFill>
              </a:rPr>
            </a:br>
            <a:r>
              <a:rPr lang="en-CA" dirty="0" smtClean="0">
                <a:solidFill>
                  <a:srgbClr val="0070C0"/>
                </a:solidFill>
              </a:rPr>
              <a:t>Click on a definition</a:t>
            </a:r>
            <a:endParaRPr lang="en-CA" dirty="0">
              <a:solidFill>
                <a:srgbClr val="0070C0"/>
              </a:solidFill>
            </a:endParaRPr>
          </a:p>
        </p:txBody>
      </p:sp>
      <p:sp>
        <p:nvSpPr>
          <p:cNvPr id="4" name="Text Placeholder 3"/>
          <p:cNvSpPr>
            <a:spLocks noGrp="1"/>
          </p:cNvSpPr>
          <p:nvPr>
            <p:ph type="body" idx="1"/>
          </p:nvPr>
        </p:nvSpPr>
        <p:spPr/>
        <p:txBody>
          <a:bodyPr/>
          <a:lstStyle/>
          <a:p>
            <a:r>
              <a:rPr lang="en-CA" dirty="0" smtClean="0"/>
              <a:t>The “technical” definition:</a:t>
            </a:r>
            <a:endParaRPr lang="en-CA" dirty="0"/>
          </a:p>
        </p:txBody>
      </p:sp>
      <p:sp>
        <p:nvSpPr>
          <p:cNvPr id="3" name="Content Placeholder 2"/>
          <p:cNvSpPr>
            <a:spLocks noGrp="1"/>
          </p:cNvSpPr>
          <p:nvPr>
            <p:ph sz="half" idx="2"/>
          </p:nvPr>
        </p:nvSpPr>
        <p:spPr/>
        <p:txBody>
          <a:bodyPr>
            <a:normAutofit lnSpcReduction="10000"/>
          </a:bodyPr>
          <a:lstStyle/>
          <a:p>
            <a:pPr marL="0" indent="0">
              <a:buNone/>
            </a:pPr>
            <a:r>
              <a:rPr lang="en-CA" dirty="0" smtClean="0"/>
              <a:t>Neuromuscular </a:t>
            </a:r>
            <a:r>
              <a:rPr lang="en-CA" dirty="0"/>
              <a:t>blocking agents (NMBAs) are structurally related to </a:t>
            </a:r>
            <a:r>
              <a:rPr lang="en-CA" dirty="0" smtClean="0"/>
              <a:t>Acetylcholine </a:t>
            </a:r>
            <a:r>
              <a:rPr lang="en-CA" dirty="0"/>
              <a:t>(</a:t>
            </a:r>
            <a:r>
              <a:rPr lang="en-CA" dirty="0" err="1"/>
              <a:t>ACh</a:t>
            </a:r>
            <a:r>
              <a:rPr lang="en-CA" dirty="0"/>
              <a:t>). </a:t>
            </a:r>
            <a:r>
              <a:rPr lang="en-CA" dirty="0" smtClean="0"/>
              <a:t> </a:t>
            </a:r>
            <a:r>
              <a:rPr lang="en-CA" dirty="0" err="1" smtClean="0"/>
              <a:t>ACh</a:t>
            </a:r>
            <a:r>
              <a:rPr lang="en-CA" dirty="0" smtClean="0"/>
              <a:t> is a neurotransmitter used by the neurons to control muscles, usually via an excitatory mechanism. NMBAs </a:t>
            </a:r>
            <a:r>
              <a:rPr lang="en-CA" dirty="0"/>
              <a:t>interfere with the binding of Ach to the motor end plate of the neuromuscular junction.</a:t>
            </a:r>
          </a:p>
          <a:p>
            <a:endParaRPr lang="en-CA" dirty="0"/>
          </a:p>
        </p:txBody>
      </p:sp>
      <p:sp>
        <p:nvSpPr>
          <p:cNvPr id="5" name="Text Placeholder 4"/>
          <p:cNvSpPr>
            <a:spLocks noGrp="1"/>
          </p:cNvSpPr>
          <p:nvPr>
            <p:ph type="body" sz="quarter" idx="3"/>
          </p:nvPr>
        </p:nvSpPr>
        <p:spPr/>
        <p:txBody>
          <a:bodyPr/>
          <a:lstStyle/>
          <a:p>
            <a:r>
              <a:rPr lang="en-CA" dirty="0" smtClean="0"/>
              <a:t>Simplified definition:</a:t>
            </a:r>
            <a:endParaRPr lang="en-CA" dirty="0"/>
          </a:p>
        </p:txBody>
      </p:sp>
      <p:sp>
        <p:nvSpPr>
          <p:cNvPr id="6" name="Content Placeholder 5"/>
          <p:cNvSpPr>
            <a:spLocks noGrp="1"/>
          </p:cNvSpPr>
          <p:nvPr>
            <p:ph sz="quarter" idx="4"/>
          </p:nvPr>
        </p:nvSpPr>
        <p:spPr/>
        <p:txBody>
          <a:bodyPr/>
          <a:lstStyle/>
          <a:p>
            <a:pPr marL="0" indent="0">
              <a:buNone/>
            </a:pPr>
            <a:r>
              <a:rPr lang="en-CA" dirty="0" smtClean="0"/>
              <a:t>Neuromuscular Blockade Agents, often referred to as NMBAs or “paralytics” for short, are drugs that inhibit the stimulation of muscles.  If a muscle isn’t stimulated to move, it won’t move on it’s own</a:t>
            </a:r>
            <a:r>
              <a:rPr lang="en-CA" dirty="0"/>
              <a:t>-</a:t>
            </a:r>
            <a:r>
              <a:rPr lang="en-CA" dirty="0" smtClean="0"/>
              <a:t> the patient is chemically paralyzed.</a:t>
            </a:r>
            <a:endParaRPr lang="en-CA" dirty="0"/>
          </a:p>
        </p:txBody>
      </p:sp>
    </p:spTree>
    <p:extLst>
      <p:ext uri="{BB962C8B-B14F-4D97-AF65-F5344CB8AC3E}">
        <p14:creationId xmlns:p14="http://schemas.microsoft.com/office/powerpoint/2010/main" val="30374644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solidFill>
                  <a:srgbClr val="FF0000"/>
                </a:solidFill>
              </a:rPr>
              <a:t>Test your knowledge</a:t>
            </a:r>
            <a:endParaRPr lang="en-CA" dirty="0">
              <a:solidFill>
                <a:srgbClr val="FF0000"/>
              </a:solidFill>
            </a:endParaRPr>
          </a:p>
        </p:txBody>
      </p:sp>
      <p:sp>
        <p:nvSpPr>
          <p:cNvPr id="6" name="Content Placeholder 5"/>
          <p:cNvSpPr>
            <a:spLocks noGrp="1"/>
          </p:cNvSpPr>
          <p:nvPr>
            <p:ph idx="1"/>
          </p:nvPr>
        </p:nvSpPr>
        <p:spPr>
          <a:xfrm>
            <a:off x="457200" y="1268760"/>
            <a:ext cx="8229600" cy="4857403"/>
          </a:xfrm>
        </p:spPr>
        <p:txBody>
          <a:bodyPr>
            <a:normAutofit fontScale="85000" lnSpcReduction="10000"/>
          </a:bodyPr>
          <a:lstStyle/>
          <a:p>
            <a:pPr marL="0" indent="0">
              <a:buNone/>
            </a:pPr>
            <a:r>
              <a:rPr lang="en-CA" b="1" dirty="0" smtClean="0"/>
              <a:t>An NMBA infusion is ordered for a patient diagnosed with Acute Respiratory Distress Syndrome (ARDS). Which of the following would indicate that the infusion rate needs to be increased to achieve the desired effect of ventilator compliance?</a:t>
            </a:r>
          </a:p>
          <a:p>
            <a:pPr marL="514350" indent="-514350">
              <a:buFont typeface="+mj-lt"/>
              <a:buAutoNum type="alphaLcParenR"/>
            </a:pPr>
            <a:r>
              <a:rPr lang="en-CA" dirty="0" smtClean="0"/>
              <a:t>A TOF of 0/4 twitches</a:t>
            </a:r>
          </a:p>
          <a:p>
            <a:pPr marL="514350" indent="-514350">
              <a:buFont typeface="+mj-lt"/>
              <a:buAutoNum type="alphaLcParenR"/>
            </a:pPr>
            <a:r>
              <a:rPr lang="en-CA" dirty="0" smtClean="0"/>
              <a:t>The patient’s actual respiratory rate (RR) is 16, while the vent is set for a RR of 12.</a:t>
            </a:r>
          </a:p>
          <a:p>
            <a:pPr marL="514350" indent="-514350">
              <a:buFont typeface="+mj-lt"/>
              <a:buAutoNum type="alphaLcParenR"/>
            </a:pPr>
            <a:r>
              <a:rPr lang="en-CA" dirty="0" smtClean="0"/>
              <a:t>The patient coughs after each breath</a:t>
            </a:r>
          </a:p>
          <a:p>
            <a:pPr marL="514350" indent="-514350">
              <a:buFont typeface="+mj-lt"/>
              <a:buAutoNum type="alphaLcParenR"/>
            </a:pPr>
            <a:r>
              <a:rPr lang="en-CA" dirty="0" smtClean="0"/>
              <a:t>The patient is shivering</a:t>
            </a:r>
          </a:p>
          <a:p>
            <a:pPr marL="514350" indent="-514350">
              <a:buFont typeface="+mj-lt"/>
              <a:buAutoNum type="alphaLcParenR"/>
            </a:pPr>
            <a:r>
              <a:rPr lang="en-CA" dirty="0" smtClean="0">
                <a:solidFill>
                  <a:srgbClr val="FF0000"/>
                </a:solidFill>
              </a:rPr>
              <a:t>B and C</a:t>
            </a:r>
            <a:endParaRPr lang="en-CA" dirty="0">
              <a:solidFill>
                <a:srgbClr val="FF0000"/>
              </a:solidFill>
            </a:endParaRPr>
          </a:p>
        </p:txBody>
      </p:sp>
    </p:spTree>
    <p:extLst>
      <p:ext uri="{BB962C8B-B14F-4D97-AF65-F5344CB8AC3E}">
        <p14:creationId xmlns:p14="http://schemas.microsoft.com/office/powerpoint/2010/main" val="5563608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CA" dirty="0" smtClean="0">
                <a:solidFill>
                  <a:srgbClr val="FF0000"/>
                </a:solidFill>
              </a:rPr>
              <a:t>Test your knowledge</a:t>
            </a:r>
            <a:endParaRPr lang="en-CA" dirty="0">
              <a:solidFill>
                <a:srgbClr val="FF0000"/>
              </a:solidFill>
            </a:endParaRPr>
          </a:p>
        </p:txBody>
      </p:sp>
      <p:sp>
        <p:nvSpPr>
          <p:cNvPr id="3" name="Content Placeholder 2"/>
          <p:cNvSpPr>
            <a:spLocks noGrp="1"/>
          </p:cNvSpPr>
          <p:nvPr>
            <p:ph idx="1"/>
          </p:nvPr>
        </p:nvSpPr>
        <p:spPr>
          <a:xfrm>
            <a:off x="457200" y="1124744"/>
            <a:ext cx="8229600" cy="5001419"/>
          </a:xfrm>
        </p:spPr>
        <p:txBody>
          <a:bodyPr/>
          <a:lstStyle/>
          <a:p>
            <a:pPr marL="0" indent="0">
              <a:buNone/>
            </a:pPr>
            <a:r>
              <a:rPr lang="en-CA" b="1" dirty="0" smtClean="0"/>
              <a:t>What types of information should be provided in the Physicians order specific to a NMBA infusion?</a:t>
            </a:r>
          </a:p>
          <a:p>
            <a:r>
              <a:rPr lang="en-CA" dirty="0" smtClean="0"/>
              <a:t>The name of the NMBA</a:t>
            </a:r>
          </a:p>
          <a:p>
            <a:r>
              <a:rPr lang="en-CA" dirty="0" smtClean="0"/>
              <a:t>The desired effect the drug is being ordered to produce</a:t>
            </a:r>
          </a:p>
          <a:p>
            <a:r>
              <a:rPr lang="en-CA" dirty="0" smtClean="0"/>
              <a:t>The starting rate and maximum rate of the infusion</a:t>
            </a:r>
          </a:p>
          <a:p>
            <a:r>
              <a:rPr lang="en-CA" dirty="0" smtClean="0">
                <a:solidFill>
                  <a:srgbClr val="FF0000"/>
                </a:solidFill>
              </a:rPr>
              <a:t>All of the above</a:t>
            </a:r>
          </a:p>
          <a:p>
            <a:endParaRPr lang="en-CA" dirty="0"/>
          </a:p>
        </p:txBody>
      </p:sp>
    </p:spTree>
    <p:extLst>
      <p:ext uri="{BB962C8B-B14F-4D97-AF65-F5344CB8AC3E}">
        <p14:creationId xmlns:p14="http://schemas.microsoft.com/office/powerpoint/2010/main" val="36691506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a:bodyPr>
          <a:lstStyle/>
          <a:p>
            <a:r>
              <a:rPr lang="en-CA" sz="3600" dirty="0" smtClean="0">
                <a:solidFill>
                  <a:srgbClr val="FF0000"/>
                </a:solidFill>
              </a:rPr>
              <a:t>Risks involved with prolonged NMBA use:</a:t>
            </a:r>
            <a:endParaRPr lang="en-CA" sz="3600" dirty="0">
              <a:solidFill>
                <a:srgbClr val="FF0000"/>
              </a:solidFill>
            </a:endParaRPr>
          </a:p>
        </p:txBody>
      </p:sp>
      <p:sp>
        <p:nvSpPr>
          <p:cNvPr id="3" name="Content Placeholder 2"/>
          <p:cNvSpPr>
            <a:spLocks noGrp="1"/>
          </p:cNvSpPr>
          <p:nvPr>
            <p:ph idx="1"/>
          </p:nvPr>
        </p:nvSpPr>
        <p:spPr>
          <a:xfrm>
            <a:off x="457200" y="1124744"/>
            <a:ext cx="8229600" cy="5001419"/>
          </a:xfrm>
        </p:spPr>
        <p:txBody>
          <a:bodyPr>
            <a:normAutofit fontScale="92500" lnSpcReduction="20000"/>
          </a:bodyPr>
          <a:lstStyle/>
          <a:p>
            <a:pPr marL="0" indent="0">
              <a:buNone/>
            </a:pPr>
            <a:r>
              <a:rPr lang="en-CA" sz="2000" dirty="0" smtClean="0"/>
              <a:t>Many of the risks associated with prolonged NMBA use are those associated with the accompanied prolonged ventilation and immobility</a:t>
            </a:r>
          </a:p>
          <a:p>
            <a:r>
              <a:rPr lang="en-CA" sz="2000" dirty="0" smtClean="0"/>
              <a:t>Development of ICU-acquired weakness</a:t>
            </a:r>
          </a:p>
          <a:p>
            <a:r>
              <a:rPr lang="en-CA" sz="2000" dirty="0" smtClean="0"/>
              <a:t>Prolonged mechanical ventilation (risk for VAP)</a:t>
            </a:r>
          </a:p>
          <a:p>
            <a:r>
              <a:rPr lang="en-CA" sz="2000" dirty="0" smtClean="0"/>
              <a:t>Increased risk for DVT</a:t>
            </a:r>
          </a:p>
          <a:p>
            <a:r>
              <a:rPr lang="en-CA" sz="2000" dirty="0" smtClean="0"/>
              <a:t>Corneal abrasion</a:t>
            </a:r>
          </a:p>
          <a:p>
            <a:r>
              <a:rPr lang="en-CA" sz="2000" dirty="0" smtClean="0"/>
              <a:t>Risk of awareness during paralysis</a:t>
            </a:r>
          </a:p>
          <a:p>
            <a:endParaRPr lang="en-CA" sz="2000" dirty="0"/>
          </a:p>
          <a:p>
            <a:pPr marL="0" indent="0">
              <a:buNone/>
            </a:pPr>
            <a:r>
              <a:rPr lang="en-CA" sz="2000" dirty="0" smtClean="0"/>
              <a:t>Additional risks are a result of administering NMBAs to patients with decreased liver function and the many other drugs which can inhibit, potentiate or prolong the NMBAs effect (such as Furosemide, Corticosteroids, Antibiotics, Potassium and Magnesium, just to name a few).</a:t>
            </a:r>
          </a:p>
          <a:p>
            <a:pPr marL="0" indent="0">
              <a:buNone/>
            </a:pPr>
            <a:r>
              <a:rPr lang="en-CA" sz="2000" dirty="0" smtClean="0"/>
              <a:t>The current </a:t>
            </a:r>
            <a:r>
              <a:rPr lang="en-CA" sz="2000" dirty="0"/>
              <a:t>neuromuscular blockers </a:t>
            </a:r>
            <a:r>
              <a:rPr lang="en-CA" sz="2000" dirty="0" smtClean="0"/>
              <a:t>we use have a short half life and </a:t>
            </a:r>
            <a:r>
              <a:rPr lang="en-CA" sz="2000" dirty="0"/>
              <a:t>their </a:t>
            </a:r>
            <a:r>
              <a:rPr lang="en-CA" sz="2000" dirty="0" smtClean="0"/>
              <a:t>clearance is less dependent on </a:t>
            </a:r>
            <a:r>
              <a:rPr lang="en-CA" sz="2000" dirty="0"/>
              <a:t>the liver or </a:t>
            </a:r>
            <a:r>
              <a:rPr lang="en-CA" sz="2000" dirty="0" smtClean="0"/>
              <a:t>kidney, which </a:t>
            </a:r>
            <a:r>
              <a:rPr lang="en-CA" sz="2000" dirty="0"/>
              <a:t>reduces </a:t>
            </a:r>
            <a:r>
              <a:rPr lang="en-CA" sz="2000" dirty="0" smtClean="0"/>
              <a:t>some of the risk associate with drug </a:t>
            </a:r>
            <a:r>
              <a:rPr lang="en-CA" sz="2000" dirty="0"/>
              <a:t>accumulation. </a:t>
            </a:r>
          </a:p>
          <a:p>
            <a:pPr marL="0" indent="0">
              <a:buNone/>
            </a:pPr>
            <a:endParaRPr lang="en-CA" sz="2000" dirty="0" smtClean="0"/>
          </a:p>
          <a:p>
            <a:pPr marL="0" indent="0">
              <a:buNone/>
            </a:pPr>
            <a:r>
              <a:rPr lang="en-CA" sz="2000" dirty="0" smtClean="0"/>
              <a:t>However, as with all medications, it is best to use the least amount of drug required for the least amount time required to produce the desired effect. </a:t>
            </a:r>
            <a:endParaRPr lang="en-CA" sz="2000" dirty="0"/>
          </a:p>
        </p:txBody>
      </p:sp>
    </p:spTree>
    <p:extLst>
      <p:ext uri="{BB962C8B-B14F-4D97-AF65-F5344CB8AC3E}">
        <p14:creationId xmlns:p14="http://schemas.microsoft.com/office/powerpoint/2010/main" val="33070400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84976" cy="778098"/>
          </a:xfrm>
        </p:spPr>
        <p:txBody>
          <a:bodyPr>
            <a:normAutofit/>
          </a:bodyPr>
          <a:lstStyle/>
          <a:p>
            <a:r>
              <a:rPr lang="en-CA" sz="3600" dirty="0" smtClean="0">
                <a:solidFill>
                  <a:srgbClr val="FF0000"/>
                </a:solidFill>
              </a:rPr>
              <a:t>Nursing care of the patient receiving NMBAs</a:t>
            </a:r>
            <a:endParaRPr lang="en-CA" sz="3600" dirty="0">
              <a:solidFill>
                <a:srgbClr val="FF0000"/>
              </a:solidFill>
            </a:endParaRPr>
          </a:p>
        </p:txBody>
      </p:sp>
      <p:sp>
        <p:nvSpPr>
          <p:cNvPr id="3" name="Content Placeholder 2"/>
          <p:cNvSpPr>
            <a:spLocks noGrp="1"/>
          </p:cNvSpPr>
          <p:nvPr>
            <p:ph idx="1"/>
          </p:nvPr>
        </p:nvSpPr>
        <p:spPr>
          <a:xfrm>
            <a:off x="395536" y="1052736"/>
            <a:ext cx="8229600" cy="4525963"/>
          </a:xfrm>
        </p:spPr>
        <p:txBody>
          <a:bodyPr>
            <a:normAutofit fontScale="85000" lnSpcReduction="20000"/>
          </a:bodyPr>
          <a:lstStyle/>
          <a:p>
            <a:pPr marL="0" indent="0">
              <a:buNone/>
            </a:pPr>
            <a:r>
              <a:rPr lang="en-CA" b="1" dirty="0" smtClean="0"/>
              <a:t>Monitoring</a:t>
            </a:r>
          </a:p>
          <a:p>
            <a:pPr marL="0" indent="0">
              <a:buNone/>
            </a:pPr>
            <a:r>
              <a:rPr lang="en-CA" dirty="0"/>
              <a:t>Patients on neuromuscular blocking agents are unable to breathe or move and are dependent on mechanical ventilation.</a:t>
            </a:r>
            <a:endParaRPr lang="en-CA" b="1" dirty="0" smtClean="0"/>
          </a:p>
          <a:p>
            <a:r>
              <a:rPr lang="en-CA" dirty="0"/>
              <a:t>Ensure patient is fully ventilated on a controlled rate of breathing (not on Pressure Support) before administration of a Neuromuscular Blocker (NMB). </a:t>
            </a:r>
          </a:p>
          <a:p>
            <a:r>
              <a:rPr lang="en-CA" dirty="0"/>
              <a:t>Ensure ECG, oxygen saturation and arterial pressure alarms are on with appropriate alarm settings. </a:t>
            </a:r>
          </a:p>
          <a:p>
            <a:r>
              <a:rPr lang="en-CA" dirty="0"/>
              <a:t>Monitor and document vital </a:t>
            </a:r>
            <a:r>
              <a:rPr lang="en-CA" dirty="0" smtClean="0"/>
              <a:t>signs as ordered, </a:t>
            </a:r>
          </a:p>
          <a:p>
            <a:pPr marL="0" indent="0">
              <a:buNone/>
            </a:pPr>
            <a:r>
              <a:rPr lang="en-CA" dirty="0"/>
              <a:t> </a:t>
            </a:r>
            <a:r>
              <a:rPr lang="en-CA" dirty="0" smtClean="0"/>
              <a:t>   but at a minimum </a:t>
            </a:r>
            <a:r>
              <a:rPr lang="en-CA" dirty="0"/>
              <a:t>q1h and prn. </a:t>
            </a:r>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4088" y="4869160"/>
            <a:ext cx="2944327" cy="1656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13340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84976" cy="1143000"/>
          </a:xfrm>
        </p:spPr>
        <p:txBody>
          <a:bodyPr>
            <a:normAutofit/>
          </a:bodyPr>
          <a:lstStyle/>
          <a:p>
            <a:r>
              <a:rPr lang="en-CA" sz="3600" dirty="0">
                <a:solidFill>
                  <a:srgbClr val="FF0000"/>
                </a:solidFill>
              </a:rPr>
              <a:t>Nursing care of the patient receiving NMBAs</a:t>
            </a:r>
            <a:endParaRPr lang="en-CA" sz="3600" dirty="0"/>
          </a:p>
        </p:txBody>
      </p:sp>
      <p:sp>
        <p:nvSpPr>
          <p:cNvPr id="3" name="Content Placeholder 2"/>
          <p:cNvSpPr>
            <a:spLocks noGrp="1"/>
          </p:cNvSpPr>
          <p:nvPr>
            <p:ph idx="1"/>
          </p:nvPr>
        </p:nvSpPr>
        <p:spPr>
          <a:xfrm>
            <a:off x="467544" y="1268760"/>
            <a:ext cx="8229600" cy="4886003"/>
          </a:xfrm>
        </p:spPr>
        <p:txBody>
          <a:bodyPr>
            <a:normAutofit fontScale="92500" lnSpcReduction="20000"/>
          </a:bodyPr>
          <a:lstStyle/>
          <a:p>
            <a:pPr marL="0" indent="0">
              <a:buNone/>
            </a:pPr>
            <a:r>
              <a:rPr lang="en-CA" b="1" dirty="0" smtClean="0"/>
              <a:t>Temperature monitoring</a:t>
            </a:r>
          </a:p>
          <a:p>
            <a:pPr marL="0" indent="0">
              <a:buNone/>
            </a:pPr>
            <a:r>
              <a:rPr lang="en-CA" dirty="0" smtClean="0"/>
              <a:t>NMBAs </a:t>
            </a:r>
            <a:r>
              <a:rPr lang="en-CA" dirty="0"/>
              <a:t>paralyze muscle activity and decrease heat production. They may be used to control metabolic rate, prevent shivering and/or facilitate hypothermia.</a:t>
            </a:r>
          </a:p>
          <a:p>
            <a:r>
              <a:rPr lang="en-CA" dirty="0"/>
              <a:t>When used for other purposes, hypothermia may develop as a result of decreased heat production and inability to </a:t>
            </a:r>
            <a:r>
              <a:rPr lang="en-CA" dirty="0" smtClean="0"/>
              <a:t>shiver (the </a:t>
            </a:r>
            <a:r>
              <a:rPr lang="en-CA" dirty="0"/>
              <a:t>use of a cooling blanket increases the potential for rapid and precipitous temperature </a:t>
            </a:r>
            <a:r>
              <a:rPr lang="en-CA" dirty="0" smtClean="0"/>
              <a:t>drop even more),</a:t>
            </a:r>
          </a:p>
          <a:p>
            <a:pPr marL="0" indent="0">
              <a:buNone/>
            </a:pPr>
            <a:r>
              <a:rPr lang="en-CA" dirty="0"/>
              <a:t> </a:t>
            </a:r>
            <a:r>
              <a:rPr lang="en-CA" dirty="0" smtClean="0"/>
              <a:t>   for this reason </a:t>
            </a:r>
            <a:r>
              <a:rPr lang="en-CA" b="1" dirty="0"/>
              <a:t>m</a:t>
            </a:r>
            <a:r>
              <a:rPr lang="en-CA" b="1" dirty="0" smtClean="0"/>
              <a:t>onitor core temperature </a:t>
            </a:r>
          </a:p>
          <a:p>
            <a:pPr marL="0" indent="0">
              <a:buNone/>
            </a:pPr>
            <a:r>
              <a:rPr lang="en-CA" b="1" dirty="0"/>
              <a:t> </a:t>
            </a:r>
            <a:r>
              <a:rPr lang="en-CA" b="1" dirty="0" smtClean="0"/>
              <a:t>   q1h</a:t>
            </a:r>
            <a:r>
              <a:rPr lang="en-CA" dirty="0" smtClean="0"/>
              <a:t>. </a:t>
            </a:r>
            <a:endParaRPr lang="en-CA"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336" y="4869160"/>
            <a:ext cx="1194755" cy="14786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1340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a:bodyPr>
          <a:lstStyle/>
          <a:p>
            <a:r>
              <a:rPr lang="en-CA" sz="3200" dirty="0">
                <a:solidFill>
                  <a:srgbClr val="FF0000"/>
                </a:solidFill>
              </a:rPr>
              <a:t>Nursing care of the patient receiving NMBAs</a:t>
            </a:r>
            <a:endParaRPr lang="en-CA" sz="3200" dirty="0"/>
          </a:p>
        </p:txBody>
      </p:sp>
      <p:sp>
        <p:nvSpPr>
          <p:cNvPr id="3" name="Content Placeholder 2"/>
          <p:cNvSpPr>
            <a:spLocks noGrp="1"/>
          </p:cNvSpPr>
          <p:nvPr>
            <p:ph idx="1"/>
          </p:nvPr>
        </p:nvSpPr>
        <p:spPr>
          <a:xfrm>
            <a:off x="457200" y="1340768"/>
            <a:ext cx="8229600" cy="4785395"/>
          </a:xfrm>
        </p:spPr>
        <p:txBody>
          <a:bodyPr>
            <a:normAutofit fontScale="85000" lnSpcReduction="10000"/>
          </a:bodyPr>
          <a:lstStyle/>
          <a:p>
            <a:pPr marL="0" indent="0">
              <a:buNone/>
            </a:pPr>
            <a:r>
              <a:rPr lang="en-CA" b="1" dirty="0" smtClean="0"/>
              <a:t>Assessing comfort</a:t>
            </a:r>
          </a:p>
          <a:p>
            <a:r>
              <a:rPr lang="en-CA" dirty="0"/>
              <a:t>Maintain continuous analgesia and sedation during administration of neuromuscular blocking agents. Continue to explain all procedures to the patient. </a:t>
            </a:r>
            <a:endParaRPr lang="en-CA" b="1" dirty="0" smtClean="0"/>
          </a:p>
          <a:p>
            <a:r>
              <a:rPr lang="en-CA" dirty="0" smtClean="0"/>
              <a:t>Lacrimation (crying), </a:t>
            </a:r>
            <a:r>
              <a:rPr lang="en-CA" dirty="0"/>
              <a:t>hypertension and tachycardia may be a sign of </a:t>
            </a:r>
            <a:r>
              <a:rPr lang="en-CA" dirty="0" smtClean="0"/>
              <a:t>awareness/</a:t>
            </a:r>
            <a:r>
              <a:rPr lang="en-CA" dirty="0" err="1" smtClean="0"/>
              <a:t>wakefullness</a:t>
            </a:r>
            <a:r>
              <a:rPr lang="en-CA" dirty="0" smtClean="0"/>
              <a:t> or discomfort, therefore sedation and analgesia must be titrated accordingly.</a:t>
            </a:r>
          </a:p>
          <a:p>
            <a:r>
              <a:rPr lang="en-CA" dirty="0"/>
              <a:t>Do not assess for responsiveness to </a:t>
            </a:r>
            <a:r>
              <a:rPr lang="en-CA" dirty="0" smtClean="0"/>
              <a:t>pain</a:t>
            </a:r>
            <a:r>
              <a:rPr lang="en-CA" dirty="0"/>
              <a:t>. Motor function is paralyzed but pain is sensation preserved. </a:t>
            </a:r>
            <a:endParaRPr lang="en-CA" dirty="0" smtClean="0"/>
          </a:p>
          <a:p>
            <a:endParaRPr lang="en-CA" dirty="0"/>
          </a:p>
          <a:p>
            <a:endParaRPr lang="en-CA" dirty="0"/>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34578" y="5445224"/>
            <a:ext cx="1857502" cy="1237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145733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435280" cy="1143000"/>
          </a:xfrm>
        </p:spPr>
        <p:txBody>
          <a:bodyPr>
            <a:noAutofit/>
          </a:bodyPr>
          <a:lstStyle/>
          <a:p>
            <a:r>
              <a:rPr lang="en-CA" sz="3600" dirty="0">
                <a:solidFill>
                  <a:srgbClr val="FF0000"/>
                </a:solidFill>
              </a:rPr>
              <a:t>Nursing care of the patient receiving NMBAs</a:t>
            </a:r>
          </a:p>
        </p:txBody>
      </p:sp>
      <p:sp>
        <p:nvSpPr>
          <p:cNvPr id="3" name="Content Placeholder 2"/>
          <p:cNvSpPr>
            <a:spLocks noGrp="1"/>
          </p:cNvSpPr>
          <p:nvPr>
            <p:ph idx="1"/>
          </p:nvPr>
        </p:nvSpPr>
        <p:spPr>
          <a:xfrm>
            <a:off x="395536" y="1310034"/>
            <a:ext cx="8229600" cy="4639246"/>
          </a:xfrm>
        </p:spPr>
        <p:txBody>
          <a:bodyPr>
            <a:normAutofit/>
          </a:bodyPr>
          <a:lstStyle/>
          <a:p>
            <a:pPr marL="0" indent="0">
              <a:buNone/>
            </a:pPr>
            <a:r>
              <a:rPr lang="en-CA" b="1" dirty="0" smtClean="0"/>
              <a:t>Provide </a:t>
            </a:r>
            <a:r>
              <a:rPr lang="en-CA" b="1" dirty="0"/>
              <a:t>Corneal Protection </a:t>
            </a:r>
            <a:endParaRPr lang="en-CA" dirty="0"/>
          </a:p>
          <a:p>
            <a:pPr marL="0" indent="0">
              <a:buNone/>
            </a:pPr>
            <a:r>
              <a:rPr lang="en-CA" dirty="0"/>
              <a:t>Blink reflex is paralyzed and lacrimation may be blocked.  </a:t>
            </a:r>
            <a:endParaRPr lang="en-CA" dirty="0" smtClean="0"/>
          </a:p>
          <a:p>
            <a:r>
              <a:rPr lang="en-CA" dirty="0" smtClean="0"/>
              <a:t>Apply </a:t>
            </a:r>
            <a:r>
              <a:rPr lang="en-CA" dirty="0"/>
              <a:t>ophthalmic ointment as ordered q4h</a:t>
            </a:r>
            <a:r>
              <a:rPr lang="en-CA" dirty="0" smtClean="0"/>
              <a:t>.</a:t>
            </a:r>
          </a:p>
          <a:p>
            <a:r>
              <a:rPr lang="en-CA" dirty="0" smtClean="0"/>
              <a:t>Keep </a:t>
            </a:r>
            <a:r>
              <a:rPr lang="en-CA" dirty="0"/>
              <a:t>eyelids closed at all times. </a:t>
            </a:r>
            <a:endParaRPr lang="en-CA" dirty="0" smtClean="0"/>
          </a:p>
          <a:p>
            <a:r>
              <a:rPr lang="en-CA" dirty="0"/>
              <a:t>If eyes must be patched to maintain a closed position, caution is required to ensure the lids remain closed at all times under any patch</a:t>
            </a:r>
            <a:r>
              <a:rPr lang="en-CA" dirty="0" smtClean="0"/>
              <a:t>.</a:t>
            </a: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11472" y="3501008"/>
            <a:ext cx="782280" cy="720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61370" y="5661248"/>
            <a:ext cx="1619869" cy="10725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46488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640960" cy="1143000"/>
          </a:xfrm>
        </p:spPr>
        <p:txBody>
          <a:bodyPr>
            <a:normAutofit/>
          </a:bodyPr>
          <a:lstStyle/>
          <a:p>
            <a:r>
              <a:rPr lang="en-CA" sz="3600" dirty="0">
                <a:solidFill>
                  <a:srgbClr val="FF0000"/>
                </a:solidFill>
              </a:rPr>
              <a:t>Nursing care of the patient receiving NMBAs</a:t>
            </a:r>
            <a:endParaRPr lang="en-CA" sz="3600" dirty="0"/>
          </a:p>
        </p:txBody>
      </p:sp>
      <p:sp>
        <p:nvSpPr>
          <p:cNvPr id="3" name="Content Placeholder 2"/>
          <p:cNvSpPr>
            <a:spLocks noGrp="1"/>
          </p:cNvSpPr>
          <p:nvPr>
            <p:ph idx="1"/>
          </p:nvPr>
        </p:nvSpPr>
        <p:spPr>
          <a:xfrm>
            <a:off x="457200" y="1268760"/>
            <a:ext cx="8229600" cy="4857403"/>
          </a:xfrm>
        </p:spPr>
        <p:txBody>
          <a:bodyPr>
            <a:normAutofit fontScale="85000" lnSpcReduction="20000"/>
          </a:bodyPr>
          <a:lstStyle/>
          <a:p>
            <a:pPr marL="0" indent="0">
              <a:buNone/>
            </a:pPr>
            <a:r>
              <a:rPr lang="en-CA" b="1" dirty="0" smtClean="0"/>
              <a:t>Range of motion</a:t>
            </a:r>
          </a:p>
          <a:p>
            <a:pPr marL="0" indent="0">
              <a:buNone/>
            </a:pPr>
            <a:r>
              <a:rPr lang="en-CA" dirty="0"/>
              <a:t>L</a:t>
            </a:r>
            <a:r>
              <a:rPr lang="en-CA" dirty="0" smtClean="0"/>
              <a:t>ack </a:t>
            </a:r>
            <a:r>
              <a:rPr lang="en-CA" dirty="0"/>
              <a:t>of muscle resistance increases risk to conduct range of motion beyond normal </a:t>
            </a:r>
            <a:r>
              <a:rPr lang="en-CA" dirty="0" smtClean="0"/>
              <a:t>range, and paralysis </a:t>
            </a:r>
            <a:r>
              <a:rPr lang="en-CA" dirty="0"/>
              <a:t>decreases joint and limb protection and increases risk for joint </a:t>
            </a:r>
            <a:r>
              <a:rPr lang="en-CA" dirty="0" smtClean="0"/>
              <a:t>dislocation.</a:t>
            </a:r>
          </a:p>
          <a:p>
            <a:r>
              <a:rPr lang="en-CA" dirty="0"/>
              <a:t>C</a:t>
            </a:r>
            <a:r>
              <a:rPr lang="en-CA" dirty="0" smtClean="0"/>
              <a:t>are should be exercised when moving the patient.</a:t>
            </a:r>
          </a:p>
          <a:p>
            <a:r>
              <a:rPr lang="en-CA" dirty="0" smtClean="0"/>
              <a:t>Obtain physician order for Physiotherapy consult to provide passive range of motion</a:t>
            </a:r>
            <a:r>
              <a:rPr lang="en-CA" dirty="0"/>
              <a:t> </a:t>
            </a:r>
            <a:r>
              <a:rPr lang="en-CA" dirty="0" smtClean="0"/>
              <a:t>in order to help prevent prolonged ICU-acquired weakness and problems such as foot drop.</a:t>
            </a:r>
          </a:p>
          <a:p>
            <a:endParaRPr lang="en-CA" dirty="0"/>
          </a:p>
          <a:p>
            <a:pPr marL="0" indent="0">
              <a:buNone/>
            </a:pPr>
            <a:r>
              <a:rPr lang="en-CA" dirty="0" smtClean="0"/>
              <a:t> </a:t>
            </a:r>
            <a:endParaRPr lang="en-CA"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5856" y="4941168"/>
            <a:ext cx="2122951" cy="1592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47723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640960" cy="1143000"/>
          </a:xfrm>
        </p:spPr>
        <p:txBody>
          <a:bodyPr>
            <a:normAutofit/>
          </a:bodyPr>
          <a:lstStyle/>
          <a:p>
            <a:r>
              <a:rPr lang="en-CA" sz="3600" dirty="0">
                <a:solidFill>
                  <a:srgbClr val="FF0000"/>
                </a:solidFill>
              </a:rPr>
              <a:t>Nursing care of the patient receiving NMBAs</a:t>
            </a:r>
            <a:endParaRPr lang="en-CA" sz="3600" dirty="0"/>
          </a:p>
        </p:txBody>
      </p:sp>
      <p:sp>
        <p:nvSpPr>
          <p:cNvPr id="3" name="Content Placeholder 2"/>
          <p:cNvSpPr>
            <a:spLocks noGrp="1"/>
          </p:cNvSpPr>
          <p:nvPr>
            <p:ph idx="1"/>
          </p:nvPr>
        </p:nvSpPr>
        <p:spPr>
          <a:xfrm>
            <a:off x="457200" y="1340768"/>
            <a:ext cx="8229600" cy="4785395"/>
          </a:xfrm>
        </p:spPr>
        <p:txBody>
          <a:bodyPr>
            <a:normAutofit fontScale="77500" lnSpcReduction="20000"/>
          </a:bodyPr>
          <a:lstStyle/>
          <a:p>
            <a:pPr marL="0" indent="0">
              <a:buNone/>
            </a:pPr>
            <a:r>
              <a:rPr lang="en-CA" b="1" dirty="0"/>
              <a:t>Pulmonary Care </a:t>
            </a:r>
            <a:endParaRPr lang="en-CA" dirty="0"/>
          </a:p>
          <a:p>
            <a:pPr marL="0" indent="0">
              <a:buNone/>
            </a:pPr>
            <a:r>
              <a:rPr lang="en-CA" dirty="0" smtClean="0"/>
              <a:t>Paralysis </a:t>
            </a:r>
            <a:r>
              <a:rPr lang="en-CA" dirty="0"/>
              <a:t>of swallowing and gag reflex increases collection of oral secretions and risk for </a:t>
            </a:r>
            <a:r>
              <a:rPr lang="en-CA" dirty="0" smtClean="0"/>
              <a:t>aspiration, while </a:t>
            </a:r>
            <a:r>
              <a:rPr lang="en-CA" dirty="0"/>
              <a:t>the </a:t>
            </a:r>
            <a:r>
              <a:rPr lang="en-CA" dirty="0" smtClean="0"/>
              <a:t>paralysis </a:t>
            </a:r>
            <a:r>
              <a:rPr lang="en-CA" dirty="0"/>
              <a:t>of the diaphragm suppresses the cough reflex and ability to clear secretions</a:t>
            </a:r>
            <a:r>
              <a:rPr lang="en-CA" dirty="0" smtClean="0"/>
              <a:t>.</a:t>
            </a:r>
          </a:p>
          <a:p>
            <a:r>
              <a:rPr lang="en-CA" dirty="0" smtClean="0"/>
              <a:t> </a:t>
            </a:r>
            <a:r>
              <a:rPr lang="en-CA" dirty="0"/>
              <a:t>Provide oral care q2h and </a:t>
            </a:r>
            <a:r>
              <a:rPr lang="en-CA" dirty="0" smtClean="0"/>
              <a:t>prn, and regularly </a:t>
            </a:r>
          </a:p>
          <a:p>
            <a:pPr marL="0" indent="0">
              <a:buNone/>
            </a:pPr>
            <a:r>
              <a:rPr lang="en-CA" dirty="0"/>
              <a:t> </a:t>
            </a:r>
            <a:r>
              <a:rPr lang="en-CA" dirty="0" smtClean="0"/>
              <a:t>     assess for need to suction oral secretions.</a:t>
            </a:r>
          </a:p>
          <a:p>
            <a:r>
              <a:rPr lang="en-CA" dirty="0" smtClean="0"/>
              <a:t> </a:t>
            </a:r>
            <a:r>
              <a:rPr lang="en-CA" dirty="0"/>
              <a:t>K</a:t>
            </a:r>
            <a:r>
              <a:rPr lang="en-CA" dirty="0" smtClean="0"/>
              <a:t>eep </a:t>
            </a:r>
            <a:r>
              <a:rPr lang="en-CA" dirty="0"/>
              <a:t>HOB elevated </a:t>
            </a:r>
            <a:r>
              <a:rPr lang="en-CA" u="sng" dirty="0"/>
              <a:t>&gt;</a:t>
            </a:r>
            <a:r>
              <a:rPr lang="en-CA" dirty="0"/>
              <a:t> 30 degrees </a:t>
            </a:r>
            <a:endParaRPr lang="en-CA" dirty="0" smtClean="0"/>
          </a:p>
          <a:p>
            <a:pPr marL="0" indent="0">
              <a:buNone/>
            </a:pPr>
            <a:r>
              <a:rPr lang="en-CA" dirty="0"/>
              <a:t> </a:t>
            </a:r>
            <a:r>
              <a:rPr lang="en-CA" dirty="0" smtClean="0"/>
              <a:t>    as </a:t>
            </a:r>
            <a:r>
              <a:rPr lang="en-CA" dirty="0"/>
              <a:t>tolerated. </a:t>
            </a:r>
            <a:endParaRPr lang="en-CA" dirty="0" smtClean="0"/>
          </a:p>
          <a:p>
            <a:r>
              <a:rPr lang="en-CA" dirty="0" smtClean="0"/>
              <a:t>Turn patient q2h or use rotation therapy</a:t>
            </a:r>
          </a:p>
          <a:p>
            <a:pPr marL="0" indent="0">
              <a:buNone/>
            </a:pPr>
            <a:r>
              <a:rPr lang="en-CA" dirty="0"/>
              <a:t> </a:t>
            </a:r>
            <a:r>
              <a:rPr lang="en-CA" dirty="0" smtClean="0"/>
              <a:t>    (for best results use the maximum degree of turn that the      patient can tolerate for a minimum of 18 hours each day).</a:t>
            </a:r>
            <a:endParaRPr lang="en-CA" dirty="0"/>
          </a:p>
          <a:p>
            <a:endParaRPr lang="en-CA" dirty="0" smtClean="0"/>
          </a:p>
          <a:p>
            <a:endParaRPr lang="en-CA" dirty="0"/>
          </a:p>
          <a:p>
            <a:endParaRPr lang="en-CA" dirty="0"/>
          </a:p>
          <a:p>
            <a:endParaRPr lang="en-CA"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76256" y="2789705"/>
            <a:ext cx="1728192" cy="16665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872" y="5589240"/>
            <a:ext cx="2249027" cy="10527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8998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435280" cy="1143000"/>
          </a:xfrm>
        </p:spPr>
        <p:txBody>
          <a:bodyPr>
            <a:noAutofit/>
          </a:bodyPr>
          <a:lstStyle/>
          <a:p>
            <a:r>
              <a:rPr lang="en-CA" sz="3600" dirty="0">
                <a:solidFill>
                  <a:srgbClr val="FF0000"/>
                </a:solidFill>
              </a:rPr>
              <a:t>Nursing care of the patient receiving NMBAs</a:t>
            </a:r>
            <a:endParaRPr lang="en-CA" sz="3600" dirty="0"/>
          </a:p>
        </p:txBody>
      </p:sp>
      <p:sp>
        <p:nvSpPr>
          <p:cNvPr id="3" name="Content Placeholder 2"/>
          <p:cNvSpPr>
            <a:spLocks noGrp="1"/>
          </p:cNvSpPr>
          <p:nvPr>
            <p:ph idx="1"/>
          </p:nvPr>
        </p:nvSpPr>
        <p:spPr/>
        <p:txBody>
          <a:bodyPr/>
          <a:lstStyle/>
          <a:p>
            <a:pPr marL="0" indent="0">
              <a:buNone/>
            </a:pPr>
            <a:r>
              <a:rPr lang="en-CA" b="1" dirty="0"/>
              <a:t>DVT Prophylaxis </a:t>
            </a:r>
            <a:endParaRPr lang="en-CA" b="1" dirty="0" smtClean="0"/>
          </a:p>
          <a:p>
            <a:pPr marL="0" indent="0">
              <a:buNone/>
            </a:pPr>
            <a:r>
              <a:rPr lang="en-CA" dirty="0"/>
              <a:t>Paralysis of leg muscles, vasodilating nature of drug and patient immobility decreases venous return and increase risk for thrombosis</a:t>
            </a:r>
            <a:r>
              <a:rPr lang="en-CA" dirty="0" smtClean="0"/>
              <a:t>.</a:t>
            </a:r>
            <a:endParaRPr lang="en-CA" dirty="0"/>
          </a:p>
          <a:p>
            <a:r>
              <a:rPr lang="en-CA" dirty="0"/>
              <a:t>Maintain DVT prophylaxis with TED/SCDs and/or prophylactic anticoagulant </a:t>
            </a:r>
            <a:r>
              <a:rPr lang="en-CA" dirty="0" smtClean="0"/>
              <a:t>therapy as ordered.</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4797152"/>
            <a:ext cx="257175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4316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95535" y="116632"/>
            <a:ext cx="8229600" cy="1143000"/>
          </a:xfrm>
        </p:spPr>
        <p:txBody>
          <a:bodyPr>
            <a:normAutofit/>
          </a:bodyPr>
          <a:lstStyle/>
          <a:p>
            <a:r>
              <a:rPr lang="en-CA" sz="3200" dirty="0" smtClean="0">
                <a:solidFill>
                  <a:srgbClr val="FF0000"/>
                </a:solidFill>
              </a:rPr>
              <a:t>Basic anatomy/physiology of neuromuscular transmission</a:t>
            </a:r>
            <a:endParaRPr lang="en-CA" sz="3200" dirty="0">
              <a:solidFill>
                <a:srgbClr val="FF0000"/>
              </a:solidFill>
            </a:endParaRPr>
          </a:p>
        </p:txBody>
      </p:sp>
      <p:sp>
        <p:nvSpPr>
          <p:cNvPr id="8" name="Content Placeholder 7"/>
          <p:cNvSpPr>
            <a:spLocks noGrp="1"/>
          </p:cNvSpPr>
          <p:nvPr>
            <p:ph idx="1"/>
          </p:nvPr>
        </p:nvSpPr>
        <p:spPr>
          <a:xfrm>
            <a:off x="467544" y="1196753"/>
            <a:ext cx="8229600" cy="5197304"/>
          </a:xfrm>
        </p:spPr>
        <p:txBody>
          <a:bodyPr>
            <a:normAutofit/>
          </a:bodyPr>
          <a:lstStyle/>
          <a:p>
            <a:pPr marL="0" indent="0">
              <a:buNone/>
            </a:pPr>
            <a:r>
              <a:rPr lang="en-CA" sz="2000" dirty="0" smtClean="0"/>
              <a:t>In </a:t>
            </a:r>
            <a:r>
              <a:rPr lang="en-CA" sz="2000" dirty="0"/>
              <a:t>order to stimulate muscle contraction, messages, in the form of electrical impulses, are sent from the brain to the spinal cord, along the nerves to the muscle</a:t>
            </a:r>
            <a:r>
              <a:rPr lang="en-CA" sz="2000" dirty="0" smtClean="0"/>
              <a:t>.</a:t>
            </a:r>
          </a:p>
          <a:p>
            <a:pPr marL="0" indent="0">
              <a:buNone/>
            </a:pPr>
            <a:endParaRPr lang="en-CA" sz="2000" dirty="0"/>
          </a:p>
          <a:p>
            <a:pPr marL="0" indent="0">
              <a:buNone/>
            </a:pPr>
            <a:endParaRPr lang="en-CA" sz="2000" dirty="0" smtClean="0"/>
          </a:p>
          <a:p>
            <a:pPr marL="0" indent="0">
              <a:buNone/>
            </a:pPr>
            <a:r>
              <a:rPr lang="en-CA" sz="2000" dirty="0" smtClean="0"/>
              <a:t>There are 3 major components involved in neuromuscular transmission:</a:t>
            </a:r>
          </a:p>
          <a:p>
            <a:r>
              <a:rPr lang="en-CA" sz="2000" dirty="0" smtClean="0"/>
              <a:t>The neuron</a:t>
            </a:r>
          </a:p>
          <a:p>
            <a:r>
              <a:rPr lang="en-CA" sz="2000" dirty="0" smtClean="0"/>
              <a:t>The neurotransmitter (acetylcholine)</a:t>
            </a:r>
          </a:p>
          <a:p>
            <a:r>
              <a:rPr lang="en-CA" sz="2000" dirty="0" smtClean="0"/>
              <a:t>The muscle fiber</a:t>
            </a:r>
          </a:p>
          <a:p>
            <a:endParaRPr lang="en-CA" sz="2000" dirty="0" smtClean="0"/>
          </a:p>
          <a:p>
            <a:pPr marL="0" indent="0">
              <a:buNone/>
            </a:pPr>
            <a:r>
              <a:rPr lang="en-CA" sz="2000" dirty="0" smtClean="0"/>
              <a:t>These 3 components make up the neuromuscular junction.</a:t>
            </a:r>
            <a:endParaRPr lang="en-CA" sz="2000" dirty="0"/>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4" y="5085184"/>
            <a:ext cx="8113713" cy="1042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42859" y="3344264"/>
            <a:ext cx="1130805" cy="14296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1" name="Straight Arrow Connector 10"/>
          <p:cNvCxnSpPr/>
          <p:nvPr/>
        </p:nvCxnSpPr>
        <p:spPr>
          <a:xfrm>
            <a:off x="2339752" y="3501008"/>
            <a:ext cx="3394278"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883206" y="3898368"/>
            <a:ext cx="967769" cy="3213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794316" y="4204831"/>
            <a:ext cx="2911885"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868810" y="3889136"/>
            <a:ext cx="900100" cy="772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3458" y="1841557"/>
            <a:ext cx="2053602" cy="1011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39528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634082"/>
          </a:xfrm>
        </p:spPr>
        <p:txBody>
          <a:bodyPr>
            <a:normAutofit fontScale="90000"/>
          </a:bodyPr>
          <a:lstStyle/>
          <a:p>
            <a:r>
              <a:rPr lang="en-CA" dirty="0" smtClean="0">
                <a:solidFill>
                  <a:srgbClr val="FF0000"/>
                </a:solidFill>
              </a:rPr>
              <a:t>Test your knowledge</a:t>
            </a:r>
            <a:endParaRPr lang="en-CA" dirty="0">
              <a:solidFill>
                <a:srgbClr val="FF0000"/>
              </a:solidFill>
            </a:endParaRPr>
          </a:p>
        </p:txBody>
      </p:sp>
      <p:sp>
        <p:nvSpPr>
          <p:cNvPr id="5" name="Content Placeholder 4"/>
          <p:cNvSpPr>
            <a:spLocks noGrp="1"/>
          </p:cNvSpPr>
          <p:nvPr>
            <p:ph sz="half" idx="1"/>
          </p:nvPr>
        </p:nvSpPr>
        <p:spPr>
          <a:xfrm>
            <a:off x="457200" y="1600200"/>
            <a:ext cx="4038600" cy="4853136"/>
          </a:xfrm>
        </p:spPr>
        <p:txBody>
          <a:bodyPr>
            <a:normAutofit fontScale="70000" lnSpcReduction="20000"/>
          </a:bodyPr>
          <a:lstStyle/>
          <a:p>
            <a:r>
              <a:rPr lang="en-CA" dirty="0" smtClean="0">
                <a:solidFill>
                  <a:srgbClr val="00B050"/>
                </a:solidFill>
              </a:rPr>
              <a:t>Ventilator associated pneumonia</a:t>
            </a:r>
          </a:p>
          <a:p>
            <a:endParaRPr lang="en-CA" dirty="0" smtClean="0"/>
          </a:p>
          <a:p>
            <a:r>
              <a:rPr lang="en-CA" dirty="0" smtClean="0">
                <a:solidFill>
                  <a:srgbClr val="00B0F0"/>
                </a:solidFill>
              </a:rPr>
              <a:t>Deep vein thrombosis</a:t>
            </a:r>
          </a:p>
          <a:p>
            <a:r>
              <a:rPr lang="en-CA" dirty="0" smtClean="0">
                <a:solidFill>
                  <a:srgbClr val="7030A0"/>
                </a:solidFill>
              </a:rPr>
              <a:t>Pain, fear, anxiety</a:t>
            </a:r>
          </a:p>
          <a:p>
            <a:endParaRPr lang="en-CA" dirty="0" smtClean="0"/>
          </a:p>
          <a:p>
            <a:r>
              <a:rPr lang="en-CA" dirty="0" smtClean="0">
                <a:solidFill>
                  <a:srgbClr val="FF0000"/>
                </a:solidFill>
              </a:rPr>
              <a:t>Corneal abrasion</a:t>
            </a:r>
          </a:p>
          <a:p>
            <a:endParaRPr lang="en-CA" dirty="0" smtClean="0"/>
          </a:p>
          <a:p>
            <a:r>
              <a:rPr lang="en-CA" dirty="0" smtClean="0"/>
              <a:t>Prolonged ICU acquired weakness</a:t>
            </a:r>
            <a:endParaRPr lang="en-CA" dirty="0"/>
          </a:p>
        </p:txBody>
      </p:sp>
      <p:sp>
        <p:nvSpPr>
          <p:cNvPr id="6" name="Content Placeholder 5"/>
          <p:cNvSpPr>
            <a:spLocks noGrp="1"/>
          </p:cNvSpPr>
          <p:nvPr>
            <p:ph sz="half" idx="2"/>
          </p:nvPr>
        </p:nvSpPr>
        <p:spPr>
          <a:xfrm>
            <a:off x="4648200" y="1600200"/>
            <a:ext cx="4038600" cy="5069160"/>
          </a:xfrm>
        </p:spPr>
        <p:txBody>
          <a:bodyPr>
            <a:normAutofit fontScale="70000" lnSpcReduction="20000"/>
          </a:bodyPr>
          <a:lstStyle/>
          <a:p>
            <a:r>
              <a:rPr lang="en-CA" dirty="0" smtClean="0">
                <a:solidFill>
                  <a:srgbClr val="00B050"/>
                </a:solidFill>
              </a:rPr>
              <a:t>Perform </a:t>
            </a:r>
            <a:r>
              <a:rPr lang="en-CA" dirty="0" err="1" smtClean="0">
                <a:solidFill>
                  <a:srgbClr val="00B050"/>
                </a:solidFill>
              </a:rPr>
              <a:t>mouthcare</a:t>
            </a:r>
            <a:r>
              <a:rPr lang="en-CA" dirty="0" smtClean="0">
                <a:solidFill>
                  <a:srgbClr val="00B050"/>
                </a:solidFill>
              </a:rPr>
              <a:t> Q2h, keep HOB &gt;30 degrees, turn q2h.</a:t>
            </a:r>
          </a:p>
          <a:p>
            <a:r>
              <a:rPr lang="en-CA" dirty="0" smtClean="0">
                <a:solidFill>
                  <a:srgbClr val="00B0F0"/>
                </a:solidFill>
              </a:rPr>
              <a:t>Ensure physician completes DVT prophylaxis orders, apply TED stockings and SCDs.</a:t>
            </a:r>
          </a:p>
          <a:p>
            <a:r>
              <a:rPr lang="en-CA" dirty="0" smtClean="0">
                <a:solidFill>
                  <a:srgbClr val="7030A0"/>
                </a:solidFill>
              </a:rPr>
              <a:t>Explain </a:t>
            </a:r>
            <a:r>
              <a:rPr lang="en-CA" dirty="0">
                <a:solidFill>
                  <a:srgbClr val="7030A0"/>
                </a:solidFill>
              </a:rPr>
              <a:t>procedures to the patient, provide continuous infusions of analgesia and sedation, monitor for tachycardia and hypertension</a:t>
            </a:r>
            <a:endParaRPr lang="en-CA" dirty="0" smtClean="0">
              <a:solidFill>
                <a:srgbClr val="7030A0"/>
              </a:solidFill>
            </a:endParaRPr>
          </a:p>
          <a:p>
            <a:r>
              <a:rPr lang="en-CA" dirty="0" smtClean="0">
                <a:solidFill>
                  <a:srgbClr val="FF0000"/>
                </a:solidFill>
              </a:rPr>
              <a:t>Keep eyes closed, apply ophthalmic ointment as ordered.</a:t>
            </a:r>
          </a:p>
          <a:p>
            <a:r>
              <a:rPr lang="en-CA" dirty="0" smtClean="0"/>
              <a:t>Ensure PT has been ordered for the patient for passive range of motion, discontinue NMBA infusion as soon as possible.</a:t>
            </a:r>
            <a:endParaRPr lang="en-CA" dirty="0"/>
          </a:p>
        </p:txBody>
      </p:sp>
      <p:sp>
        <p:nvSpPr>
          <p:cNvPr id="7" name="TextBox 6"/>
          <p:cNvSpPr txBox="1"/>
          <p:nvPr/>
        </p:nvSpPr>
        <p:spPr>
          <a:xfrm>
            <a:off x="604464" y="908719"/>
            <a:ext cx="7920880" cy="646331"/>
          </a:xfrm>
          <a:prstGeom prst="rect">
            <a:avLst/>
          </a:prstGeom>
          <a:noFill/>
        </p:spPr>
        <p:txBody>
          <a:bodyPr wrap="square" rtlCol="0">
            <a:spAutoFit/>
          </a:bodyPr>
          <a:lstStyle/>
          <a:p>
            <a:r>
              <a:rPr lang="en-CA" b="1" dirty="0" smtClean="0"/>
              <a:t>Match the potential complications on the right, with the associated nursing interventions on the left.</a:t>
            </a:r>
            <a:endParaRPr lang="en-CA" b="1" dirty="0"/>
          </a:p>
        </p:txBody>
      </p:sp>
    </p:spTree>
    <p:extLst>
      <p:ext uri="{BB962C8B-B14F-4D97-AF65-F5344CB8AC3E}">
        <p14:creationId xmlns:p14="http://schemas.microsoft.com/office/powerpoint/2010/main" val="16416816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r>
              <a:rPr lang="en-CA" dirty="0" smtClean="0">
                <a:solidFill>
                  <a:srgbClr val="FF0000"/>
                </a:solidFill>
              </a:rPr>
              <a:t>Discontinuing NMBA Infusions</a:t>
            </a:r>
            <a:endParaRPr lang="en-CA" dirty="0">
              <a:solidFill>
                <a:srgbClr val="FF0000"/>
              </a:solidFill>
            </a:endParaRPr>
          </a:p>
        </p:txBody>
      </p:sp>
      <p:sp>
        <p:nvSpPr>
          <p:cNvPr id="3" name="Content Placeholder 2"/>
          <p:cNvSpPr>
            <a:spLocks noGrp="1"/>
          </p:cNvSpPr>
          <p:nvPr>
            <p:ph idx="1"/>
          </p:nvPr>
        </p:nvSpPr>
        <p:spPr>
          <a:xfrm>
            <a:off x="457200" y="1052736"/>
            <a:ext cx="7571184" cy="5328592"/>
          </a:xfrm>
        </p:spPr>
        <p:txBody>
          <a:bodyPr>
            <a:normAutofit fontScale="92500" lnSpcReduction="20000"/>
          </a:bodyPr>
          <a:lstStyle/>
          <a:p>
            <a:pPr marL="0" indent="0">
              <a:buNone/>
            </a:pPr>
            <a:r>
              <a:rPr lang="en-CA" dirty="0" smtClean="0"/>
              <a:t>If the NMBA infusion is ordered to be discontinued without titrating the dose down first, keep in mind the short half life of the drug and be prepared for a sudden increase in skeletal muscle activity. </a:t>
            </a:r>
          </a:p>
          <a:p>
            <a:pPr marL="0" indent="0">
              <a:buNone/>
            </a:pPr>
            <a:r>
              <a:rPr lang="en-CA" dirty="0" smtClean="0"/>
              <a:t> Measures such as soft wrist restraint application must be taken to prevent accidental </a:t>
            </a:r>
            <a:r>
              <a:rPr lang="en-CA" dirty="0" err="1" smtClean="0"/>
              <a:t>extubation</a:t>
            </a:r>
            <a:r>
              <a:rPr lang="en-CA" dirty="0" smtClean="0"/>
              <a:t>, as the patients respiratory muscles will still be too weak to support spontaneous respiration.</a:t>
            </a:r>
          </a:p>
          <a:p>
            <a:pPr marL="0" indent="0">
              <a:buNone/>
            </a:pPr>
            <a:endParaRPr lang="en-CA" b="1" dirty="0" smtClean="0"/>
          </a:p>
          <a:p>
            <a:pPr marL="0" indent="0">
              <a:buNone/>
            </a:pPr>
            <a:r>
              <a:rPr lang="en-CA" b="1" dirty="0" smtClean="0"/>
              <a:t>Always</a:t>
            </a:r>
            <a:r>
              <a:rPr lang="en-CA" dirty="0" smtClean="0"/>
              <a:t> stop the NMBA infusion first, before weaning analgesic and sedation infusions.</a:t>
            </a:r>
            <a:endParaRPr lang="en-CA"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25" y="2708920"/>
            <a:ext cx="6096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336" y="4149080"/>
            <a:ext cx="1216149" cy="12161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0552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rgbClr val="FF0000"/>
                </a:solidFill>
              </a:rPr>
              <a:t>Test your knowledge</a:t>
            </a:r>
            <a:endParaRPr lang="en-CA" dirty="0">
              <a:solidFill>
                <a:srgbClr val="FF0000"/>
              </a:solidFill>
            </a:endParaRPr>
          </a:p>
        </p:txBody>
      </p:sp>
      <p:sp>
        <p:nvSpPr>
          <p:cNvPr id="3" name="Content Placeholder 2"/>
          <p:cNvSpPr>
            <a:spLocks noGrp="1"/>
          </p:cNvSpPr>
          <p:nvPr>
            <p:ph idx="1"/>
          </p:nvPr>
        </p:nvSpPr>
        <p:spPr/>
        <p:txBody>
          <a:bodyPr>
            <a:normAutofit lnSpcReduction="10000"/>
          </a:bodyPr>
          <a:lstStyle/>
          <a:p>
            <a:pPr marL="0" indent="0">
              <a:buNone/>
            </a:pPr>
            <a:r>
              <a:rPr lang="en-CA" b="1" dirty="0" smtClean="0"/>
              <a:t>Which of the following actions would NOT be appropriate to perform prior to discontinuing an NMBA infusion?</a:t>
            </a:r>
          </a:p>
          <a:p>
            <a:r>
              <a:rPr lang="en-CA" dirty="0" smtClean="0"/>
              <a:t>Applying soft wrist restraints</a:t>
            </a:r>
          </a:p>
          <a:p>
            <a:r>
              <a:rPr lang="en-CA" dirty="0" smtClean="0">
                <a:solidFill>
                  <a:srgbClr val="FF0000"/>
                </a:solidFill>
              </a:rPr>
              <a:t>Discontinuing the sedation and analgesia infusions</a:t>
            </a:r>
          </a:p>
          <a:p>
            <a:r>
              <a:rPr lang="en-CA" dirty="0" smtClean="0"/>
              <a:t>Explaining to the patient what they will soon experience</a:t>
            </a:r>
          </a:p>
          <a:p>
            <a:r>
              <a:rPr lang="en-CA" dirty="0" smtClean="0"/>
              <a:t>Verifying the physician order</a:t>
            </a:r>
          </a:p>
          <a:p>
            <a:pPr marL="0" indent="0">
              <a:buNone/>
            </a:pPr>
            <a:endParaRPr lang="en-CA" dirty="0"/>
          </a:p>
        </p:txBody>
      </p:sp>
    </p:spTree>
    <p:extLst>
      <p:ext uri="{BB962C8B-B14F-4D97-AF65-F5344CB8AC3E}">
        <p14:creationId xmlns:p14="http://schemas.microsoft.com/office/powerpoint/2010/main" val="30048869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r>
              <a:rPr lang="en-CA" dirty="0" smtClean="0">
                <a:solidFill>
                  <a:srgbClr val="FF0000"/>
                </a:solidFill>
              </a:rPr>
              <a:t>In a nut shell</a:t>
            </a:r>
            <a:endParaRPr lang="en-CA" dirty="0">
              <a:solidFill>
                <a:srgbClr val="FF0000"/>
              </a:solidFill>
            </a:endParaRPr>
          </a:p>
        </p:txBody>
      </p:sp>
      <p:sp>
        <p:nvSpPr>
          <p:cNvPr id="3" name="Content Placeholder 2"/>
          <p:cNvSpPr>
            <a:spLocks noGrp="1"/>
          </p:cNvSpPr>
          <p:nvPr>
            <p:ph idx="1"/>
          </p:nvPr>
        </p:nvSpPr>
        <p:spPr>
          <a:xfrm>
            <a:off x="457200" y="1052736"/>
            <a:ext cx="8229600" cy="5073427"/>
          </a:xfrm>
        </p:spPr>
        <p:txBody>
          <a:bodyPr>
            <a:normAutofit fontScale="92500" lnSpcReduction="10000"/>
          </a:bodyPr>
          <a:lstStyle/>
          <a:p>
            <a:r>
              <a:rPr lang="en-CA" dirty="0" smtClean="0"/>
              <a:t>Administer sedation and analgesia prior to administering NMBAs and administer them via continuous infusion for the duration of a NMBA infusion</a:t>
            </a:r>
          </a:p>
          <a:p>
            <a:r>
              <a:rPr lang="en-CA" dirty="0" smtClean="0"/>
              <a:t>Administer this high alert drug with care, using the approved infusion related resources</a:t>
            </a:r>
          </a:p>
          <a:p>
            <a:r>
              <a:rPr lang="en-CA" dirty="0" smtClean="0"/>
              <a:t>Remember to continue explaining all procedures to the patient, and assume they can hear and feel everything.</a:t>
            </a:r>
          </a:p>
          <a:p>
            <a:r>
              <a:rPr lang="en-CA" dirty="0" smtClean="0"/>
              <a:t>Monitor the patient for desired effect and for signs of NMBNA related complications.</a:t>
            </a:r>
            <a:endParaRPr lang="en-CA"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32656"/>
            <a:ext cx="1371600" cy="86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21916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References</a:t>
            </a:r>
            <a:endParaRPr lang="en-CA" dirty="0"/>
          </a:p>
        </p:txBody>
      </p:sp>
      <p:sp>
        <p:nvSpPr>
          <p:cNvPr id="3" name="Content Placeholder 2"/>
          <p:cNvSpPr>
            <a:spLocks noGrp="1"/>
          </p:cNvSpPr>
          <p:nvPr>
            <p:ph idx="1"/>
          </p:nvPr>
        </p:nvSpPr>
        <p:spPr>
          <a:xfrm>
            <a:off x="457200" y="1196752"/>
            <a:ext cx="8229600" cy="4929411"/>
          </a:xfrm>
        </p:spPr>
        <p:txBody>
          <a:bodyPr>
            <a:normAutofit fontScale="62500" lnSpcReduction="20000"/>
          </a:bodyPr>
          <a:lstStyle/>
          <a:p>
            <a:pPr marL="0" indent="0">
              <a:buNone/>
            </a:pPr>
            <a:r>
              <a:rPr lang="en-CA" dirty="0"/>
              <a:t>Neuromuscular Blockade in the </a:t>
            </a:r>
            <a:r>
              <a:rPr lang="en-CA" dirty="0" smtClean="0"/>
              <a:t>ICU. Clinical Practice Guideline </a:t>
            </a:r>
            <a:r>
              <a:rPr lang="en-CA" dirty="0"/>
              <a:t>Update </a:t>
            </a:r>
            <a:r>
              <a:rPr lang="en-CA" dirty="0" smtClean="0"/>
              <a:t>2016.</a:t>
            </a:r>
            <a:r>
              <a:rPr lang="en-CA" dirty="0"/>
              <a:t> Society of Critical Care </a:t>
            </a:r>
            <a:r>
              <a:rPr lang="en-CA" dirty="0" smtClean="0"/>
              <a:t>medicine.</a:t>
            </a:r>
            <a:endParaRPr lang="en-CA" dirty="0"/>
          </a:p>
          <a:p>
            <a:pPr marL="0" indent="0">
              <a:buNone/>
            </a:pPr>
            <a:r>
              <a:rPr lang="en-CA" dirty="0"/>
              <a:t>CARE OF THE PATIENT ON A NEUROMUSCULAR BLOCKING </a:t>
            </a:r>
            <a:r>
              <a:rPr lang="en-CA" dirty="0" smtClean="0"/>
              <a:t>AGENT, LHSC, 2012.</a:t>
            </a:r>
          </a:p>
          <a:p>
            <a:pPr marL="0" indent="0">
              <a:buNone/>
            </a:pPr>
            <a:r>
              <a:rPr lang="en-CA" b="1" dirty="0"/>
              <a:t>Use of neuromuscular blocking medications in critically ill </a:t>
            </a:r>
            <a:r>
              <a:rPr lang="en-CA" b="1" dirty="0" smtClean="0"/>
              <a:t>patients. </a:t>
            </a:r>
            <a:r>
              <a:rPr lang="en-CA" dirty="0">
                <a:hlinkClick r:id="rId2"/>
              </a:rPr>
              <a:t>Karen J </a:t>
            </a:r>
            <a:r>
              <a:rPr lang="en-CA" dirty="0" err="1">
                <a:hlinkClick r:id="rId2"/>
              </a:rPr>
              <a:t>Tietze</a:t>
            </a:r>
            <a:r>
              <a:rPr lang="en-CA" dirty="0">
                <a:hlinkClick r:id="rId2"/>
              </a:rPr>
              <a:t>, </a:t>
            </a:r>
            <a:r>
              <a:rPr lang="en-CA" dirty="0" err="1" smtClean="0">
                <a:hlinkClick r:id="rId2"/>
              </a:rPr>
              <a:t>PharmD</a:t>
            </a:r>
            <a:r>
              <a:rPr lang="en-CA" dirty="0" smtClean="0"/>
              <a:t> Retrieved from: </a:t>
            </a:r>
            <a:r>
              <a:rPr lang="en-CA" u="sng" dirty="0">
                <a:hlinkClick r:id="rId3"/>
              </a:rPr>
              <a:t>http://</a:t>
            </a:r>
            <a:r>
              <a:rPr lang="en-CA" u="sng" dirty="0" smtClean="0">
                <a:hlinkClick r:id="rId3"/>
              </a:rPr>
              <a:t>www.uptodate.com/contents/use-of-neuromuscular-blocking-medications-in-critically-ill-patients</a:t>
            </a:r>
            <a:r>
              <a:rPr lang="en-CA" u="sng" dirty="0" smtClean="0"/>
              <a:t>. Up to date. 2017</a:t>
            </a:r>
            <a:endParaRPr lang="en-CA" dirty="0"/>
          </a:p>
          <a:p>
            <a:pPr marL="0" indent="0">
              <a:buNone/>
            </a:pPr>
            <a:r>
              <a:rPr lang="en-CA" dirty="0" err="1" smtClean="0"/>
              <a:t>Swadener</a:t>
            </a:r>
            <a:r>
              <a:rPr lang="en-CA" dirty="0" smtClean="0"/>
              <a:t>-Culpepper, L. Continuous Lateral Rotation Therapy. Critical Care Nurse. </a:t>
            </a:r>
            <a:r>
              <a:rPr lang="en-CA" b="1" dirty="0" err="1"/>
              <a:t>doi</a:t>
            </a:r>
            <a:r>
              <a:rPr lang="en-CA" b="1" dirty="0"/>
              <a:t>: 10.4037/ccn2010766</a:t>
            </a:r>
            <a:r>
              <a:rPr lang="en-CA" dirty="0"/>
              <a:t>Crit Care Nurse</a:t>
            </a:r>
            <a:r>
              <a:rPr lang="en-CA" b="1" dirty="0"/>
              <a:t> April 2010</a:t>
            </a:r>
            <a:r>
              <a:rPr lang="en-CA" dirty="0"/>
              <a:t>vol. 30 no. 2 </a:t>
            </a:r>
            <a:r>
              <a:rPr lang="en-CA" b="1" dirty="0"/>
              <a:t>S5-S7 </a:t>
            </a:r>
            <a:r>
              <a:rPr lang="en-CA" dirty="0" smtClean="0"/>
              <a:t>Retrieved </a:t>
            </a:r>
            <a:r>
              <a:rPr lang="en-CA" dirty="0"/>
              <a:t>from: </a:t>
            </a:r>
            <a:r>
              <a:rPr lang="en-CA" dirty="0">
                <a:hlinkClick r:id="rId4"/>
              </a:rPr>
              <a:t>http://</a:t>
            </a:r>
            <a:r>
              <a:rPr lang="en-CA" dirty="0" smtClean="0">
                <a:hlinkClick r:id="rId4"/>
              </a:rPr>
              <a:t>ccn.aacnjournals.org/content/30/2/S5.full</a:t>
            </a:r>
            <a:endParaRPr lang="en-CA" dirty="0" smtClean="0"/>
          </a:p>
          <a:p>
            <a:pPr marL="0" indent="0">
              <a:buNone/>
            </a:pPr>
            <a:r>
              <a:rPr lang="en-CA" dirty="0" smtClean="0"/>
              <a:t>Greenberg, S., Vender, J. The Use of Neuromuscular Blocking Agents in the ICU: Where are we now? Critical Care Medicine. May 2013. Volume 41. Number 5. pp 1332-1341.</a:t>
            </a:r>
          </a:p>
          <a:p>
            <a:pPr marL="0" indent="0">
              <a:buNone/>
            </a:pPr>
            <a:r>
              <a:rPr lang="en-CA" dirty="0" smtClean="0"/>
              <a:t>Neuromuscular Junction Images: </a:t>
            </a:r>
          </a:p>
          <a:p>
            <a:pPr marL="0" indent="0">
              <a:buNone/>
            </a:pPr>
            <a:r>
              <a:rPr lang="en-CA" dirty="0"/>
              <a:t>	</a:t>
            </a:r>
            <a:r>
              <a:rPr lang="en-CA" dirty="0" smtClean="0"/>
              <a:t>The Neuromuscular junction: function, structure and physiology. </a:t>
            </a:r>
            <a:r>
              <a:rPr lang="en-CA" dirty="0"/>
              <a:t>R</a:t>
            </a:r>
            <a:r>
              <a:rPr lang="en-CA" dirty="0" smtClean="0"/>
              <a:t>etrieved </a:t>
            </a:r>
            <a:r>
              <a:rPr lang="en-CA" dirty="0"/>
              <a:t>from: </a:t>
            </a:r>
            <a:r>
              <a:rPr lang="en-CA" dirty="0">
                <a:hlinkClick r:id="rId5"/>
              </a:rPr>
              <a:t>http://</a:t>
            </a:r>
            <a:r>
              <a:rPr lang="en-CA" dirty="0" smtClean="0">
                <a:hlinkClick r:id="rId5"/>
              </a:rPr>
              <a:t>study.com/academy/lesson/the-neuromuscular-junction-function-structure-physiology.html</a:t>
            </a:r>
            <a:endParaRPr lang="en-CA" dirty="0" smtClean="0"/>
          </a:p>
          <a:p>
            <a:pPr marL="0" indent="0">
              <a:buNone/>
            </a:pPr>
            <a:endParaRPr lang="en-CA" dirty="0" smtClean="0"/>
          </a:p>
          <a:p>
            <a:pPr marL="0" indent="0">
              <a:buNone/>
            </a:pPr>
            <a:endParaRPr lang="en-CA" dirty="0"/>
          </a:p>
        </p:txBody>
      </p:sp>
    </p:spTree>
    <p:extLst>
      <p:ext uri="{BB962C8B-B14F-4D97-AF65-F5344CB8AC3E}">
        <p14:creationId xmlns:p14="http://schemas.microsoft.com/office/powerpoint/2010/main" val="2962649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Autofit/>
          </a:bodyPr>
          <a:lstStyle/>
          <a:p>
            <a:r>
              <a:rPr lang="en-CA" sz="3200" dirty="0">
                <a:solidFill>
                  <a:srgbClr val="FF0000"/>
                </a:solidFill>
              </a:rPr>
              <a:t>Basic anatomy/physiology of neuromuscular transmission</a:t>
            </a:r>
            <a:endParaRPr lang="en-CA" sz="3200" dirty="0"/>
          </a:p>
        </p:txBody>
      </p:sp>
      <p:sp>
        <p:nvSpPr>
          <p:cNvPr id="5" name="TextBox 4"/>
          <p:cNvSpPr txBox="1"/>
          <p:nvPr/>
        </p:nvSpPr>
        <p:spPr>
          <a:xfrm>
            <a:off x="575980" y="1628800"/>
            <a:ext cx="4356059" cy="4093428"/>
          </a:xfrm>
          <a:prstGeom prst="rect">
            <a:avLst/>
          </a:prstGeom>
          <a:noFill/>
        </p:spPr>
        <p:txBody>
          <a:bodyPr wrap="square" rtlCol="0">
            <a:spAutoFit/>
          </a:bodyPr>
          <a:lstStyle/>
          <a:p>
            <a:r>
              <a:rPr lang="en-CA" sz="2800" dirty="0" smtClean="0"/>
              <a:t>At the </a:t>
            </a:r>
            <a:r>
              <a:rPr lang="en-CA" sz="2800" b="1" dirty="0" smtClean="0"/>
              <a:t>neuromuscular junction, Neurotransmitters</a:t>
            </a:r>
            <a:r>
              <a:rPr lang="en-CA" sz="2800" dirty="0" smtClean="0"/>
              <a:t> called </a:t>
            </a:r>
            <a:r>
              <a:rPr lang="en-CA" sz="2800" b="1" dirty="0" smtClean="0"/>
              <a:t>Acetylcholine (Ach)</a:t>
            </a:r>
            <a:r>
              <a:rPr lang="en-CA" sz="2800" dirty="0" smtClean="0"/>
              <a:t>, are released from the neuron and bind with receptors on the muscle fibre, allowing the muscle to contract.</a:t>
            </a:r>
          </a:p>
          <a:p>
            <a:endParaRPr lang="en-CA" dirty="0"/>
          </a:p>
          <a:p>
            <a:endParaRPr lang="en-CA" dirty="0"/>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1844824"/>
            <a:ext cx="5926137" cy="310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54673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Autofit/>
          </a:bodyPr>
          <a:lstStyle/>
          <a:p>
            <a:r>
              <a:rPr lang="en-CA" sz="3600" dirty="0" smtClean="0">
                <a:solidFill>
                  <a:srgbClr val="FF0000"/>
                </a:solidFill>
              </a:rPr>
              <a:t>Here’s the process in a little more detail.</a:t>
            </a:r>
            <a:endParaRPr lang="en-CA" sz="3600" dirty="0">
              <a:solidFill>
                <a:srgbClr val="FF0000"/>
              </a:solidFill>
            </a:endParaRPr>
          </a:p>
        </p:txBody>
      </p:sp>
      <p:sp>
        <p:nvSpPr>
          <p:cNvPr id="6" name="TextBox 5"/>
          <p:cNvSpPr txBox="1"/>
          <p:nvPr/>
        </p:nvSpPr>
        <p:spPr>
          <a:xfrm>
            <a:off x="3788912" y="5301208"/>
            <a:ext cx="3645151" cy="1200329"/>
          </a:xfrm>
          <a:prstGeom prst="rect">
            <a:avLst/>
          </a:prstGeom>
          <a:noFill/>
        </p:spPr>
        <p:txBody>
          <a:bodyPr wrap="square" rtlCol="0">
            <a:spAutoFit/>
          </a:bodyPr>
          <a:lstStyle/>
          <a:p>
            <a:r>
              <a:rPr lang="en-CA" dirty="0" smtClean="0"/>
              <a:t>5. The influx of sodium into the muscle causes </a:t>
            </a:r>
            <a:r>
              <a:rPr lang="en-CA" b="1" dirty="0" smtClean="0"/>
              <a:t>depolarization</a:t>
            </a:r>
            <a:r>
              <a:rPr lang="en-CA" dirty="0" smtClean="0"/>
              <a:t>, which excites the muscle and causes it to contract.</a:t>
            </a:r>
            <a:endParaRPr lang="en-CA" dirty="0"/>
          </a:p>
        </p:txBody>
      </p:sp>
      <p:pic>
        <p:nvPicPr>
          <p:cNvPr id="3076" name="Picture 4"/>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246804" y="2488442"/>
            <a:ext cx="4567334" cy="2455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062597" y="1124745"/>
            <a:ext cx="2592288" cy="1200329"/>
          </a:xfrm>
          <a:prstGeom prst="rect">
            <a:avLst/>
          </a:prstGeom>
          <a:noFill/>
        </p:spPr>
        <p:txBody>
          <a:bodyPr wrap="square" rtlCol="0">
            <a:spAutoFit/>
          </a:bodyPr>
          <a:lstStyle/>
          <a:p>
            <a:pPr marL="342900" indent="-342900">
              <a:buAutoNum type="arabicPeriod"/>
            </a:pPr>
            <a:r>
              <a:rPr lang="en-CA" dirty="0"/>
              <a:t>Electrical impulses travel from the brain to the ends of the neurons.</a:t>
            </a:r>
          </a:p>
        </p:txBody>
      </p:sp>
      <p:sp>
        <p:nvSpPr>
          <p:cNvPr id="10" name="TextBox 9"/>
          <p:cNvSpPr txBox="1"/>
          <p:nvPr/>
        </p:nvSpPr>
        <p:spPr>
          <a:xfrm>
            <a:off x="4552778" y="1124745"/>
            <a:ext cx="3520200" cy="923330"/>
          </a:xfrm>
          <a:prstGeom prst="rect">
            <a:avLst/>
          </a:prstGeom>
          <a:noFill/>
        </p:spPr>
        <p:txBody>
          <a:bodyPr wrap="square" rtlCol="0">
            <a:spAutoFit/>
          </a:bodyPr>
          <a:lstStyle/>
          <a:p>
            <a:r>
              <a:rPr lang="en-CA" dirty="0" smtClean="0"/>
              <a:t>2. Calcium </a:t>
            </a:r>
            <a:r>
              <a:rPr lang="en-CA" dirty="0"/>
              <a:t>flows into the neuron and triggers the release of acetylcholine (</a:t>
            </a:r>
            <a:r>
              <a:rPr lang="en-CA" dirty="0" err="1"/>
              <a:t>ACh</a:t>
            </a:r>
            <a:r>
              <a:rPr lang="en-CA" dirty="0" smtClean="0"/>
              <a:t>).</a:t>
            </a:r>
            <a:endParaRPr lang="en-CA" dirty="0"/>
          </a:p>
        </p:txBody>
      </p:sp>
      <p:sp>
        <p:nvSpPr>
          <p:cNvPr id="12" name="Rectangle 11"/>
          <p:cNvSpPr/>
          <p:nvPr/>
        </p:nvSpPr>
        <p:spPr>
          <a:xfrm>
            <a:off x="6084168" y="2679702"/>
            <a:ext cx="2699792" cy="923330"/>
          </a:xfrm>
          <a:prstGeom prst="rect">
            <a:avLst/>
          </a:prstGeom>
        </p:spPr>
        <p:txBody>
          <a:bodyPr wrap="square">
            <a:spAutoFit/>
          </a:bodyPr>
          <a:lstStyle/>
          <a:p>
            <a:r>
              <a:rPr lang="en-CA" dirty="0" smtClean="0"/>
              <a:t>3. The </a:t>
            </a:r>
            <a:r>
              <a:rPr lang="en-CA" dirty="0" err="1"/>
              <a:t>ACh</a:t>
            </a:r>
            <a:r>
              <a:rPr lang="en-CA" dirty="0"/>
              <a:t> </a:t>
            </a:r>
            <a:r>
              <a:rPr lang="en-CA" dirty="0" smtClean="0"/>
              <a:t>diffuses </a:t>
            </a:r>
            <a:r>
              <a:rPr lang="en-CA" dirty="0"/>
              <a:t>towards their receptor sites on the muscle fibre.</a:t>
            </a:r>
          </a:p>
        </p:txBody>
      </p:sp>
      <p:sp>
        <p:nvSpPr>
          <p:cNvPr id="13" name="TextBox 12"/>
          <p:cNvSpPr txBox="1"/>
          <p:nvPr/>
        </p:nvSpPr>
        <p:spPr>
          <a:xfrm>
            <a:off x="6065912" y="3992488"/>
            <a:ext cx="2736304" cy="1200329"/>
          </a:xfrm>
          <a:prstGeom prst="rect">
            <a:avLst/>
          </a:prstGeom>
          <a:noFill/>
        </p:spPr>
        <p:txBody>
          <a:bodyPr wrap="square" rtlCol="0">
            <a:spAutoFit/>
          </a:bodyPr>
          <a:lstStyle/>
          <a:p>
            <a:r>
              <a:rPr lang="en-CA" dirty="0" smtClean="0"/>
              <a:t>4. Once </a:t>
            </a:r>
            <a:r>
              <a:rPr lang="en-CA" dirty="0"/>
              <a:t>the </a:t>
            </a:r>
            <a:r>
              <a:rPr lang="en-CA" dirty="0" err="1"/>
              <a:t>ACh</a:t>
            </a:r>
            <a:r>
              <a:rPr lang="en-CA" dirty="0"/>
              <a:t> </a:t>
            </a:r>
            <a:r>
              <a:rPr lang="en-CA" dirty="0" smtClean="0"/>
              <a:t>binds to </a:t>
            </a:r>
            <a:r>
              <a:rPr lang="en-CA" dirty="0"/>
              <a:t>its receptor site, channels open that allow sodium to enter the muscle.</a:t>
            </a:r>
          </a:p>
        </p:txBody>
      </p:sp>
      <p:cxnSp>
        <p:nvCxnSpPr>
          <p:cNvPr id="15" name="Straight Arrow Connector 14"/>
          <p:cNvCxnSpPr/>
          <p:nvPr/>
        </p:nvCxnSpPr>
        <p:spPr>
          <a:xfrm>
            <a:off x="3026926" y="2132856"/>
            <a:ext cx="648072" cy="43204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4979856" y="2060848"/>
            <a:ext cx="792088" cy="93610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5238074" y="3429000"/>
            <a:ext cx="846094" cy="5634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5238074" y="4221088"/>
            <a:ext cx="846094"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4148364" y="4592652"/>
            <a:ext cx="135604" cy="69644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078" name="TextBox 3077"/>
          <p:cNvSpPr txBox="1"/>
          <p:nvPr/>
        </p:nvSpPr>
        <p:spPr>
          <a:xfrm>
            <a:off x="467544" y="5192817"/>
            <a:ext cx="3187341" cy="1477328"/>
          </a:xfrm>
          <a:prstGeom prst="rect">
            <a:avLst/>
          </a:prstGeom>
          <a:noFill/>
        </p:spPr>
        <p:txBody>
          <a:bodyPr wrap="square" rtlCol="0">
            <a:spAutoFit/>
          </a:bodyPr>
          <a:lstStyle/>
          <a:p>
            <a:r>
              <a:rPr lang="en-CA" dirty="0" smtClean="0"/>
              <a:t>6. The </a:t>
            </a:r>
            <a:r>
              <a:rPr lang="en-CA" dirty="0" err="1" smtClean="0"/>
              <a:t>ACh</a:t>
            </a:r>
            <a:r>
              <a:rPr lang="en-CA" dirty="0" smtClean="0"/>
              <a:t> is then broken down and recycled, so that is doesn’t become too concentrated and make the muscle contract for longer than it’s supposed to.</a:t>
            </a:r>
            <a:endParaRPr lang="en-CA" dirty="0"/>
          </a:p>
        </p:txBody>
      </p:sp>
    </p:spTree>
    <p:extLst>
      <p:ext uri="{BB962C8B-B14F-4D97-AF65-F5344CB8AC3E}">
        <p14:creationId xmlns:p14="http://schemas.microsoft.com/office/powerpoint/2010/main" val="3298407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CA" dirty="0">
                <a:solidFill>
                  <a:srgbClr val="FF0000"/>
                </a:solidFill>
              </a:rPr>
              <a:t>How do NMBAs work?</a:t>
            </a:r>
          </a:p>
        </p:txBody>
      </p:sp>
      <p:sp>
        <p:nvSpPr>
          <p:cNvPr id="3" name="Content Placeholder 2"/>
          <p:cNvSpPr>
            <a:spLocks noGrp="1"/>
          </p:cNvSpPr>
          <p:nvPr>
            <p:ph idx="1"/>
          </p:nvPr>
        </p:nvSpPr>
        <p:spPr>
          <a:xfrm>
            <a:off x="457200" y="980728"/>
            <a:ext cx="8229600" cy="5472608"/>
          </a:xfrm>
        </p:spPr>
        <p:txBody>
          <a:bodyPr>
            <a:normAutofit fontScale="70000" lnSpcReduction="20000"/>
          </a:bodyPr>
          <a:lstStyle/>
          <a:p>
            <a:pPr marL="0" indent="0" algn="ctr">
              <a:buNone/>
            </a:pPr>
            <a:r>
              <a:rPr lang="en-CA" sz="3400" b="1" u="sng" dirty="0"/>
              <a:t>There are 2 types of NMBAs based on mechanism of </a:t>
            </a:r>
            <a:r>
              <a:rPr lang="en-CA" sz="3400" b="1" u="sng" dirty="0" smtClean="0"/>
              <a:t>action</a:t>
            </a:r>
          </a:p>
          <a:p>
            <a:pPr marL="0" indent="0" algn="ctr">
              <a:buNone/>
            </a:pPr>
            <a:endParaRPr lang="en-CA" sz="3400" dirty="0"/>
          </a:p>
          <a:p>
            <a:r>
              <a:rPr lang="en-CA" b="1" u="sng" dirty="0"/>
              <a:t>Depolarizing </a:t>
            </a:r>
            <a:r>
              <a:rPr lang="en-CA" b="1" u="sng" dirty="0" smtClean="0"/>
              <a:t>NMBAs</a:t>
            </a:r>
            <a:r>
              <a:rPr lang="en-CA" dirty="0" smtClean="0"/>
              <a:t>: </a:t>
            </a:r>
            <a:r>
              <a:rPr lang="en-CA" sz="3100" dirty="0" smtClean="0"/>
              <a:t>Bind </a:t>
            </a:r>
            <a:r>
              <a:rPr lang="en-CA" sz="3100" dirty="0"/>
              <a:t>to cholinergic receptors on the </a:t>
            </a:r>
            <a:r>
              <a:rPr lang="en-CA" sz="3100" dirty="0" smtClean="0"/>
              <a:t>muscle, </a:t>
            </a:r>
            <a:r>
              <a:rPr lang="en-CA" sz="3100" dirty="0"/>
              <a:t>causing initial </a:t>
            </a:r>
            <a:r>
              <a:rPr lang="en-CA" sz="3100" dirty="0" smtClean="0"/>
              <a:t>depolarization (just like </a:t>
            </a:r>
            <a:r>
              <a:rPr lang="en-CA" sz="3100" dirty="0" err="1" smtClean="0"/>
              <a:t>ACh</a:t>
            </a:r>
            <a:r>
              <a:rPr lang="en-CA" sz="3100" dirty="0" smtClean="0"/>
              <a:t> normally does), followed </a:t>
            </a:r>
            <a:r>
              <a:rPr lang="en-CA" sz="3100" dirty="0"/>
              <a:t>by </a:t>
            </a:r>
            <a:r>
              <a:rPr lang="en-CA" sz="3100" dirty="0" smtClean="0"/>
              <a:t>continued blockade </a:t>
            </a:r>
            <a:r>
              <a:rPr lang="en-CA" sz="3100" dirty="0"/>
              <a:t>of neuromuscular transmission. </a:t>
            </a:r>
            <a:r>
              <a:rPr lang="en-CA" sz="3100" dirty="0" smtClean="0"/>
              <a:t> Muscle membranes are now desensitized to the effect of ACH.  </a:t>
            </a:r>
          </a:p>
          <a:p>
            <a:pPr marL="0" indent="0">
              <a:buNone/>
            </a:pPr>
            <a:r>
              <a:rPr lang="en-CA" sz="3100" dirty="0"/>
              <a:t> </a:t>
            </a:r>
            <a:r>
              <a:rPr lang="en-CA" sz="3100" dirty="0" smtClean="0"/>
              <a:t>    </a:t>
            </a:r>
            <a:r>
              <a:rPr lang="en-CA" dirty="0" smtClean="0"/>
              <a:t>The depolarizing NMBA we use in our ICU is Succinylcholine.</a:t>
            </a:r>
            <a:endParaRPr lang="en-CA" sz="4000" dirty="0"/>
          </a:p>
          <a:p>
            <a:pPr marL="0" indent="0">
              <a:buNone/>
            </a:pPr>
            <a:r>
              <a:rPr lang="en-CA" dirty="0"/>
              <a:t> </a:t>
            </a:r>
            <a:endParaRPr lang="en-CA" sz="4000" dirty="0"/>
          </a:p>
          <a:p>
            <a:r>
              <a:rPr lang="en-CA" b="1" u="sng" dirty="0"/>
              <a:t>Non-depolarizing NMBAs</a:t>
            </a:r>
            <a:r>
              <a:rPr lang="en-CA" dirty="0"/>
              <a:t>: Competitively inhibit </a:t>
            </a:r>
            <a:r>
              <a:rPr lang="en-CA" dirty="0" err="1"/>
              <a:t>ACh</a:t>
            </a:r>
            <a:r>
              <a:rPr lang="en-CA" dirty="0"/>
              <a:t> receptor on </a:t>
            </a:r>
            <a:r>
              <a:rPr lang="en-CA" dirty="0" smtClean="0"/>
              <a:t>the muscle (</a:t>
            </a:r>
            <a:r>
              <a:rPr lang="en-CA" dirty="0" err="1" smtClean="0"/>
              <a:t>ie</a:t>
            </a:r>
            <a:r>
              <a:rPr lang="en-CA" dirty="0" smtClean="0"/>
              <a:t>. takes up the space on the receptor so that the </a:t>
            </a:r>
            <a:r>
              <a:rPr lang="en-CA" dirty="0" err="1" smtClean="0"/>
              <a:t>ACh</a:t>
            </a:r>
            <a:r>
              <a:rPr lang="en-CA" dirty="0" smtClean="0"/>
              <a:t> cannot bind there). These drugs bind to the receptor on the muscle, but no activation occurs.</a:t>
            </a:r>
            <a:r>
              <a:rPr lang="en-CA" sz="2000" dirty="0"/>
              <a:t> </a:t>
            </a:r>
            <a:endParaRPr lang="en-CA" sz="4000" dirty="0"/>
          </a:p>
          <a:p>
            <a:pPr marL="0" indent="0">
              <a:buNone/>
            </a:pPr>
            <a:r>
              <a:rPr lang="en-CA" sz="4000" dirty="0"/>
              <a:t> </a:t>
            </a:r>
            <a:r>
              <a:rPr lang="en-CA" sz="4000" dirty="0" smtClean="0"/>
              <a:t>   </a:t>
            </a:r>
            <a:r>
              <a:rPr lang="en-CA" sz="3100" dirty="0" smtClean="0"/>
              <a:t>The non-depolarizing NMBAs we use in our ICU are</a:t>
            </a:r>
            <a:r>
              <a:rPr lang="en-CA" sz="4000" dirty="0" smtClean="0"/>
              <a:t> </a:t>
            </a:r>
            <a:r>
              <a:rPr lang="en-CA" dirty="0" err="1" smtClean="0"/>
              <a:t>Rocuronium</a:t>
            </a:r>
            <a:r>
              <a:rPr lang="en-CA" dirty="0" smtClean="0"/>
              <a:t> </a:t>
            </a:r>
            <a:r>
              <a:rPr lang="en-CA" sz="3100" dirty="0" smtClean="0"/>
              <a:t>and </a:t>
            </a:r>
            <a:r>
              <a:rPr lang="en-CA" dirty="0" err="1" smtClean="0"/>
              <a:t>Cisatracurium</a:t>
            </a:r>
            <a:r>
              <a:rPr lang="en-CA" dirty="0" smtClean="0"/>
              <a:t>.</a:t>
            </a:r>
            <a:endParaRPr lang="en-CA" dirty="0"/>
          </a:p>
        </p:txBody>
      </p:sp>
    </p:spTree>
    <p:extLst>
      <p:ext uri="{BB962C8B-B14F-4D97-AF65-F5344CB8AC3E}">
        <p14:creationId xmlns:p14="http://schemas.microsoft.com/office/powerpoint/2010/main" val="1007240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lstStyle/>
          <a:p>
            <a:r>
              <a:rPr lang="en-CA" dirty="0" smtClean="0">
                <a:solidFill>
                  <a:srgbClr val="FF0000"/>
                </a:solidFill>
              </a:rPr>
              <a:t>Test your understanding</a:t>
            </a:r>
            <a:endParaRPr lang="en-CA" dirty="0">
              <a:solidFill>
                <a:srgbClr val="FF0000"/>
              </a:solidFill>
            </a:endParaRPr>
          </a:p>
        </p:txBody>
      </p:sp>
      <p:sp>
        <p:nvSpPr>
          <p:cNvPr id="3" name="Content Placeholder 2"/>
          <p:cNvSpPr>
            <a:spLocks noGrp="1"/>
          </p:cNvSpPr>
          <p:nvPr>
            <p:ph idx="1"/>
          </p:nvPr>
        </p:nvSpPr>
        <p:spPr>
          <a:xfrm>
            <a:off x="457200" y="1340768"/>
            <a:ext cx="8229600" cy="4785395"/>
          </a:xfrm>
        </p:spPr>
        <p:txBody>
          <a:bodyPr>
            <a:normAutofit fontScale="85000" lnSpcReduction="10000"/>
          </a:bodyPr>
          <a:lstStyle/>
          <a:p>
            <a:pPr marL="0" indent="0">
              <a:buNone/>
            </a:pPr>
            <a:r>
              <a:rPr lang="en-CA" b="1" dirty="0" smtClean="0"/>
              <a:t>Which 3 things make up the neuromuscular junction?</a:t>
            </a:r>
          </a:p>
          <a:p>
            <a:r>
              <a:rPr lang="en-CA" dirty="0" smtClean="0">
                <a:solidFill>
                  <a:srgbClr val="FF0000"/>
                </a:solidFill>
              </a:rPr>
              <a:t>Neuron, neurotransmitter, muscle fiber</a:t>
            </a:r>
          </a:p>
          <a:p>
            <a:r>
              <a:rPr lang="en-CA" dirty="0" smtClean="0"/>
              <a:t>Spinal cord, nerve, neuron</a:t>
            </a:r>
          </a:p>
          <a:p>
            <a:r>
              <a:rPr lang="en-CA" dirty="0" smtClean="0"/>
              <a:t>Nerve, muscle, tendon</a:t>
            </a:r>
          </a:p>
          <a:p>
            <a:pPr marL="0" indent="0">
              <a:buNone/>
            </a:pPr>
            <a:r>
              <a:rPr lang="en-CA" b="1" dirty="0" smtClean="0"/>
              <a:t>What is the name of the neurotransmitter that is released from the neuron?</a:t>
            </a:r>
          </a:p>
          <a:p>
            <a:r>
              <a:rPr lang="en-CA" dirty="0" smtClean="0"/>
              <a:t>Norepinephrine</a:t>
            </a:r>
          </a:p>
          <a:p>
            <a:r>
              <a:rPr lang="en-CA" dirty="0" smtClean="0"/>
              <a:t>Acetylsalicylic acid</a:t>
            </a:r>
          </a:p>
          <a:p>
            <a:r>
              <a:rPr lang="en-CA" dirty="0" smtClean="0">
                <a:solidFill>
                  <a:srgbClr val="FF0000"/>
                </a:solidFill>
              </a:rPr>
              <a:t>Acetylcholine</a:t>
            </a:r>
          </a:p>
          <a:p>
            <a:r>
              <a:rPr lang="en-CA" dirty="0" smtClean="0"/>
              <a:t>Acetaminophen</a:t>
            </a:r>
          </a:p>
          <a:p>
            <a:endParaRPr lang="en-CA" dirty="0"/>
          </a:p>
        </p:txBody>
      </p:sp>
    </p:spTree>
    <p:extLst>
      <p:ext uri="{BB962C8B-B14F-4D97-AF65-F5344CB8AC3E}">
        <p14:creationId xmlns:p14="http://schemas.microsoft.com/office/powerpoint/2010/main" val="133893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rgbClr val="FF0000"/>
                </a:solidFill>
              </a:rPr>
              <a:t>Test your knowledge</a:t>
            </a:r>
            <a:endParaRPr lang="en-CA" dirty="0">
              <a:solidFill>
                <a:srgbClr val="FF0000"/>
              </a:solidFill>
            </a:endParaRPr>
          </a:p>
        </p:txBody>
      </p:sp>
      <p:sp>
        <p:nvSpPr>
          <p:cNvPr id="3" name="Content Placeholder 2"/>
          <p:cNvSpPr>
            <a:spLocks noGrp="1"/>
          </p:cNvSpPr>
          <p:nvPr>
            <p:ph idx="1"/>
          </p:nvPr>
        </p:nvSpPr>
        <p:spPr/>
        <p:txBody>
          <a:bodyPr/>
          <a:lstStyle/>
          <a:p>
            <a:pPr marL="0" indent="0">
              <a:buNone/>
            </a:pPr>
            <a:r>
              <a:rPr lang="en-CA" b="1" dirty="0" smtClean="0"/>
              <a:t>Which 2 electrolytes are mainly involved in the process of muscle contraction?</a:t>
            </a:r>
          </a:p>
          <a:p>
            <a:r>
              <a:rPr lang="en-CA" dirty="0" smtClean="0"/>
              <a:t>Magnesium and calcium</a:t>
            </a:r>
          </a:p>
          <a:p>
            <a:r>
              <a:rPr lang="en-CA" dirty="0" smtClean="0"/>
              <a:t>Potassium and magnesium</a:t>
            </a:r>
          </a:p>
          <a:p>
            <a:r>
              <a:rPr lang="en-CA" dirty="0" smtClean="0">
                <a:solidFill>
                  <a:srgbClr val="FF0000"/>
                </a:solidFill>
              </a:rPr>
              <a:t>Calcium and sodium</a:t>
            </a:r>
          </a:p>
          <a:p>
            <a:r>
              <a:rPr lang="en-CA" dirty="0" smtClean="0"/>
              <a:t>Sodium and chloride</a:t>
            </a:r>
          </a:p>
          <a:p>
            <a:pPr marL="0" indent="0">
              <a:buNone/>
            </a:pPr>
            <a:endParaRPr lang="en-CA" dirty="0" smtClean="0"/>
          </a:p>
          <a:p>
            <a:endParaRPr lang="en-CA" dirty="0" smtClean="0"/>
          </a:p>
        </p:txBody>
      </p:sp>
    </p:spTree>
    <p:extLst>
      <p:ext uri="{BB962C8B-B14F-4D97-AF65-F5344CB8AC3E}">
        <p14:creationId xmlns:p14="http://schemas.microsoft.com/office/powerpoint/2010/main" val="19293219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4340</TotalTime>
  <Words>3774</Words>
  <Application>Microsoft Office PowerPoint</Application>
  <PresentationFormat>On-screen Show (4:3)</PresentationFormat>
  <Paragraphs>329</Paragraphs>
  <Slides>44</Slides>
  <Notes>0</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Neuromuscular Blockade Agents (NMBAs)</vt:lpstr>
      <vt:lpstr>Learning Objectives</vt:lpstr>
      <vt:lpstr>What is a NMBA? Click on a definition</vt:lpstr>
      <vt:lpstr>Basic anatomy/physiology of neuromuscular transmission</vt:lpstr>
      <vt:lpstr>Basic anatomy/physiology of neuromuscular transmission</vt:lpstr>
      <vt:lpstr>Here’s the process in a little more detail.</vt:lpstr>
      <vt:lpstr>How do NMBAs work?</vt:lpstr>
      <vt:lpstr>Test your understanding</vt:lpstr>
      <vt:lpstr>Test your knowledge</vt:lpstr>
      <vt:lpstr>Test your understanding</vt:lpstr>
      <vt:lpstr>Some indications for use…</vt:lpstr>
      <vt:lpstr>Did you know?</vt:lpstr>
      <vt:lpstr>PowerPoint Presentation</vt:lpstr>
      <vt:lpstr>NMBAs most often used in the ICU setting:</vt:lpstr>
      <vt:lpstr>NMBAs most often used in the ICU setting:</vt:lpstr>
      <vt:lpstr>Before you start a NMBA infusion</vt:lpstr>
      <vt:lpstr>Test your knowledge</vt:lpstr>
      <vt:lpstr>Test your knowledge</vt:lpstr>
      <vt:lpstr>How to infuse NMBAs</vt:lpstr>
      <vt:lpstr>Titrating NMBA Infusions</vt:lpstr>
      <vt:lpstr>How to titrate NMBA Infusions</vt:lpstr>
      <vt:lpstr>How to titrate NMBA Infusions</vt:lpstr>
      <vt:lpstr>TOF Electrode Placement</vt:lpstr>
      <vt:lpstr>Monitoring Train-of Four during Neuromuscular Blockade (Copied from the HPHA policy &amp; procedure)</vt:lpstr>
      <vt:lpstr>TOF continued</vt:lpstr>
      <vt:lpstr>TOF continued</vt:lpstr>
      <vt:lpstr>What the experts say regarding TOF use…</vt:lpstr>
      <vt:lpstr>If TOF monitoring is ordered…</vt:lpstr>
      <vt:lpstr>A final word on titrating NMBAs</vt:lpstr>
      <vt:lpstr>Test your knowledge</vt:lpstr>
      <vt:lpstr>Test your knowledge</vt:lpstr>
      <vt:lpstr>Risks involved with prolonged NMBA use:</vt:lpstr>
      <vt:lpstr>Nursing care of the patient receiving NMBAs</vt:lpstr>
      <vt:lpstr>Nursing care of the patient receiving NMBAs</vt:lpstr>
      <vt:lpstr>Nursing care of the patient receiving NMBAs</vt:lpstr>
      <vt:lpstr>Nursing care of the patient receiving NMBAs</vt:lpstr>
      <vt:lpstr>Nursing care of the patient receiving NMBAs</vt:lpstr>
      <vt:lpstr>Nursing care of the patient receiving NMBAs</vt:lpstr>
      <vt:lpstr>Nursing care of the patient receiving NMBAs</vt:lpstr>
      <vt:lpstr>Test your knowledge</vt:lpstr>
      <vt:lpstr>Discontinuing NMBA Infusions</vt:lpstr>
      <vt:lpstr>Test your knowledge</vt:lpstr>
      <vt:lpstr>In a nut shell</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Neuromuscular Blockade Agents (NMBAs)</dc:title>
  <dc:creator>TASHA.VANDERVLIET</dc:creator>
  <cp:lastModifiedBy>TASHA.VANDERVLIET</cp:lastModifiedBy>
  <cp:revision>200</cp:revision>
  <dcterms:created xsi:type="dcterms:W3CDTF">2017-03-31T17:05:50Z</dcterms:created>
  <dcterms:modified xsi:type="dcterms:W3CDTF">2017-04-26T13:14:12Z</dcterms:modified>
</cp:coreProperties>
</file>