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6" r:id="rId4"/>
    <p:sldId id="258" r:id="rId5"/>
    <p:sldId id="272" r:id="rId6"/>
    <p:sldId id="265" r:id="rId7"/>
    <p:sldId id="267" r:id="rId8"/>
    <p:sldId id="262" r:id="rId9"/>
    <p:sldId id="271" r:id="rId10"/>
    <p:sldId id="273" r:id="rId11"/>
    <p:sldId id="276" r:id="rId12"/>
    <p:sldId id="277" r:id="rId13"/>
    <p:sldId id="278" r:id="rId14"/>
    <p:sldId id="268" r:id="rId15"/>
    <p:sldId id="269" r:id="rId16"/>
    <p:sldId id="270" r:id="rId17"/>
    <p:sldId id="275" r:id="rId18"/>
    <p:sldId id="279" r:id="rId19"/>
    <p:sldId id="280"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748" autoAdjust="0"/>
  </p:normalViewPr>
  <p:slideViewPr>
    <p:cSldViewPr>
      <p:cViewPr varScale="1">
        <p:scale>
          <a:sx n="37" d="100"/>
          <a:sy n="37" d="100"/>
        </p:scale>
        <p:origin x="-1632" y="-72"/>
      </p:cViewPr>
      <p:guideLst>
        <p:guide orient="horz" pos="2160"/>
        <p:guide pos="2880"/>
      </p:guideLst>
    </p:cSldViewPr>
  </p:slideViewPr>
  <p:outlineViewPr>
    <p:cViewPr>
      <p:scale>
        <a:sx n="33" d="100"/>
        <a:sy n="33" d="100"/>
      </p:scale>
      <p:origin x="42" y="8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DE30C-7497-4BB9-990F-C72C762572C1}" type="datetimeFigureOut">
              <a:rPr lang="en-US" smtClean="0"/>
              <a:t>6/29/2021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DC53B-5911-4B07-9566-4F85BFAD59E9}" type="slidenum">
              <a:rPr lang="en-US" smtClean="0"/>
              <a:t>‹#›</a:t>
            </a:fld>
            <a:endParaRPr lang="en-US"/>
          </a:p>
        </p:txBody>
      </p:sp>
    </p:spTree>
    <p:extLst>
      <p:ext uri="{BB962C8B-B14F-4D97-AF65-F5344CB8AC3E}">
        <p14:creationId xmlns:p14="http://schemas.microsoft.com/office/powerpoint/2010/main" val="2998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-Those</a:t>
            </a:r>
            <a:r>
              <a:rPr lang="en-US" baseline="0" dirty="0" smtClean="0"/>
              <a:t> choosing not to attend often feel that the volume of information would cause them more stress or confusion, but for the majority their need for information is greater than the stress imposed by participating in rounds.</a:t>
            </a:r>
          </a:p>
        </p:txBody>
      </p:sp>
      <p:sp>
        <p:nvSpPr>
          <p:cNvPr id="4" name="Slide Number Placeholder 3"/>
          <p:cNvSpPr>
            <a:spLocks noGrp="1"/>
          </p:cNvSpPr>
          <p:nvPr>
            <p:ph type="sldNum" sz="quarter" idx="10"/>
          </p:nvPr>
        </p:nvSpPr>
        <p:spPr/>
        <p:txBody>
          <a:bodyPr/>
          <a:lstStyle/>
          <a:p>
            <a:fld id="{954DC53B-5911-4B07-9566-4F85BFAD59E9}" type="slidenum">
              <a:rPr lang="en-US" smtClean="0"/>
              <a:t>6</a:t>
            </a:fld>
            <a:endParaRPr lang="en-US"/>
          </a:p>
        </p:txBody>
      </p:sp>
    </p:spTree>
    <p:extLst>
      <p:ext uri="{BB962C8B-B14F-4D97-AF65-F5344CB8AC3E}">
        <p14:creationId xmlns:p14="http://schemas.microsoft.com/office/powerpoint/2010/main" val="107021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DC53B-5911-4B07-9566-4F85BFAD59E9}" type="slidenum">
              <a:rPr lang="en-US" smtClean="0"/>
              <a:t>7</a:t>
            </a:fld>
            <a:endParaRPr lang="en-US"/>
          </a:p>
        </p:txBody>
      </p:sp>
    </p:spTree>
    <p:extLst>
      <p:ext uri="{BB962C8B-B14F-4D97-AF65-F5344CB8AC3E}">
        <p14:creationId xmlns:p14="http://schemas.microsoft.com/office/powerpoint/2010/main" val="270123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DC53B-5911-4B07-9566-4F85BFAD59E9}" type="slidenum">
              <a:rPr lang="en-US" smtClean="0"/>
              <a:t>8</a:t>
            </a:fld>
            <a:endParaRPr lang="en-US"/>
          </a:p>
        </p:txBody>
      </p:sp>
    </p:spTree>
    <p:extLst>
      <p:ext uri="{BB962C8B-B14F-4D97-AF65-F5344CB8AC3E}">
        <p14:creationId xmlns:p14="http://schemas.microsoft.com/office/powerpoint/2010/main" val="99428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Author, A. A., Author, B. B., &amp; Author, C. C. (Year). Title of article. </a:t>
            </a:r>
            <a:r>
              <a:rPr lang="en-US" i="1" dirty="0" smtClean="0"/>
              <a:t>Title of Periodical, volume number</a:t>
            </a:r>
            <a:r>
              <a:rPr lang="en-US" dirty="0" smtClean="0"/>
              <a:t>(issue number), pages. https://doi.org/xx.xxx/yyyy</a:t>
            </a:r>
          </a:p>
          <a:p>
            <a:endParaRPr lang="en-US" dirty="0"/>
          </a:p>
        </p:txBody>
      </p:sp>
      <p:sp>
        <p:nvSpPr>
          <p:cNvPr id="4" name="Slide Number Placeholder 3"/>
          <p:cNvSpPr>
            <a:spLocks noGrp="1"/>
          </p:cNvSpPr>
          <p:nvPr>
            <p:ph type="sldNum" sz="quarter" idx="10"/>
          </p:nvPr>
        </p:nvSpPr>
        <p:spPr/>
        <p:txBody>
          <a:bodyPr/>
          <a:lstStyle/>
          <a:p>
            <a:fld id="{954DC53B-5911-4B07-9566-4F85BFAD59E9}" type="slidenum">
              <a:rPr lang="en-US" smtClean="0"/>
              <a:t>20</a:t>
            </a:fld>
            <a:endParaRPr lang="en-US"/>
          </a:p>
        </p:txBody>
      </p:sp>
    </p:spTree>
    <p:extLst>
      <p:ext uri="{BB962C8B-B14F-4D97-AF65-F5344CB8AC3E}">
        <p14:creationId xmlns:p14="http://schemas.microsoft.com/office/powerpoint/2010/main" val="382088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409E0-5B98-4074-B3AF-C08C457FA5A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40694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409E0-5B98-4074-B3AF-C08C457FA5A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73251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409E0-5B98-4074-B3AF-C08C457FA5A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366379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409E0-5B98-4074-B3AF-C08C457FA5A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335958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409E0-5B98-4074-B3AF-C08C457FA5A3}"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11119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409E0-5B98-4074-B3AF-C08C457FA5A3}"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163254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409E0-5B98-4074-B3AF-C08C457FA5A3}"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227021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409E0-5B98-4074-B3AF-C08C457FA5A3}"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303135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409E0-5B98-4074-B3AF-C08C457FA5A3}"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305043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409E0-5B98-4074-B3AF-C08C457FA5A3}"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261390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409E0-5B98-4074-B3AF-C08C457FA5A3}"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CFDEC-735D-4DCF-8CBB-C65D959AF244}" type="slidenum">
              <a:rPr lang="en-US" smtClean="0"/>
              <a:t>‹#›</a:t>
            </a:fld>
            <a:endParaRPr lang="en-US"/>
          </a:p>
        </p:txBody>
      </p:sp>
    </p:spTree>
    <p:extLst>
      <p:ext uri="{BB962C8B-B14F-4D97-AF65-F5344CB8AC3E}">
        <p14:creationId xmlns:p14="http://schemas.microsoft.com/office/powerpoint/2010/main" val="180012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409E0-5B98-4074-B3AF-C08C457FA5A3}" type="datetimeFigureOut">
              <a:rPr lang="en-US" smtClean="0"/>
              <a:t>6/29/2021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FDEC-735D-4DCF-8CBB-C65D959AF244}" type="slidenum">
              <a:rPr lang="en-US" smtClean="0"/>
              <a:t>‹#›</a:t>
            </a:fld>
            <a:endParaRPr lang="en-US"/>
          </a:p>
        </p:txBody>
      </p:sp>
    </p:spTree>
    <p:extLst>
      <p:ext uri="{BB962C8B-B14F-4D97-AF65-F5344CB8AC3E}">
        <p14:creationId xmlns:p14="http://schemas.microsoft.com/office/powerpoint/2010/main" val="331727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T9D3h3DFd1c" TargetMode="External"/><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edscape.com/viewarticle/87504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b="1" dirty="0">
                <a:solidFill>
                  <a:schemeClr val="accent1">
                    <a:lumMod val="75000"/>
                  </a:schemeClr>
                </a:solidFill>
                <a:ea typeface="Calibri"/>
                <a:cs typeface="Times New Roman"/>
              </a:rPr>
              <a:t>ICU </a:t>
            </a:r>
            <a:r>
              <a:rPr lang="en-US" b="1" dirty="0" smtClean="0">
                <a:solidFill>
                  <a:schemeClr val="accent1">
                    <a:lumMod val="75000"/>
                  </a:schemeClr>
                </a:solidFill>
                <a:ea typeface="Calibri"/>
                <a:cs typeface="Times New Roman"/>
              </a:rPr>
              <a:t>Structured Interdisciplinary Bedside Rounding </a:t>
            </a:r>
            <a:endParaRPr lang="en-US" dirty="0">
              <a:solidFill>
                <a:schemeClr val="accent1">
                  <a:lumMod val="75000"/>
                </a:schemeClr>
              </a:solidFill>
            </a:endParaRPr>
          </a:p>
        </p:txBody>
      </p:sp>
      <p:sp>
        <p:nvSpPr>
          <p:cNvPr id="3" name="Subtitle 2"/>
          <p:cNvSpPr>
            <a:spLocks noGrp="1"/>
          </p:cNvSpPr>
          <p:nvPr>
            <p:ph type="subTitle" idx="1"/>
          </p:nvPr>
        </p:nvSpPr>
        <p:spPr>
          <a:xfrm>
            <a:off x="1402278" y="2590800"/>
            <a:ext cx="6400800" cy="1752600"/>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64" y="5410200"/>
            <a:ext cx="2286000" cy="1233031"/>
          </a:xfrm>
          <a:prstGeom prst="rect">
            <a:avLst/>
          </a:prstGeom>
        </p:spPr>
      </p:pic>
      <p:sp>
        <p:nvSpPr>
          <p:cNvPr id="5" name="TextBox 4"/>
          <p:cNvSpPr txBox="1"/>
          <p:nvPr/>
        </p:nvSpPr>
        <p:spPr>
          <a:xfrm>
            <a:off x="3200399" y="5880375"/>
            <a:ext cx="2130520" cy="369332"/>
          </a:xfrm>
          <a:prstGeom prst="rect">
            <a:avLst/>
          </a:prstGeom>
          <a:noFill/>
        </p:spPr>
        <p:txBody>
          <a:bodyPr wrap="none" rtlCol="0">
            <a:spAutoFit/>
          </a:bodyPr>
          <a:lstStyle/>
          <a:p>
            <a:r>
              <a:rPr lang="en-US" dirty="0" smtClean="0"/>
              <a:t>Developed Jan. 2020</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05216"/>
            <a:ext cx="4814161"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65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The Structure of our Team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Physician – 2 on days, 1 overnight</a:t>
            </a:r>
          </a:p>
          <a:p>
            <a:r>
              <a:rPr lang="en-US" dirty="0" smtClean="0"/>
              <a:t>Patient Care Lead (Charge Nurse) – 1 on days, 1 on nights</a:t>
            </a:r>
          </a:p>
          <a:p>
            <a:r>
              <a:rPr lang="en-US" dirty="0" smtClean="0"/>
              <a:t>Most Responsible Nurse – 13+1 on days and nights</a:t>
            </a:r>
          </a:p>
          <a:p>
            <a:r>
              <a:rPr lang="en-US" dirty="0" smtClean="0"/>
              <a:t>Respiratory Therapist – 2 on days, 2 on nights for ICU</a:t>
            </a:r>
          </a:p>
          <a:p>
            <a:r>
              <a:rPr lang="en-US" dirty="0" smtClean="0"/>
              <a:t>Pharmacist – 1 on days, limited weekend coverage</a:t>
            </a:r>
          </a:p>
          <a:p>
            <a:r>
              <a:rPr lang="en-US" dirty="0"/>
              <a:t>Social Worker – Part-time coverage 3 days per </a:t>
            </a:r>
            <a:r>
              <a:rPr lang="en-US" dirty="0" smtClean="0"/>
              <a:t>week</a:t>
            </a:r>
          </a:p>
          <a:p>
            <a:r>
              <a:rPr lang="en-US" dirty="0" smtClean="0"/>
              <a:t>Physiotherapist – 1 on days, limited weekend coverage</a:t>
            </a:r>
          </a:p>
          <a:p>
            <a:r>
              <a:rPr lang="en-US" dirty="0" smtClean="0"/>
              <a:t>Occupational Therapist – Consulted as needed</a:t>
            </a:r>
          </a:p>
          <a:p>
            <a:endParaRPr lang="en-US" dirty="0"/>
          </a:p>
        </p:txBody>
      </p:sp>
    </p:spTree>
    <p:extLst>
      <p:ext uri="{BB962C8B-B14F-4D97-AF65-F5344CB8AC3E}">
        <p14:creationId xmlns:p14="http://schemas.microsoft.com/office/powerpoint/2010/main" val="3568931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Expectations</a:t>
            </a:r>
            <a:endParaRPr lang="en-US" dirty="0"/>
          </a:p>
        </p:txBody>
      </p:sp>
      <p:sp>
        <p:nvSpPr>
          <p:cNvPr id="6" name="Rectangle 5"/>
          <p:cNvSpPr/>
          <p:nvPr/>
        </p:nvSpPr>
        <p:spPr>
          <a:xfrm>
            <a:off x="228600" y="1752600"/>
            <a:ext cx="4381500" cy="5447645"/>
          </a:xfrm>
          <a:prstGeom prst="rect">
            <a:avLst/>
          </a:prstGeom>
        </p:spPr>
        <p:txBody>
          <a:bodyPr wrap="square">
            <a:spAutoFit/>
          </a:bodyPr>
          <a:lstStyle/>
          <a:p>
            <a:r>
              <a:rPr lang="en-US" sz="3200" dirty="0">
                <a:solidFill>
                  <a:schemeClr val="accent1">
                    <a:lumMod val="75000"/>
                  </a:schemeClr>
                </a:solidFill>
              </a:rPr>
              <a:t>Interdisciplinary Rounds </a:t>
            </a:r>
            <a:r>
              <a:rPr lang="en-US" sz="3200" dirty="0" smtClean="0">
                <a:solidFill>
                  <a:schemeClr val="accent1">
                    <a:lumMod val="75000"/>
                  </a:schemeClr>
                </a:solidFill>
              </a:rPr>
              <a:t>are </a:t>
            </a:r>
            <a:r>
              <a:rPr lang="en-US" sz="3200" dirty="0">
                <a:solidFill>
                  <a:schemeClr val="accent1">
                    <a:lumMod val="75000"/>
                  </a:schemeClr>
                </a:solidFill>
              </a:rPr>
              <a:t>predictable, </a:t>
            </a:r>
            <a:r>
              <a:rPr lang="en-US" sz="3200" dirty="0" smtClean="0">
                <a:solidFill>
                  <a:schemeClr val="accent1">
                    <a:lumMod val="75000"/>
                  </a:schemeClr>
                </a:solidFill>
              </a:rPr>
              <a:t>consistent</a:t>
            </a:r>
            <a:r>
              <a:rPr lang="en-US" sz="3200" dirty="0">
                <a:solidFill>
                  <a:schemeClr val="accent1">
                    <a:lumMod val="75000"/>
                  </a:schemeClr>
                </a:solidFill>
              </a:rPr>
              <a:t>, and inclusive:</a:t>
            </a:r>
          </a:p>
          <a:p>
            <a:r>
              <a:rPr lang="en-US" dirty="0"/>
              <a:t> </a:t>
            </a:r>
          </a:p>
          <a:p>
            <a:pPr marL="285750" lvl="0" indent="-285750">
              <a:buFont typeface="Arial" pitchFamily="34" charset="0"/>
              <a:buChar char="•"/>
            </a:pPr>
            <a:r>
              <a:rPr lang="en-US" dirty="0"/>
              <a:t>We will respect the time of all disciplines by beginning rounds on time and coming well prepared</a:t>
            </a:r>
            <a:r>
              <a:rPr lang="en-US" dirty="0" smtClean="0"/>
              <a:t>.</a:t>
            </a:r>
          </a:p>
          <a:p>
            <a:pPr marL="285750" lvl="0" indent="-285750">
              <a:buFont typeface="Arial" pitchFamily="34" charset="0"/>
              <a:buChar char="•"/>
            </a:pPr>
            <a:endParaRPr lang="en-US" dirty="0"/>
          </a:p>
          <a:p>
            <a:pPr marL="285750" lvl="0" indent="-285750">
              <a:buFont typeface="Arial" pitchFamily="34" charset="0"/>
              <a:buChar char="•"/>
            </a:pPr>
            <a:r>
              <a:rPr lang="en-US" dirty="0"/>
              <a:t>We will give rounds priority when planning our day and make every effort to be present when we are required</a:t>
            </a:r>
            <a:r>
              <a:rPr lang="en-US" dirty="0" smtClean="0"/>
              <a:t>.</a:t>
            </a:r>
          </a:p>
          <a:p>
            <a:pPr marL="285750" lvl="0" indent="-285750">
              <a:buFont typeface="Arial" pitchFamily="34" charset="0"/>
              <a:buChar char="•"/>
            </a:pPr>
            <a:endParaRPr lang="en-US" dirty="0"/>
          </a:p>
          <a:p>
            <a:pPr marL="285750" lvl="0" indent="-285750">
              <a:buFont typeface="Arial" pitchFamily="34" charset="0"/>
              <a:buChar char="•"/>
            </a:pPr>
            <a:r>
              <a:rPr lang="en-US" dirty="0"/>
              <a:t>We will round in a pre-determined yet flexible order, allowing other staff members to plan their time accordingly.</a:t>
            </a:r>
          </a:p>
          <a:p>
            <a:r>
              <a:rPr lang="en-US" dirty="0"/>
              <a:t> </a:t>
            </a:r>
          </a:p>
          <a:p>
            <a:endParaRPr lang="en-US" dirty="0"/>
          </a:p>
        </p:txBody>
      </p:sp>
      <p:pic>
        <p:nvPicPr>
          <p:cNvPr id="7" name="Picture 6" descr="ICU Rounding Expectations Final - July.22 - Microsoft Word"/>
          <p:cNvPicPr>
            <a:picLocks noChangeAspect="1"/>
          </p:cNvPicPr>
          <p:nvPr/>
        </p:nvPicPr>
        <p:blipFill rotWithShape="1">
          <a:blip r:embed="rId2">
            <a:extLst>
              <a:ext uri="{28A0092B-C50C-407E-A947-70E740481C1C}">
                <a14:useLocalDpi xmlns:a14="http://schemas.microsoft.com/office/drawing/2010/main" val="0"/>
              </a:ext>
            </a:extLst>
          </a:blip>
          <a:srcRect l="27838" t="3318" r="27837" b="1736"/>
          <a:stretch/>
        </p:blipFill>
        <p:spPr>
          <a:xfrm>
            <a:off x="5027024" y="1752600"/>
            <a:ext cx="3814982" cy="4885038"/>
          </a:xfrm>
          <a:prstGeom prst="rect">
            <a:avLst/>
          </a:prstGeom>
          <a:ln w="28575">
            <a:solidFill>
              <a:schemeClr val="tx2">
                <a:lumMod val="40000"/>
                <a:lumOff val="60000"/>
              </a:schemeClr>
            </a:solidFill>
          </a:ln>
        </p:spPr>
      </p:pic>
    </p:spTree>
    <p:extLst>
      <p:ext uri="{BB962C8B-B14F-4D97-AF65-F5344CB8AC3E}">
        <p14:creationId xmlns:p14="http://schemas.microsoft.com/office/powerpoint/2010/main" val="380016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Expectations</a:t>
            </a:r>
            <a:endParaRPr lang="en-US" dirty="0"/>
          </a:p>
        </p:txBody>
      </p:sp>
      <p:sp>
        <p:nvSpPr>
          <p:cNvPr id="3" name="TextBox 2"/>
          <p:cNvSpPr txBox="1"/>
          <p:nvPr/>
        </p:nvSpPr>
        <p:spPr>
          <a:xfrm>
            <a:off x="381000" y="1752600"/>
            <a:ext cx="8382000" cy="3847207"/>
          </a:xfrm>
          <a:prstGeom prst="rect">
            <a:avLst/>
          </a:prstGeom>
          <a:noFill/>
        </p:spPr>
        <p:txBody>
          <a:bodyPr wrap="square" rtlCol="0">
            <a:spAutoFit/>
          </a:bodyPr>
          <a:lstStyle/>
          <a:p>
            <a:r>
              <a:rPr lang="en-US" sz="3200" dirty="0">
                <a:solidFill>
                  <a:schemeClr val="accent1">
                    <a:lumMod val="75000"/>
                  </a:schemeClr>
                </a:solidFill>
              </a:rPr>
              <a:t>Interdisciplinary Rounds are timely, efficient, and 	</a:t>
            </a:r>
            <a:r>
              <a:rPr lang="en-US" sz="3200" dirty="0" smtClean="0">
                <a:solidFill>
                  <a:schemeClr val="accent1">
                    <a:lumMod val="75000"/>
                  </a:schemeClr>
                </a:solidFill>
              </a:rPr>
              <a:t>focused</a:t>
            </a:r>
            <a:r>
              <a:rPr lang="en-US" sz="3200" dirty="0">
                <a:solidFill>
                  <a:schemeClr val="accent1">
                    <a:lumMod val="75000"/>
                  </a:schemeClr>
                </a:solidFill>
              </a:rPr>
              <a:t>:</a:t>
            </a:r>
          </a:p>
          <a:p>
            <a:r>
              <a:rPr lang="en-US" dirty="0"/>
              <a:t> </a:t>
            </a:r>
          </a:p>
          <a:p>
            <a:pPr marL="285750" lvl="0" indent="-285750">
              <a:buFont typeface="Arial" pitchFamily="34" charset="0"/>
              <a:buChar char="•"/>
            </a:pPr>
            <a:r>
              <a:rPr lang="en-US" dirty="0"/>
              <a:t>We will protect the rounding process from all non-critical interruptions and distractions. </a:t>
            </a:r>
            <a:endParaRPr lang="en-US" dirty="0" smtClean="0"/>
          </a:p>
          <a:p>
            <a:pPr marL="285750" lvl="0" indent="-285750">
              <a:buFont typeface="Arial" pitchFamily="34" charset="0"/>
              <a:buChar char="•"/>
            </a:pPr>
            <a:endParaRPr lang="en-US" dirty="0"/>
          </a:p>
          <a:p>
            <a:pPr marL="285750" lvl="0" indent="-285750">
              <a:buFont typeface="Arial" pitchFamily="34" charset="0"/>
              <a:buChar char="•"/>
            </a:pPr>
            <a:r>
              <a:rPr lang="en-US" dirty="0"/>
              <a:t>We will facilitate the flow of rounds by leaving all other non-critical activities until rounding is complete</a:t>
            </a:r>
            <a:r>
              <a:rPr lang="en-US" dirty="0" smtClean="0"/>
              <a:t>.</a:t>
            </a:r>
          </a:p>
          <a:p>
            <a:pPr marL="285750" lvl="0" indent="-285750">
              <a:buFont typeface="Arial" pitchFamily="34" charset="0"/>
              <a:buChar char="•"/>
            </a:pPr>
            <a:endParaRPr lang="en-US" dirty="0"/>
          </a:p>
          <a:p>
            <a:pPr marL="285750" lvl="0" indent="-285750">
              <a:buFont typeface="Arial" pitchFamily="34" charset="0"/>
              <a:buChar char="•"/>
            </a:pPr>
            <a:r>
              <a:rPr lang="en-US" dirty="0"/>
              <a:t>We will discuss only active issues pertaining to the patient while rounds are in progress.</a:t>
            </a:r>
          </a:p>
          <a:p>
            <a:r>
              <a:rPr lang="en-US" dirty="0"/>
              <a:t> </a:t>
            </a:r>
          </a:p>
        </p:txBody>
      </p:sp>
    </p:spTree>
    <p:extLst>
      <p:ext uri="{BB962C8B-B14F-4D97-AF65-F5344CB8AC3E}">
        <p14:creationId xmlns:p14="http://schemas.microsoft.com/office/powerpoint/2010/main" val="70688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Expectations</a:t>
            </a:r>
            <a:endParaRPr lang="en-US" dirty="0"/>
          </a:p>
        </p:txBody>
      </p:sp>
      <p:sp>
        <p:nvSpPr>
          <p:cNvPr id="3" name="TextBox 2"/>
          <p:cNvSpPr txBox="1"/>
          <p:nvPr/>
        </p:nvSpPr>
        <p:spPr>
          <a:xfrm>
            <a:off x="372762" y="1972962"/>
            <a:ext cx="8458200" cy="2739211"/>
          </a:xfrm>
          <a:prstGeom prst="rect">
            <a:avLst/>
          </a:prstGeom>
          <a:noFill/>
        </p:spPr>
        <p:txBody>
          <a:bodyPr wrap="square" rtlCol="0">
            <a:spAutoFit/>
          </a:bodyPr>
          <a:lstStyle/>
          <a:p>
            <a:r>
              <a:rPr lang="en-US" dirty="0"/>
              <a:t> </a:t>
            </a:r>
            <a:r>
              <a:rPr lang="en-US" sz="3200" dirty="0" smtClean="0">
                <a:solidFill>
                  <a:schemeClr val="accent1">
                    <a:lumMod val="75000"/>
                  </a:schemeClr>
                </a:solidFill>
              </a:rPr>
              <a:t>Interdisciplinary </a:t>
            </a:r>
            <a:r>
              <a:rPr lang="en-US" sz="3200" dirty="0">
                <a:solidFill>
                  <a:schemeClr val="accent1">
                    <a:lumMod val="75000"/>
                  </a:schemeClr>
                </a:solidFill>
              </a:rPr>
              <a:t>Rounds are patient and family </a:t>
            </a:r>
            <a:r>
              <a:rPr lang="en-US" sz="3200" dirty="0" smtClean="0">
                <a:solidFill>
                  <a:schemeClr val="accent1">
                    <a:lumMod val="75000"/>
                  </a:schemeClr>
                </a:solidFill>
              </a:rPr>
              <a:t>	centered</a:t>
            </a:r>
            <a:r>
              <a:rPr lang="en-US" sz="3200" dirty="0">
                <a:solidFill>
                  <a:schemeClr val="accent1">
                    <a:lumMod val="75000"/>
                  </a:schemeClr>
                </a:solidFill>
              </a:rPr>
              <a:t>:</a:t>
            </a:r>
          </a:p>
          <a:p>
            <a:r>
              <a:rPr lang="en-US" dirty="0"/>
              <a:t> </a:t>
            </a:r>
          </a:p>
          <a:p>
            <a:pPr marL="285750" lvl="0" indent="-285750">
              <a:buFont typeface="Arial" pitchFamily="34" charset="0"/>
              <a:buChar char="•"/>
            </a:pPr>
            <a:r>
              <a:rPr lang="en-US" dirty="0"/>
              <a:t>We will use rounding to develop plans and targets that are timely, measurable, and consistent with best practices as well as the care goals of our patients and families</a:t>
            </a:r>
            <a:r>
              <a:rPr lang="en-US" dirty="0" smtClean="0"/>
              <a:t>.</a:t>
            </a:r>
          </a:p>
          <a:p>
            <a:pPr marL="285750" lvl="0" indent="-285750">
              <a:buFont typeface="Arial" pitchFamily="34" charset="0"/>
              <a:buChar char="•"/>
            </a:pPr>
            <a:endParaRPr lang="en-US" dirty="0"/>
          </a:p>
          <a:p>
            <a:pPr marL="285750" lvl="0" indent="-285750">
              <a:buFont typeface="Arial" pitchFamily="34" charset="0"/>
              <a:buChar char="•"/>
            </a:pPr>
            <a:r>
              <a:rPr lang="en-US" dirty="0"/>
              <a:t>Patient and family inclusion in rounds will be achieved by maintaining a predictable and consistent process. </a:t>
            </a:r>
          </a:p>
        </p:txBody>
      </p:sp>
    </p:spTree>
    <p:extLst>
      <p:ext uri="{BB962C8B-B14F-4D97-AF65-F5344CB8AC3E}">
        <p14:creationId xmlns:p14="http://schemas.microsoft.com/office/powerpoint/2010/main" val="174434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Process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accent1">
                    <a:lumMod val="75000"/>
                  </a:schemeClr>
                </a:solidFill>
              </a:rPr>
              <a:t>Bullet Rounds:</a:t>
            </a:r>
          </a:p>
          <a:p>
            <a:r>
              <a:rPr lang="en-US" sz="1800" dirty="0" smtClean="0"/>
              <a:t>When: Monday-Friday @ 0830</a:t>
            </a:r>
          </a:p>
          <a:p>
            <a:r>
              <a:rPr lang="en-US" sz="1800" dirty="0" smtClean="0"/>
              <a:t>Where: ICU Conference</a:t>
            </a:r>
          </a:p>
          <a:p>
            <a:r>
              <a:rPr lang="en-US" sz="1800" dirty="0" smtClean="0"/>
              <a:t>What: Brief (1-minute per patient) meeting to run the current patient list and discuss goals/needs.</a:t>
            </a:r>
          </a:p>
          <a:p>
            <a:r>
              <a:rPr lang="en-US" sz="1800" dirty="0" smtClean="0"/>
              <a:t>Who: Led by Charge Nurse, Attended by Physician, UCC, RRT, Pharmacist, PT, OT, SW, Dietician</a:t>
            </a:r>
          </a:p>
          <a:p>
            <a:endParaRPr lang="en-US" sz="1800" dirty="0"/>
          </a:p>
          <a:p>
            <a:pPr marL="0" indent="0">
              <a:buNone/>
            </a:pPr>
            <a:r>
              <a:rPr lang="en-US" dirty="0" smtClean="0">
                <a:solidFill>
                  <a:schemeClr val="accent1">
                    <a:lumMod val="75000"/>
                  </a:schemeClr>
                </a:solidFill>
              </a:rPr>
              <a:t>Structured Interdisciplinary Bedside Rounds:</a:t>
            </a:r>
          </a:p>
          <a:p>
            <a:r>
              <a:rPr lang="en-US" sz="1800" dirty="0" smtClean="0"/>
              <a:t>When: Immediately following Bullet Rounds</a:t>
            </a:r>
          </a:p>
          <a:p>
            <a:r>
              <a:rPr lang="en-US" sz="1800" dirty="0" smtClean="0"/>
              <a:t>Where: In ICU</a:t>
            </a:r>
          </a:p>
          <a:p>
            <a:r>
              <a:rPr lang="en-US" sz="1800" dirty="0" smtClean="0"/>
              <a:t>What: In-depth discussion of current patient condition and plan of care.</a:t>
            </a:r>
          </a:p>
          <a:p>
            <a:r>
              <a:rPr lang="en-US" sz="1800" dirty="0" smtClean="0"/>
              <a:t>Who: Primary nurse, Physician, and RRT if patient has respiratory needs. May include other disciplines based on need/availability.</a:t>
            </a:r>
            <a:endParaRPr lang="en-US" sz="1800" dirty="0"/>
          </a:p>
        </p:txBody>
      </p:sp>
    </p:spTree>
    <p:extLst>
      <p:ext uri="{BB962C8B-B14F-4D97-AF65-F5344CB8AC3E}">
        <p14:creationId xmlns:p14="http://schemas.microsoft.com/office/powerpoint/2010/main" val="376324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Tools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sz="2400" dirty="0" smtClean="0"/>
              <a:t>Daily Goals Sheet</a:t>
            </a:r>
          </a:p>
          <a:p>
            <a:endParaRPr lang="en-US" dirty="0"/>
          </a:p>
          <a:p>
            <a:pPr marL="0" indent="0">
              <a:buNone/>
            </a:pPr>
            <a:endParaRPr lang="en-US" dirty="0" smtClean="0"/>
          </a:p>
        </p:txBody>
      </p:sp>
      <p:pic>
        <p:nvPicPr>
          <p:cNvPr id="7" name="Picture 6" descr="ICU Daily Goals Sheet Page 2 - Final Dec.12 - Microsoft Word"/>
          <p:cNvPicPr>
            <a:picLocks noChangeAspect="1"/>
          </p:cNvPicPr>
          <p:nvPr/>
        </p:nvPicPr>
        <p:blipFill rotWithShape="1">
          <a:blip r:embed="rId2">
            <a:extLst>
              <a:ext uri="{28A0092B-C50C-407E-A947-70E740481C1C}">
                <a14:useLocalDpi xmlns:a14="http://schemas.microsoft.com/office/drawing/2010/main" val="0"/>
              </a:ext>
            </a:extLst>
          </a:blip>
          <a:srcRect l="13063" t="3698" r="13153" b="1582"/>
          <a:stretch/>
        </p:blipFill>
        <p:spPr>
          <a:xfrm>
            <a:off x="364492" y="2645458"/>
            <a:ext cx="5121908" cy="3930548"/>
          </a:xfrm>
          <a:prstGeom prst="rect">
            <a:avLst/>
          </a:prstGeom>
          <a:ln w="28575">
            <a:solidFill>
              <a:schemeClr val="tx2">
                <a:lumMod val="40000"/>
                <a:lumOff val="60000"/>
              </a:schemeClr>
            </a:solidFill>
          </a:ln>
        </p:spPr>
      </p:pic>
      <p:pic>
        <p:nvPicPr>
          <p:cNvPr id="6" name="Picture 5" descr="ICU Daily Goals Sheet Page 1 - Final Apr 17 - Microsoft Word"/>
          <p:cNvPicPr>
            <a:picLocks noChangeAspect="1"/>
          </p:cNvPicPr>
          <p:nvPr/>
        </p:nvPicPr>
        <p:blipFill rotWithShape="1">
          <a:blip r:embed="rId3">
            <a:extLst>
              <a:ext uri="{28A0092B-C50C-407E-A947-70E740481C1C}">
                <a14:useLocalDpi xmlns:a14="http://schemas.microsoft.com/office/drawing/2010/main" val="0"/>
              </a:ext>
            </a:extLst>
          </a:blip>
          <a:srcRect l="12972" t="3318" r="13244"/>
          <a:stretch/>
        </p:blipFill>
        <p:spPr>
          <a:xfrm>
            <a:off x="3715008" y="1447800"/>
            <a:ext cx="5155915" cy="4038600"/>
          </a:xfrm>
          <a:prstGeom prst="rect">
            <a:avLst/>
          </a:prstGeom>
          <a:ln w="28575">
            <a:solidFill>
              <a:schemeClr val="tx2">
                <a:lumMod val="40000"/>
                <a:lumOff val="60000"/>
              </a:schemeClr>
            </a:solidFill>
          </a:ln>
        </p:spPr>
      </p:pic>
    </p:spTree>
    <p:extLst>
      <p:ext uri="{BB962C8B-B14F-4D97-AF65-F5344CB8AC3E}">
        <p14:creationId xmlns:p14="http://schemas.microsoft.com/office/powerpoint/2010/main" val="3961997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Tools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sz="2400" dirty="0"/>
              <a:t>Interdisciplinary Rounding Template</a:t>
            </a:r>
          </a:p>
          <a:p>
            <a:endParaRPr lang="en-US" dirty="0"/>
          </a:p>
        </p:txBody>
      </p:sp>
      <p:pic>
        <p:nvPicPr>
          <p:cNvPr id="4" name="Picture 3" descr="ICU Rounding Template Final - Sep.19 - Microsoft Word"/>
          <p:cNvPicPr>
            <a:picLocks noChangeAspect="1"/>
          </p:cNvPicPr>
          <p:nvPr/>
        </p:nvPicPr>
        <p:blipFill rotWithShape="1">
          <a:blip r:embed="rId2">
            <a:extLst>
              <a:ext uri="{28A0092B-C50C-407E-A947-70E740481C1C}">
                <a14:useLocalDpi xmlns:a14="http://schemas.microsoft.com/office/drawing/2010/main" val="0"/>
              </a:ext>
            </a:extLst>
          </a:blip>
          <a:srcRect l="5541" t="3318" r="5406"/>
          <a:stretch/>
        </p:blipFill>
        <p:spPr>
          <a:xfrm>
            <a:off x="1295400" y="2209800"/>
            <a:ext cx="6668530" cy="4327752"/>
          </a:xfrm>
          <a:prstGeom prst="rect">
            <a:avLst/>
          </a:prstGeom>
          <a:ln w="28575">
            <a:solidFill>
              <a:schemeClr val="accent1"/>
            </a:solidFill>
          </a:ln>
        </p:spPr>
      </p:pic>
    </p:spTree>
    <p:extLst>
      <p:ext uri="{BB962C8B-B14F-4D97-AF65-F5344CB8AC3E}">
        <p14:creationId xmlns:p14="http://schemas.microsoft.com/office/powerpoint/2010/main" val="18792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Our Tools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sz="2400" dirty="0" smtClean="0"/>
              <a:t>Organization Sheet</a:t>
            </a:r>
            <a:endParaRPr lang="en-US" sz="2400" dirty="0"/>
          </a:p>
          <a:p>
            <a:endParaRPr lang="en-US" dirty="0"/>
          </a:p>
        </p:txBody>
      </p:sp>
      <p:pic>
        <p:nvPicPr>
          <p:cNvPr id="6" name="Picture 5" descr="KN ORGANIZATION SHEET (3) - Microsoft Word"/>
          <p:cNvPicPr>
            <a:picLocks noChangeAspect="1"/>
          </p:cNvPicPr>
          <p:nvPr/>
        </p:nvPicPr>
        <p:blipFill rotWithShape="1">
          <a:blip r:embed="rId2">
            <a:extLst>
              <a:ext uri="{28A0092B-C50C-407E-A947-70E740481C1C}">
                <a14:useLocalDpi xmlns:a14="http://schemas.microsoft.com/office/drawing/2010/main" val="0"/>
              </a:ext>
            </a:extLst>
          </a:blip>
          <a:srcRect l="27973" t="3543" r="27838" b="1736"/>
          <a:stretch/>
        </p:blipFill>
        <p:spPr>
          <a:xfrm>
            <a:off x="5105400" y="1295400"/>
            <a:ext cx="3412337" cy="4372383"/>
          </a:xfrm>
          <a:prstGeom prst="rect">
            <a:avLst/>
          </a:prstGeom>
        </p:spPr>
      </p:pic>
      <p:pic>
        <p:nvPicPr>
          <p:cNvPr id="5" name="Picture 4" descr="KN ORGANIZATION SHEET (3) - Microsoft Word"/>
          <p:cNvPicPr>
            <a:picLocks noChangeAspect="1"/>
          </p:cNvPicPr>
          <p:nvPr/>
        </p:nvPicPr>
        <p:blipFill rotWithShape="1">
          <a:blip r:embed="rId3">
            <a:extLst>
              <a:ext uri="{28A0092B-C50C-407E-A947-70E740481C1C}">
                <a14:useLocalDpi xmlns:a14="http://schemas.microsoft.com/office/drawing/2010/main" val="0"/>
              </a:ext>
            </a:extLst>
          </a:blip>
          <a:srcRect l="27703" t="4675" r="27837"/>
          <a:stretch/>
        </p:blipFill>
        <p:spPr>
          <a:xfrm>
            <a:off x="2438400" y="2228335"/>
            <a:ext cx="3411398" cy="4372383"/>
          </a:xfrm>
          <a:prstGeom prst="rect">
            <a:avLst/>
          </a:prstGeom>
          <a:ln w="28575">
            <a:solidFill>
              <a:schemeClr val="accent1"/>
            </a:solidFill>
          </a:ln>
        </p:spPr>
      </p:pic>
    </p:spTree>
    <p:extLst>
      <p:ext uri="{BB962C8B-B14F-4D97-AF65-F5344CB8AC3E}">
        <p14:creationId xmlns:p14="http://schemas.microsoft.com/office/powerpoint/2010/main" val="561961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17777" cy="1143000"/>
          </a:xfrm>
        </p:spPr>
        <p:txBody>
          <a:bodyPr/>
          <a:lstStyle/>
          <a:p>
            <a:r>
              <a:rPr lang="en-US" dirty="0" smtClean="0">
                <a:solidFill>
                  <a:schemeClr val="accent1">
                    <a:lumMod val="75000"/>
                  </a:schemeClr>
                </a:solidFill>
              </a:rPr>
              <a:t>Our Tools</a:t>
            </a:r>
            <a:endParaRPr lang="en-US" dirty="0">
              <a:solidFill>
                <a:schemeClr val="accent1">
                  <a:lumMod val="75000"/>
                </a:schemeClr>
              </a:solidFill>
            </a:endParaRPr>
          </a:p>
        </p:txBody>
      </p:sp>
      <p:sp>
        <p:nvSpPr>
          <p:cNvPr id="3" name="Content Placeholder 2"/>
          <p:cNvSpPr>
            <a:spLocks noGrp="1"/>
          </p:cNvSpPr>
          <p:nvPr>
            <p:ph idx="1"/>
          </p:nvPr>
        </p:nvSpPr>
        <p:spPr>
          <a:xfrm>
            <a:off x="457200" y="1607796"/>
            <a:ext cx="4800600" cy="4525963"/>
          </a:xfrm>
        </p:spPr>
        <p:txBody>
          <a:bodyPr>
            <a:normAutofit lnSpcReduction="10000"/>
          </a:bodyPr>
          <a:lstStyle/>
          <a:p>
            <a:pPr algn="ctr"/>
            <a:r>
              <a:rPr lang="en-US" sz="2400" dirty="0" smtClean="0"/>
              <a:t>SBAR Communication Tool</a:t>
            </a:r>
          </a:p>
          <a:p>
            <a:pPr marL="0" indent="0" algn="ctr">
              <a:buNone/>
            </a:pPr>
            <a:endParaRPr lang="en-US" sz="2400" dirty="0" smtClean="0"/>
          </a:p>
          <a:p>
            <a:pPr marL="0" indent="0">
              <a:buNone/>
            </a:pPr>
            <a:r>
              <a:rPr lang="en-US" sz="1800" dirty="0" smtClean="0">
                <a:solidFill>
                  <a:schemeClr val="accent1">
                    <a:lumMod val="75000"/>
                  </a:schemeClr>
                </a:solidFill>
              </a:rPr>
              <a:t>Situation</a:t>
            </a:r>
            <a:r>
              <a:rPr lang="en-US" sz="1800" dirty="0" smtClean="0"/>
              <a:t> – your name, name of the patient you are calling about, what you are calling about.</a:t>
            </a:r>
          </a:p>
          <a:p>
            <a:pPr marL="0" indent="0">
              <a:buNone/>
            </a:pPr>
            <a:endParaRPr lang="en-US" sz="1800" dirty="0" smtClean="0"/>
          </a:p>
          <a:p>
            <a:pPr marL="0" indent="0">
              <a:buNone/>
            </a:pPr>
            <a:r>
              <a:rPr lang="en-US" sz="1800" dirty="0" smtClean="0">
                <a:solidFill>
                  <a:schemeClr val="accent1">
                    <a:lumMod val="75000"/>
                  </a:schemeClr>
                </a:solidFill>
              </a:rPr>
              <a:t>Background</a:t>
            </a:r>
            <a:r>
              <a:rPr lang="en-US" sz="1800" dirty="0" smtClean="0"/>
              <a:t> – diagnosis and co-morbidities, other clinically relevant background clinical information.</a:t>
            </a:r>
          </a:p>
          <a:p>
            <a:pPr marL="0" indent="0">
              <a:buNone/>
            </a:pPr>
            <a:r>
              <a:rPr lang="en-US" sz="1800" dirty="0" smtClean="0"/>
              <a:t> </a:t>
            </a:r>
          </a:p>
          <a:p>
            <a:pPr marL="0" indent="0">
              <a:buNone/>
            </a:pPr>
            <a:r>
              <a:rPr lang="en-US" sz="1800" dirty="0" smtClean="0">
                <a:solidFill>
                  <a:schemeClr val="accent1">
                    <a:lumMod val="75000"/>
                  </a:schemeClr>
                </a:solidFill>
              </a:rPr>
              <a:t>Assessment</a:t>
            </a:r>
            <a:r>
              <a:rPr lang="en-US" sz="1800" dirty="0" smtClean="0"/>
              <a:t> – what you think the problem is, subjective/objective assessment of the situation.</a:t>
            </a:r>
          </a:p>
          <a:p>
            <a:pPr marL="0" indent="0">
              <a:buNone/>
            </a:pPr>
            <a:endParaRPr lang="en-US" sz="1800" dirty="0" smtClean="0"/>
          </a:p>
          <a:p>
            <a:pPr marL="0" indent="0">
              <a:buNone/>
            </a:pPr>
            <a:r>
              <a:rPr lang="en-US" sz="1800" dirty="0" smtClean="0">
                <a:solidFill>
                  <a:schemeClr val="accent1">
                    <a:lumMod val="75000"/>
                  </a:schemeClr>
                </a:solidFill>
              </a:rPr>
              <a:t>Recommendation</a:t>
            </a:r>
            <a:r>
              <a:rPr lang="en-US" sz="1800" dirty="0" smtClean="0"/>
              <a:t> – what you suggest the patient needs, what you are requesting.</a:t>
            </a:r>
            <a:endParaRPr lang="en-US" sz="1800" dirty="0"/>
          </a:p>
          <a:p>
            <a:endParaRPr lang="en-US" dirty="0"/>
          </a:p>
        </p:txBody>
      </p:sp>
      <p:pic>
        <p:nvPicPr>
          <p:cNvPr id="4" name="Picture 3" descr="https://www.uhn.ca/TorontoRehab/Education/SBAR/Documents/SBAR_Toolkit.pdf - Internet Explorer"/>
          <p:cNvPicPr>
            <a:picLocks noChangeAspect="1"/>
          </p:cNvPicPr>
          <p:nvPr/>
        </p:nvPicPr>
        <p:blipFill rotWithShape="1">
          <a:blip r:embed="rId2">
            <a:extLst>
              <a:ext uri="{28A0092B-C50C-407E-A947-70E740481C1C}">
                <a14:useLocalDpi xmlns:a14="http://schemas.microsoft.com/office/drawing/2010/main" val="0"/>
              </a:ext>
            </a:extLst>
          </a:blip>
          <a:srcRect l="56491" t="28017" r="16267" b="14017"/>
          <a:stretch/>
        </p:blipFill>
        <p:spPr>
          <a:xfrm>
            <a:off x="5943600" y="1903628"/>
            <a:ext cx="2831377" cy="3624650"/>
          </a:xfrm>
          <a:prstGeom prst="rect">
            <a:avLst/>
          </a:prstGeom>
          <a:ln w="28575">
            <a:solidFill>
              <a:schemeClr val="tx2">
                <a:lumMod val="40000"/>
                <a:lumOff val="60000"/>
              </a:schemeClr>
            </a:solidFill>
          </a:ln>
        </p:spPr>
      </p:pic>
    </p:spTree>
    <p:extLst>
      <p:ext uri="{BB962C8B-B14F-4D97-AF65-F5344CB8AC3E}">
        <p14:creationId xmlns:p14="http://schemas.microsoft.com/office/powerpoint/2010/main" val="128291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17777" cy="1143000"/>
          </a:xfrm>
        </p:spPr>
        <p:txBody>
          <a:bodyPr/>
          <a:lstStyle/>
          <a:p>
            <a:r>
              <a:rPr lang="en-US" dirty="0" smtClean="0">
                <a:solidFill>
                  <a:schemeClr val="accent1">
                    <a:lumMod val="75000"/>
                  </a:schemeClr>
                </a:solidFill>
              </a:rPr>
              <a:t>Our Tools</a:t>
            </a:r>
            <a:endParaRPr lang="en-US" dirty="0">
              <a:solidFill>
                <a:schemeClr val="accent1">
                  <a:lumMod val="75000"/>
                </a:schemeClr>
              </a:solidFill>
            </a:endParaRPr>
          </a:p>
        </p:txBody>
      </p:sp>
      <p:sp>
        <p:nvSpPr>
          <p:cNvPr id="3" name="Content Placeholder 2"/>
          <p:cNvSpPr>
            <a:spLocks noGrp="1"/>
          </p:cNvSpPr>
          <p:nvPr>
            <p:ph idx="1"/>
          </p:nvPr>
        </p:nvSpPr>
        <p:spPr>
          <a:xfrm>
            <a:off x="457200" y="1607796"/>
            <a:ext cx="5181600" cy="4869204"/>
          </a:xfrm>
        </p:spPr>
        <p:txBody>
          <a:bodyPr>
            <a:noAutofit/>
          </a:bodyPr>
          <a:lstStyle/>
          <a:p>
            <a:pPr algn="ctr"/>
            <a:r>
              <a:rPr lang="en-US" sz="2400" dirty="0" smtClean="0"/>
              <a:t>SBAR Communication Tool</a:t>
            </a:r>
          </a:p>
          <a:p>
            <a:pPr marL="0" indent="0" algn="ctr">
              <a:buNone/>
            </a:pPr>
            <a:endParaRPr lang="en-US" sz="1400" dirty="0" smtClean="0"/>
          </a:p>
          <a:p>
            <a:pPr marL="0" indent="0">
              <a:buNone/>
            </a:pPr>
            <a:r>
              <a:rPr lang="en-US" sz="1600" dirty="0" smtClean="0">
                <a:solidFill>
                  <a:schemeClr val="accent1">
                    <a:lumMod val="75000"/>
                  </a:schemeClr>
                </a:solidFill>
              </a:rPr>
              <a:t>Situation</a:t>
            </a:r>
            <a:r>
              <a:rPr lang="en-US" sz="1600" dirty="0" smtClean="0"/>
              <a:t> – Hello, this is </a:t>
            </a:r>
            <a:r>
              <a:rPr lang="en-US" sz="1600" u="sng" dirty="0" smtClean="0"/>
              <a:t>          </a:t>
            </a:r>
            <a:r>
              <a:rPr lang="en-US" sz="1600" dirty="0" smtClean="0"/>
              <a:t> and I am calling you regarding Mr. Jones in room 9. I am unable to maintain his MAP greater than 65mmHg as ordered.</a:t>
            </a:r>
          </a:p>
          <a:p>
            <a:pPr marL="0" indent="0">
              <a:buNone/>
            </a:pPr>
            <a:endParaRPr lang="en-US" sz="1600" dirty="0" smtClean="0"/>
          </a:p>
          <a:p>
            <a:pPr marL="0" indent="0">
              <a:buNone/>
            </a:pPr>
            <a:r>
              <a:rPr lang="en-US" sz="1600" dirty="0" smtClean="0">
                <a:solidFill>
                  <a:schemeClr val="accent1">
                    <a:lumMod val="75000"/>
                  </a:schemeClr>
                </a:solidFill>
              </a:rPr>
              <a:t>Background</a:t>
            </a:r>
            <a:r>
              <a:rPr lang="en-US" sz="1600" dirty="0" smtClean="0"/>
              <a:t> – He was admitted last evening with pneumonia and sepsis after being unwell for several days at home. He has a history of hypertension at home but his </a:t>
            </a:r>
            <a:r>
              <a:rPr lang="en-US" sz="1600" dirty="0" err="1" smtClean="0"/>
              <a:t>antihypertensives</a:t>
            </a:r>
            <a:r>
              <a:rPr lang="en-US" sz="1600" dirty="0" smtClean="0"/>
              <a:t> have been on hold since admission. </a:t>
            </a:r>
          </a:p>
          <a:p>
            <a:pPr marL="0" indent="0">
              <a:buNone/>
            </a:pPr>
            <a:endParaRPr lang="en-US" sz="1600" dirty="0" smtClean="0"/>
          </a:p>
          <a:p>
            <a:pPr marL="0" indent="0">
              <a:buNone/>
            </a:pPr>
            <a:r>
              <a:rPr lang="en-US" sz="1600" dirty="0" smtClean="0">
                <a:solidFill>
                  <a:schemeClr val="accent1">
                    <a:lumMod val="75000"/>
                  </a:schemeClr>
                </a:solidFill>
              </a:rPr>
              <a:t>Assessment</a:t>
            </a:r>
            <a:r>
              <a:rPr lang="en-US" sz="1600" dirty="0" smtClean="0"/>
              <a:t> – </a:t>
            </a:r>
            <a:r>
              <a:rPr lang="en-US" sz="1600" dirty="0"/>
              <a:t>I have had to increase his </a:t>
            </a:r>
            <a:r>
              <a:rPr lang="en-US" sz="1600" dirty="0" err="1"/>
              <a:t>levophed</a:t>
            </a:r>
            <a:r>
              <a:rPr lang="en-US" sz="1600" dirty="0"/>
              <a:t> from 6mcg/min to 15mcg/min and his CVP on his am assessment was 4. He has Ringers running at 50ml/</a:t>
            </a:r>
            <a:r>
              <a:rPr lang="en-US" sz="1600" dirty="0" err="1"/>
              <a:t>hr</a:t>
            </a:r>
            <a:r>
              <a:rPr lang="en-US" sz="1600" dirty="0"/>
              <a:t> currently and his urine output for the last 2 hours has been less than 30 ml/h.</a:t>
            </a:r>
          </a:p>
          <a:p>
            <a:pPr marL="0" indent="0">
              <a:buNone/>
            </a:pPr>
            <a:endParaRPr lang="en-US" sz="1600" dirty="0" smtClean="0"/>
          </a:p>
          <a:p>
            <a:pPr marL="0" indent="0">
              <a:buNone/>
            </a:pPr>
            <a:r>
              <a:rPr lang="en-US" sz="1600" dirty="0" smtClean="0">
                <a:solidFill>
                  <a:schemeClr val="accent1">
                    <a:lumMod val="75000"/>
                  </a:schemeClr>
                </a:solidFill>
              </a:rPr>
              <a:t>Recommendation</a:t>
            </a:r>
            <a:r>
              <a:rPr lang="en-US" sz="1600" dirty="0" smtClean="0"/>
              <a:t> – I am concerned that the patient is dry and wonder if he needs a fluid bolus?</a:t>
            </a:r>
            <a:endParaRPr lang="en-US" sz="1600" dirty="0"/>
          </a:p>
          <a:p>
            <a:endParaRPr lang="en-US" sz="2000" dirty="0"/>
          </a:p>
        </p:txBody>
      </p:sp>
      <p:pic>
        <p:nvPicPr>
          <p:cNvPr id="4" name="Picture 3" descr="https://www.uhn.ca/TorontoRehab/Education/SBAR/Documents/SBAR_Toolkit.pdf - Internet Explorer"/>
          <p:cNvPicPr>
            <a:picLocks noChangeAspect="1"/>
          </p:cNvPicPr>
          <p:nvPr/>
        </p:nvPicPr>
        <p:blipFill rotWithShape="1">
          <a:blip r:embed="rId2">
            <a:extLst>
              <a:ext uri="{28A0092B-C50C-407E-A947-70E740481C1C}">
                <a14:useLocalDpi xmlns:a14="http://schemas.microsoft.com/office/drawing/2010/main" val="0"/>
              </a:ext>
            </a:extLst>
          </a:blip>
          <a:srcRect l="56491" t="28017" r="16267" b="14017"/>
          <a:stretch/>
        </p:blipFill>
        <p:spPr>
          <a:xfrm>
            <a:off x="5943600" y="1903628"/>
            <a:ext cx="2831377" cy="3624650"/>
          </a:xfrm>
          <a:prstGeom prst="rect">
            <a:avLst/>
          </a:prstGeom>
          <a:ln w="28575">
            <a:solidFill>
              <a:schemeClr val="tx2">
                <a:lumMod val="40000"/>
                <a:lumOff val="60000"/>
              </a:schemeClr>
            </a:solidFill>
          </a:ln>
        </p:spPr>
      </p:pic>
      <p:sp>
        <p:nvSpPr>
          <p:cNvPr id="7" name="Rectangle 6"/>
          <p:cNvSpPr/>
          <p:nvPr/>
        </p:nvSpPr>
        <p:spPr>
          <a:xfrm>
            <a:off x="5791200" y="5791200"/>
            <a:ext cx="2983776" cy="369332"/>
          </a:xfrm>
          <a:prstGeom prst="rect">
            <a:avLst/>
          </a:prstGeom>
        </p:spPr>
        <p:txBody>
          <a:bodyPr wrap="square">
            <a:spAutoFit/>
          </a:bodyPr>
          <a:lstStyle/>
          <a:p>
            <a:pPr algn="ctr"/>
            <a:r>
              <a:rPr lang="en-US" dirty="0" smtClean="0">
                <a:hlinkClick r:id="rId3"/>
              </a:rPr>
              <a:t>An SBAR Nurse Call Fail</a:t>
            </a:r>
            <a:endParaRPr lang="en-US" dirty="0"/>
          </a:p>
        </p:txBody>
      </p:sp>
    </p:spTree>
    <p:extLst>
      <p:ext uri="{BB962C8B-B14F-4D97-AF65-F5344CB8AC3E}">
        <p14:creationId xmlns:p14="http://schemas.microsoft.com/office/powerpoint/2010/main" val="362030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75000"/>
                  </a:schemeClr>
                </a:solidFill>
              </a:rPr>
              <a:t>Outline</a:t>
            </a:r>
            <a:endParaRPr lang="en-US" dirty="0"/>
          </a:p>
        </p:txBody>
      </p:sp>
      <p:sp>
        <p:nvSpPr>
          <p:cNvPr id="5" name="Content Placeholder 4"/>
          <p:cNvSpPr>
            <a:spLocks noGrp="1"/>
          </p:cNvSpPr>
          <p:nvPr>
            <p:ph idx="1"/>
          </p:nvPr>
        </p:nvSpPr>
        <p:spPr>
          <a:xfrm>
            <a:off x="457200" y="1600200"/>
            <a:ext cx="4572000" cy="4572000"/>
          </a:xfrm>
        </p:spPr>
        <p:txBody>
          <a:bodyPr>
            <a:normAutofit fontScale="92500" lnSpcReduction="10000"/>
          </a:bodyPr>
          <a:lstStyle/>
          <a:p>
            <a:r>
              <a:rPr lang="en-US" dirty="0" smtClean="0"/>
              <a:t>What is Structured Interdisciplinary Bedside Rounding (SIBR)?</a:t>
            </a:r>
          </a:p>
          <a:p>
            <a:endParaRPr lang="en-US" dirty="0"/>
          </a:p>
          <a:p>
            <a:r>
              <a:rPr lang="en-US" dirty="0" smtClean="0"/>
              <a:t>Why do we do it?</a:t>
            </a:r>
          </a:p>
          <a:p>
            <a:endParaRPr lang="en-US" dirty="0" smtClean="0"/>
          </a:p>
          <a:p>
            <a:r>
              <a:rPr lang="en-US" dirty="0" smtClean="0"/>
              <a:t>Structure of our team</a:t>
            </a:r>
          </a:p>
          <a:p>
            <a:endParaRPr lang="en-US" dirty="0"/>
          </a:p>
          <a:p>
            <a:r>
              <a:rPr lang="en-US" dirty="0" smtClean="0"/>
              <a:t>Our process and tools.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590800"/>
            <a:ext cx="3888781" cy="259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0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References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55000" lnSpcReduction="20000"/>
          </a:bodyPr>
          <a:lstStyle/>
          <a:p>
            <a:pPr marL="457200" indent="-457200">
              <a:buAutoNum type="arabicPeriod"/>
            </a:pPr>
            <a:endParaRPr lang="en-US" sz="2200" dirty="0" smtClean="0"/>
          </a:p>
          <a:p>
            <a:pPr marL="457200" indent="-457200">
              <a:buAutoNum type="arabicPeriod"/>
            </a:pPr>
            <a:endParaRPr lang="en-US" sz="2200" dirty="0"/>
          </a:p>
          <a:p>
            <a:pPr marL="457200" indent="-457200">
              <a:buAutoNum type="arabicPeriod"/>
            </a:pPr>
            <a:r>
              <a:rPr lang="en-US" sz="2200" dirty="0" err="1" smtClean="0"/>
              <a:t>Louzon</a:t>
            </a:r>
            <a:r>
              <a:rPr lang="en-US" sz="2200" dirty="0" smtClean="0"/>
              <a:t>, P., Jennings, H., </a:t>
            </a:r>
            <a:r>
              <a:rPr lang="en-US" sz="2200" dirty="0" err="1" smtClean="0"/>
              <a:t>Mahmood</a:t>
            </a:r>
            <a:r>
              <a:rPr lang="en-US" sz="2200" dirty="0" smtClean="0"/>
              <a:t>, A., &amp; </a:t>
            </a:r>
            <a:r>
              <a:rPr lang="en-US" sz="2200" dirty="0" err="1" smtClean="0"/>
              <a:t>Kraisinger</a:t>
            </a:r>
            <a:r>
              <a:rPr lang="en-US" sz="2200" dirty="0" smtClean="0"/>
              <a:t>, M. (2017). Impact of pharmacist management of pain, </a:t>
            </a:r>
            <a:r>
              <a:rPr lang="en-US" sz="2200" dirty="0" err="1" smtClean="0"/>
              <a:t>aggitation</a:t>
            </a:r>
            <a:r>
              <a:rPr lang="en-US" sz="2200" dirty="0" smtClean="0"/>
              <a:t>, and </a:t>
            </a:r>
            <a:r>
              <a:rPr lang="en-US" sz="2200" dirty="0" err="1" smtClean="0"/>
              <a:t>delerium</a:t>
            </a:r>
            <a:r>
              <a:rPr lang="en-US" sz="2200" dirty="0" smtClean="0"/>
              <a:t> in the intensive care unit through participation in multidisciplinary bundle rounds. </a:t>
            </a:r>
            <a:r>
              <a:rPr lang="en-US" sz="2200" i="1" dirty="0" smtClean="0"/>
              <a:t>American Society of Health-System Pharmacists, 74</a:t>
            </a:r>
            <a:r>
              <a:rPr lang="en-US" sz="2200" dirty="0" smtClean="0"/>
              <a:t>(4), 253-262.</a:t>
            </a:r>
          </a:p>
          <a:p>
            <a:pPr marL="457200" indent="-457200">
              <a:buAutoNum type="arabicPeriod"/>
            </a:pPr>
            <a:r>
              <a:rPr lang="en-US" sz="2200" dirty="0" smtClean="0"/>
              <a:t>Kim, M.K., </a:t>
            </a:r>
            <a:r>
              <a:rPr lang="en-US" sz="2200" dirty="0" err="1" smtClean="0"/>
              <a:t>Bernato</a:t>
            </a:r>
            <a:r>
              <a:rPr lang="en-US" sz="2200" dirty="0" smtClean="0"/>
              <a:t>, A.E., Angus, D.C., Fleisher, L.F., &amp; Kahn, J.M. (2010). Effect of multidisciplinary care teams on intensive care unit mortality. </a:t>
            </a:r>
            <a:r>
              <a:rPr lang="en-US" sz="2200" i="1" dirty="0" smtClean="0"/>
              <a:t>Arch Internal Medicine, 170</a:t>
            </a:r>
            <a:r>
              <a:rPr lang="en-US" sz="2200" dirty="0" smtClean="0"/>
              <a:t>(4)</a:t>
            </a:r>
            <a:r>
              <a:rPr lang="en-US" sz="2200" i="1" dirty="0" smtClean="0"/>
              <a:t>,</a:t>
            </a:r>
            <a:r>
              <a:rPr lang="en-US" sz="2200" dirty="0" smtClean="0"/>
              <a:t> 369-376.</a:t>
            </a:r>
            <a:r>
              <a:rPr lang="en-US" sz="2200" i="1" dirty="0" smtClean="0"/>
              <a:t> </a:t>
            </a:r>
          </a:p>
          <a:p>
            <a:pPr marL="457200" indent="-457200">
              <a:buAutoNum type="arabicPeriod"/>
            </a:pPr>
            <a:r>
              <a:rPr lang="en-US" sz="2200" dirty="0" smtClean="0"/>
              <a:t>Wilson, F.E., Newman, A., &amp; </a:t>
            </a:r>
            <a:r>
              <a:rPr lang="en-US" sz="2200" dirty="0" err="1" smtClean="0"/>
              <a:t>Ilari</a:t>
            </a:r>
            <a:r>
              <a:rPr lang="en-US" sz="2200" dirty="0" smtClean="0"/>
              <a:t>, S. (2009). Innovative solutions: Optimal patient outcomes as a result of multidisciplinary rounds. </a:t>
            </a:r>
            <a:r>
              <a:rPr lang="en-US" sz="2200" i="1" dirty="0" smtClean="0"/>
              <a:t>Dimensions of Critical Care Nursing, 28</a:t>
            </a:r>
            <a:r>
              <a:rPr lang="en-US" sz="2200" dirty="0" smtClean="0"/>
              <a:t>(4), 171-173. </a:t>
            </a:r>
          </a:p>
          <a:p>
            <a:pPr marL="457200" indent="-457200">
              <a:buAutoNum type="arabicPeriod"/>
            </a:pPr>
            <a:r>
              <a:rPr lang="en-US" sz="2200" dirty="0" smtClean="0"/>
              <a:t>Jain, M., Miller, L., King, D., &amp; Berwick, D.M. (2006). Decline in ICU adverse events, nosocomial infections and cost through a quality improvement initiative focusing on teamwork and culture change. </a:t>
            </a:r>
            <a:r>
              <a:rPr lang="en-US" sz="2200" i="1" dirty="0" smtClean="0"/>
              <a:t>Quality Safe Health Care, </a:t>
            </a:r>
            <a:r>
              <a:rPr lang="en-US" sz="2200" dirty="0" smtClean="0"/>
              <a:t>15, 235-239</a:t>
            </a:r>
            <a:r>
              <a:rPr lang="en-US" sz="2200" i="1" dirty="0" smtClean="0"/>
              <a:t>.</a:t>
            </a:r>
          </a:p>
          <a:p>
            <a:pPr marL="457200" indent="-457200">
              <a:buAutoNum type="arabicPeriod"/>
            </a:pPr>
            <a:r>
              <a:rPr lang="en-US" sz="2200" dirty="0" err="1" smtClean="0"/>
              <a:t>Baggs</a:t>
            </a:r>
            <a:r>
              <a:rPr lang="en-US" sz="2200" dirty="0" smtClean="0"/>
              <a:t>, J.G, Schmitt, M.H.,  </a:t>
            </a:r>
            <a:r>
              <a:rPr lang="en-US" sz="2200" dirty="0" err="1" smtClean="0"/>
              <a:t>Mushlin</a:t>
            </a:r>
            <a:r>
              <a:rPr lang="en-US" sz="2200" dirty="0" smtClean="0"/>
              <a:t>, A.I., Mitchell, P.H., </a:t>
            </a:r>
            <a:r>
              <a:rPr lang="en-US" sz="2200" dirty="0" err="1" smtClean="0"/>
              <a:t>Eldredge</a:t>
            </a:r>
            <a:r>
              <a:rPr lang="en-US" sz="2200" dirty="0" smtClean="0"/>
              <a:t>, D.H., Oakes, D., &amp;</a:t>
            </a:r>
            <a:r>
              <a:rPr lang="en-US" sz="2200" dirty="0" err="1" smtClean="0"/>
              <a:t>Hutson</a:t>
            </a:r>
            <a:r>
              <a:rPr lang="en-US" sz="2200" dirty="0" smtClean="0"/>
              <a:t>, A. (1999) Association between nurse-physician collaboration and patient outcomes in three intensive care units. </a:t>
            </a:r>
            <a:r>
              <a:rPr lang="en-US" sz="2200" i="1" dirty="0" smtClean="0"/>
              <a:t>Critical Care Medicine, 27 </a:t>
            </a:r>
            <a:r>
              <a:rPr lang="en-US" sz="2200" dirty="0" smtClean="0"/>
              <a:t>(2), 1991-1998.</a:t>
            </a:r>
          </a:p>
          <a:p>
            <a:pPr marL="457200" indent="-457200">
              <a:buAutoNum type="arabicPeriod"/>
            </a:pPr>
            <a:r>
              <a:rPr lang="en-US" sz="2200" dirty="0" smtClean="0"/>
              <a:t>Davidson, J.E. (2013). Family Presence on Rounds in Neonatal, Pediatric, and Adult Intensive Care Units. </a:t>
            </a:r>
            <a:r>
              <a:rPr lang="en-US" sz="2200" i="1" dirty="0" smtClean="0"/>
              <a:t>Annals of the American Thoracic Society, 10</a:t>
            </a:r>
            <a:r>
              <a:rPr lang="en-US" sz="2200" dirty="0" smtClean="0"/>
              <a:t>(2), 152-156.</a:t>
            </a:r>
          </a:p>
          <a:p>
            <a:pPr marL="457200" indent="-457200">
              <a:buAutoNum type="arabicPeriod"/>
            </a:pPr>
            <a:r>
              <a:rPr lang="en-US" sz="2200" dirty="0" smtClean="0"/>
              <a:t>Abraham, J., </a:t>
            </a:r>
            <a:r>
              <a:rPr lang="en-US" sz="2200" dirty="0" err="1" smtClean="0"/>
              <a:t>Kannampallil</a:t>
            </a:r>
            <a:r>
              <a:rPr lang="en-US" sz="2200" dirty="0" smtClean="0"/>
              <a:t>, T., Patel, V.L., Patel, B., &amp; </a:t>
            </a:r>
            <a:r>
              <a:rPr lang="en-US" sz="2200" dirty="0" err="1" smtClean="0"/>
              <a:t>Almoosa</a:t>
            </a:r>
            <a:r>
              <a:rPr lang="en-US" sz="2200" dirty="0" smtClean="0"/>
              <a:t>, K.F. (2016). Impact of structured rounding tools on time allocation during multidisciplinary rounds: An observational study. </a:t>
            </a:r>
            <a:r>
              <a:rPr lang="en-US" sz="2200" i="1" dirty="0" smtClean="0"/>
              <a:t>JMIR Human Factors, 3(2).</a:t>
            </a:r>
          </a:p>
          <a:p>
            <a:pPr marL="457200" indent="-457200">
              <a:buAutoNum type="arabicPeriod"/>
            </a:pPr>
            <a:r>
              <a:rPr lang="en-US" sz="2200" dirty="0" smtClean="0"/>
              <a:t>Cao, V., Tan, L. ., Horn, F., Bland, D.,  </a:t>
            </a:r>
            <a:r>
              <a:rPr lang="en-US" sz="2200" dirty="0" err="1" smtClean="0"/>
              <a:t>Giri</a:t>
            </a:r>
            <a:r>
              <a:rPr lang="en-US" sz="2200" dirty="0" smtClean="0"/>
              <a:t>, P., </a:t>
            </a:r>
            <a:r>
              <a:rPr lang="en-US" sz="2200" dirty="0" err="1" smtClean="0"/>
              <a:t>Maken</a:t>
            </a:r>
            <a:r>
              <a:rPr lang="en-US" sz="2200" dirty="0" smtClean="0"/>
              <a:t>, K., Cho, N., Scott, L., </a:t>
            </a:r>
            <a:r>
              <a:rPr lang="en-US" sz="2200" dirty="0" err="1" smtClean="0"/>
              <a:t>Dinh</a:t>
            </a:r>
            <a:r>
              <a:rPr lang="en-US" sz="2200" dirty="0" smtClean="0"/>
              <a:t>, V. A., Hidalgo, D., &amp; Nguyen, H. B. (2018) Patient-centered </a:t>
            </a:r>
            <a:r>
              <a:rPr lang="en-US" sz="2200" dirty="0" err="1" smtClean="0"/>
              <a:t>structred</a:t>
            </a:r>
            <a:r>
              <a:rPr lang="en-US" sz="2200" dirty="0" smtClean="0"/>
              <a:t> interdisciplinary bedside rounds in the medical ICU. </a:t>
            </a:r>
            <a:r>
              <a:rPr lang="en-US" sz="2200" i="1" dirty="0" smtClean="0"/>
              <a:t>Critical Care Medicine, 2018</a:t>
            </a:r>
            <a:r>
              <a:rPr lang="en-US" sz="2200" dirty="0" smtClean="0"/>
              <a:t>(46), 85-92.</a:t>
            </a:r>
          </a:p>
          <a:p>
            <a:pPr marL="457200" indent="-457200">
              <a:buAutoNum type="arabicPeriod"/>
            </a:pPr>
            <a:r>
              <a:rPr lang="en-US" sz="2200" dirty="0" err="1" smtClean="0"/>
              <a:t>Gausvik</a:t>
            </a:r>
            <a:r>
              <a:rPr lang="en-US" sz="2200" dirty="0" smtClean="0"/>
              <a:t>, C., </a:t>
            </a:r>
            <a:r>
              <a:rPr lang="en-US" sz="2200" dirty="0" err="1" smtClean="0"/>
              <a:t>Lautar</a:t>
            </a:r>
            <a:r>
              <a:rPr lang="en-US" sz="2200" dirty="0" smtClean="0"/>
              <a:t>, A., Miller, L., </a:t>
            </a:r>
            <a:r>
              <a:rPr lang="en-US" sz="2200" dirty="0" err="1" smtClean="0"/>
              <a:t>Harini</a:t>
            </a:r>
            <a:r>
              <a:rPr lang="en-US" sz="2200" dirty="0" smtClean="0"/>
              <a:t>, P. &amp; </a:t>
            </a:r>
            <a:r>
              <a:rPr lang="en-US" sz="2200" dirty="0" err="1" smtClean="0"/>
              <a:t>Schlaudecker</a:t>
            </a:r>
            <a:r>
              <a:rPr lang="en-US" sz="2200" dirty="0" smtClean="0"/>
              <a:t>, J. (2015) Structured nursing communication on interdisciplinary acute care teams improves perceptions of safety, efficiency, understanding of care plan and teamwork as well as job satisfaction. </a:t>
            </a:r>
            <a:r>
              <a:rPr lang="en-US" sz="2200" i="1" dirty="0" smtClean="0"/>
              <a:t>Journal of Multidisciplinary Healthcare, 2015</a:t>
            </a:r>
            <a:r>
              <a:rPr lang="en-US" sz="2200" dirty="0" smtClean="0"/>
              <a:t>(8), 33-37.</a:t>
            </a:r>
          </a:p>
          <a:p>
            <a:pPr marL="457200" indent="-457200">
              <a:buFont typeface="Arial" pitchFamily="34" charset="0"/>
              <a:buAutoNum type="arabicPeriod"/>
            </a:pPr>
            <a:r>
              <a:rPr lang="en-US" sz="2200" dirty="0" err="1"/>
              <a:t>Pronovost</a:t>
            </a:r>
            <a:r>
              <a:rPr lang="en-US" sz="2200" dirty="0"/>
              <a:t>, P., </a:t>
            </a:r>
            <a:r>
              <a:rPr lang="en-US" sz="2200" dirty="0" err="1"/>
              <a:t>Berenholtz</a:t>
            </a:r>
            <a:r>
              <a:rPr lang="en-US" sz="2200" dirty="0"/>
              <a:t>, s. Dorman, T., </a:t>
            </a:r>
            <a:r>
              <a:rPr lang="en-US" sz="2200" dirty="0" err="1"/>
              <a:t>Lipsett</a:t>
            </a:r>
            <a:r>
              <a:rPr lang="en-US" sz="2200" dirty="0"/>
              <a:t>, P.A., Simmonds, T., &amp; </a:t>
            </a:r>
            <a:r>
              <a:rPr lang="en-US" sz="2200" dirty="0" err="1"/>
              <a:t>Haraden</a:t>
            </a:r>
            <a:r>
              <a:rPr lang="en-US" sz="2200" dirty="0"/>
              <a:t>, C. (2003). Improving communication in the ICU using daily goals. </a:t>
            </a:r>
            <a:r>
              <a:rPr lang="en-US" sz="2200" i="1" dirty="0"/>
              <a:t>Journal of Critical Care, 18</a:t>
            </a:r>
            <a:r>
              <a:rPr lang="en-US" sz="2200" dirty="0"/>
              <a:t>(2), 71-75</a:t>
            </a:r>
            <a:r>
              <a:rPr lang="en-US" sz="2200" dirty="0" smtClean="0"/>
              <a:t>.</a:t>
            </a:r>
          </a:p>
          <a:p>
            <a:pPr marL="457200" indent="-457200">
              <a:buFont typeface="Arial" pitchFamily="34" charset="0"/>
              <a:buAutoNum type="arabicPeriod"/>
            </a:pPr>
            <a:r>
              <a:rPr lang="en-US" sz="2200" dirty="0" smtClean="0"/>
              <a:t>Miller, P. A. (2001). Nurse-physician collaboration in an intensive care unit. </a:t>
            </a:r>
            <a:r>
              <a:rPr lang="en-US" sz="2200" i="1" dirty="0" smtClean="0"/>
              <a:t>American Journal of Critical Care, 10</a:t>
            </a:r>
            <a:r>
              <a:rPr lang="en-US" sz="2200" dirty="0" smtClean="0"/>
              <a:t>(5), 341-350.</a:t>
            </a:r>
            <a:endParaRPr lang="en-US" sz="2200" dirty="0"/>
          </a:p>
          <a:p>
            <a:pPr marL="457200" indent="-457200">
              <a:buAutoNum type="arabicPeriod"/>
            </a:pPr>
            <a:endParaRPr lang="en-US" sz="2200" dirty="0" smtClean="0"/>
          </a:p>
          <a:p>
            <a:pPr marL="457200" indent="-457200">
              <a:buAutoNum type="arabicPeriod"/>
            </a:pPr>
            <a:endParaRPr lang="en-US" sz="2200" dirty="0" smtClean="0"/>
          </a:p>
          <a:p>
            <a:pPr marL="0" indent="0">
              <a:buNone/>
            </a:pPr>
            <a:endParaRPr lang="en-US" dirty="0"/>
          </a:p>
        </p:txBody>
      </p:sp>
    </p:spTree>
    <p:extLst>
      <p:ext uri="{BB962C8B-B14F-4D97-AF65-F5344CB8AC3E}">
        <p14:creationId xmlns:p14="http://schemas.microsoft.com/office/powerpoint/2010/main" val="171573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What is Structured Interdisciplinary Bedside Rounding?</a:t>
            </a:r>
            <a:endParaRPr lang="en-US" dirty="0"/>
          </a:p>
        </p:txBody>
      </p:sp>
      <p:sp>
        <p:nvSpPr>
          <p:cNvPr id="3" name="Content Placeholder 2"/>
          <p:cNvSpPr>
            <a:spLocks noGrp="1"/>
          </p:cNvSpPr>
          <p:nvPr>
            <p:ph idx="1"/>
          </p:nvPr>
        </p:nvSpPr>
        <p:spPr/>
        <p:txBody>
          <a:bodyPr>
            <a:noAutofit/>
          </a:bodyPr>
          <a:lstStyle/>
          <a:p>
            <a:r>
              <a:rPr lang="en-US" sz="2200" dirty="0" smtClean="0"/>
              <a:t>A care model in which “disciplines come together, informed by their clinical expertise, to coordinate patient care, determine care priorities, establish daily goals, and plan for potential transfer or discharge.”</a:t>
            </a:r>
          </a:p>
          <a:p>
            <a:endParaRPr lang="en-US" sz="2400" dirty="0"/>
          </a:p>
          <a:p>
            <a:r>
              <a:rPr lang="en-US" sz="2200" dirty="0" smtClean="0">
                <a:solidFill>
                  <a:schemeClr val="accent1">
                    <a:lumMod val="75000"/>
                  </a:schemeClr>
                </a:solidFill>
              </a:rPr>
              <a:t>Our Team Members:</a:t>
            </a:r>
          </a:p>
        </p:txBody>
      </p:sp>
      <p:graphicFrame>
        <p:nvGraphicFramePr>
          <p:cNvPr id="5" name="Table 4"/>
          <p:cNvGraphicFramePr>
            <a:graphicFrameLocks noGrp="1"/>
          </p:cNvGraphicFramePr>
          <p:nvPr>
            <p:extLst>
              <p:ext uri="{D42A27DB-BD31-4B8C-83A1-F6EECF244321}">
                <p14:modId xmlns:p14="http://schemas.microsoft.com/office/powerpoint/2010/main" val="439828751"/>
              </p:ext>
            </p:extLst>
          </p:nvPr>
        </p:nvGraphicFramePr>
        <p:xfrm>
          <a:off x="1447800" y="4038600"/>
          <a:ext cx="6096000" cy="222504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r>
                        <a:rPr lang="en-US" dirty="0" smtClean="0"/>
                        <a:t>-Physician</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-Patient Care Lead</a:t>
                      </a:r>
                      <a:endParaRPr lang="en-US"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0000"/>
                  </a:ext>
                </a:extLst>
              </a:tr>
              <a:tr h="370840">
                <a:tc>
                  <a:txBody>
                    <a:bodyPr/>
                    <a:lstStyle/>
                    <a:p>
                      <a:r>
                        <a:rPr lang="en-US" dirty="0" smtClean="0"/>
                        <a:t>-Nurse</a:t>
                      </a:r>
                      <a:endParaRPr lang="en-US" dirty="0"/>
                    </a:p>
                  </a:txBody>
                  <a:tcPr>
                    <a:lnT w="12700" cap="flat" cmpd="sng" algn="ctr">
                      <a:noFill/>
                      <a:prstDash val="solid"/>
                      <a:round/>
                      <a:headEnd type="none" w="med" len="med"/>
                      <a:tailEnd type="none" w="med" len="med"/>
                    </a:lnT>
                  </a:tcPr>
                </a:tc>
                <a:tc>
                  <a:txBody>
                    <a:bodyPr/>
                    <a:lstStyle/>
                    <a:p>
                      <a:r>
                        <a:rPr lang="en-US" dirty="0" smtClean="0"/>
                        <a:t>-Respiratory Therapist</a:t>
                      </a:r>
                    </a:p>
                  </a:txBody>
                  <a:tcPr/>
                </a:tc>
                <a:extLst>
                  <a:ext uri="{0D108BD9-81ED-4DB2-BD59-A6C34878D82A}">
                    <a16:rowId xmlns:a16="http://schemas.microsoft.com/office/drawing/2014/main" xmlns="" val="10001"/>
                  </a:ext>
                </a:extLst>
              </a:tr>
              <a:tr h="370840">
                <a:tc>
                  <a:txBody>
                    <a:bodyPr/>
                    <a:lstStyle/>
                    <a:p>
                      <a:r>
                        <a:rPr lang="en-US" dirty="0" smtClean="0"/>
                        <a:t>-Pharmacist</a:t>
                      </a:r>
                      <a:endParaRPr lang="en-US" dirty="0"/>
                    </a:p>
                  </a:txBody>
                  <a:tcPr/>
                </a:tc>
                <a:tc>
                  <a:txBody>
                    <a:bodyPr/>
                    <a:lstStyle/>
                    <a:p>
                      <a:r>
                        <a:rPr lang="en-US" dirty="0" smtClean="0"/>
                        <a:t>-Social Worker</a:t>
                      </a:r>
                      <a:endParaRPr lang="en-US" dirty="0"/>
                    </a:p>
                  </a:txBody>
                  <a:tcPr/>
                </a:tc>
                <a:extLst>
                  <a:ext uri="{0D108BD9-81ED-4DB2-BD59-A6C34878D82A}">
                    <a16:rowId xmlns:a16="http://schemas.microsoft.com/office/drawing/2014/main" xmlns="" val="10002"/>
                  </a:ext>
                </a:extLst>
              </a:tr>
              <a:tr h="370840">
                <a:tc>
                  <a:txBody>
                    <a:bodyPr/>
                    <a:lstStyle/>
                    <a:p>
                      <a:r>
                        <a:rPr lang="en-US" dirty="0" smtClean="0"/>
                        <a:t>-Dietician</a:t>
                      </a:r>
                      <a:endParaRPr lang="en-US" dirty="0"/>
                    </a:p>
                  </a:txBody>
                  <a:tcPr/>
                </a:tc>
                <a:tc>
                  <a:txBody>
                    <a:bodyPr/>
                    <a:lstStyle/>
                    <a:p>
                      <a:r>
                        <a:rPr lang="en-US" dirty="0" smtClean="0"/>
                        <a:t>-Physiotherapist</a:t>
                      </a:r>
                      <a:endParaRPr lang="en-US" dirty="0"/>
                    </a:p>
                  </a:txBody>
                  <a:tcPr/>
                </a:tc>
                <a:extLst>
                  <a:ext uri="{0D108BD9-81ED-4DB2-BD59-A6C34878D82A}">
                    <a16:rowId xmlns:a16="http://schemas.microsoft.com/office/drawing/2014/main" xmlns="" val="10003"/>
                  </a:ext>
                </a:extLst>
              </a:tr>
              <a:tr h="370840">
                <a:tc>
                  <a:txBody>
                    <a:bodyPr/>
                    <a:lstStyle/>
                    <a:p>
                      <a:r>
                        <a:rPr lang="en-US" dirty="0" smtClean="0"/>
                        <a:t>-Occupational Therapist</a:t>
                      </a:r>
                      <a:endParaRPr lang="en-US" dirty="0"/>
                    </a:p>
                  </a:txBody>
                  <a:tcPr/>
                </a:tc>
                <a:tc>
                  <a:txBody>
                    <a:bodyPr/>
                    <a:lstStyle/>
                    <a:p>
                      <a:r>
                        <a:rPr lang="en-US" dirty="0" smtClean="0"/>
                        <a:t>-Patient</a:t>
                      </a:r>
                      <a:r>
                        <a:rPr lang="en-US" baseline="0" dirty="0" smtClean="0"/>
                        <a:t> and Family</a:t>
                      </a:r>
                      <a:endParaRPr lang="en-US" dirty="0"/>
                    </a:p>
                  </a:txBody>
                  <a:tcPr/>
                </a:tc>
                <a:extLst>
                  <a:ext uri="{0D108BD9-81ED-4DB2-BD59-A6C34878D82A}">
                    <a16:rowId xmlns:a16="http://schemas.microsoft.com/office/drawing/2014/main" xmlns="" val="1000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5660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 We Do It For Our Patients!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6019800" cy="4525963"/>
          </a:xfrm>
        </p:spPr>
        <p:txBody>
          <a:bodyPr>
            <a:normAutofit fontScale="92500"/>
          </a:bodyPr>
          <a:lstStyle/>
          <a:p>
            <a:r>
              <a:rPr lang="en-US" sz="2400" dirty="0"/>
              <a:t>Increased focus on best practice initiatives (VAP prevention, central line infection prevention, blood glucose control, antimicrobial stewardship, ABCDE Bundle etc.) (3</a:t>
            </a:r>
            <a:r>
              <a:rPr lang="en-US" sz="2400" dirty="0" smtClean="0"/>
              <a:t>)</a:t>
            </a:r>
          </a:p>
          <a:p>
            <a:endParaRPr lang="en-US" sz="2400" dirty="0"/>
          </a:p>
          <a:p>
            <a:pPr lvl="0"/>
            <a:r>
              <a:rPr lang="en-US" sz="2400" dirty="0">
                <a:solidFill>
                  <a:prstClr val="black"/>
                </a:solidFill>
              </a:rPr>
              <a:t>Decrease in nosocomial infections (4)</a:t>
            </a:r>
          </a:p>
          <a:p>
            <a:pPr marL="0" lvl="0" indent="0">
              <a:buNone/>
            </a:pPr>
            <a:r>
              <a:rPr lang="en-US" sz="2200" dirty="0">
                <a:solidFill>
                  <a:prstClr val="black"/>
                </a:solidFill>
              </a:rPr>
              <a:t>	</a:t>
            </a:r>
            <a:r>
              <a:rPr lang="en-US" sz="1900" dirty="0">
                <a:solidFill>
                  <a:prstClr val="black"/>
                </a:solidFill>
              </a:rPr>
              <a:t>-ventilator associated pneumonia</a:t>
            </a:r>
          </a:p>
          <a:p>
            <a:pPr marL="0" lvl="0" indent="0">
              <a:buNone/>
            </a:pPr>
            <a:r>
              <a:rPr lang="en-US" sz="1900" dirty="0">
                <a:solidFill>
                  <a:prstClr val="black"/>
                </a:solidFill>
              </a:rPr>
              <a:t>	-blood stream infections</a:t>
            </a:r>
          </a:p>
          <a:p>
            <a:pPr marL="0" lvl="0" indent="0">
              <a:buNone/>
            </a:pPr>
            <a:r>
              <a:rPr lang="en-US" sz="1900" dirty="0">
                <a:solidFill>
                  <a:prstClr val="black"/>
                </a:solidFill>
              </a:rPr>
              <a:t>	-urinary catheter infections</a:t>
            </a:r>
          </a:p>
          <a:p>
            <a:endParaRPr lang="en-US" sz="2400" dirty="0"/>
          </a:p>
          <a:p>
            <a:r>
              <a:rPr lang="en-US" sz="2400" dirty="0" smtClean="0"/>
              <a:t>Decreased ventilator days, length of stay, and mortality (1, 2)</a:t>
            </a:r>
          </a:p>
          <a:p>
            <a:endParaRPr lang="en-US" sz="2400" dirty="0" smtClean="0"/>
          </a:p>
          <a:p>
            <a:endParaRPr lang="en-US" sz="2400" dirty="0" smtClean="0"/>
          </a:p>
          <a:p>
            <a:pPr marL="0" indent="0">
              <a:buNone/>
            </a:pPr>
            <a:endParaRPr lang="en-US" sz="2000" dirty="0" smtClean="0"/>
          </a:p>
        </p:txBody>
      </p:sp>
      <p:pic>
        <p:nvPicPr>
          <p:cNvPr id="1026" name="Picture 2" descr="C:\Users\nicokri1\AppData\Local\Microsoft\Windows\Temporary Internet Files\Content.Outlook\6N8CZWLR\Evita V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285" y="1752600"/>
            <a:ext cx="2750537" cy="421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3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 We Do It For Our Patients!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001000" cy="2260891"/>
          </a:xfrm>
        </p:spPr>
        <p:txBody>
          <a:bodyPr>
            <a:normAutofit/>
          </a:bodyPr>
          <a:lstStyle/>
          <a:p>
            <a:pPr marL="0" indent="0">
              <a:buNone/>
            </a:pPr>
            <a:endParaRPr lang="en-US" sz="1800" dirty="0"/>
          </a:p>
          <a:p>
            <a:r>
              <a:rPr lang="en-US" sz="2200" dirty="0" smtClean="0"/>
              <a:t>Higher </a:t>
            </a:r>
            <a:r>
              <a:rPr lang="en-US" sz="2200" dirty="0"/>
              <a:t>measures of nurse-perceived collaboration in an ICU correlate to a decrease in death or readmission on transfer out of ICU (5)</a:t>
            </a:r>
          </a:p>
          <a:p>
            <a:pPr marL="0" indent="0">
              <a:buNone/>
            </a:pPr>
            <a:endParaRPr lang="en-US" sz="2000" dirty="0" smtClean="0"/>
          </a:p>
        </p:txBody>
      </p:sp>
      <p:pic>
        <p:nvPicPr>
          <p:cNvPr id="2050" name="Picture 2" descr="Image result for icu readmis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3517"/>
            <a:ext cx="4210050" cy="316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0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lumMod val="75000"/>
                  </a:srgbClr>
                </a:solidFill>
              </a:rPr>
              <a:t>We Do It For Our Patient’s Families!</a:t>
            </a:r>
            <a:endParaRPr lang="en-US" dirty="0"/>
          </a:p>
        </p:txBody>
      </p:sp>
      <p:sp>
        <p:nvSpPr>
          <p:cNvPr id="3" name="Content Placeholder 2"/>
          <p:cNvSpPr>
            <a:spLocks noGrp="1"/>
          </p:cNvSpPr>
          <p:nvPr>
            <p:ph idx="1"/>
          </p:nvPr>
        </p:nvSpPr>
        <p:spPr/>
        <p:txBody>
          <a:bodyPr>
            <a:normAutofit/>
          </a:bodyPr>
          <a:lstStyle/>
          <a:p>
            <a:r>
              <a:rPr lang="en-US" sz="2200" dirty="0" smtClean="0"/>
              <a:t>When given the choice, between 85 </a:t>
            </a:r>
          </a:p>
          <a:p>
            <a:pPr marL="0" indent="0">
              <a:buNone/>
            </a:pPr>
            <a:r>
              <a:rPr lang="en-US" sz="2200" dirty="0"/>
              <a:t>	</a:t>
            </a:r>
            <a:r>
              <a:rPr lang="en-US" sz="2200" dirty="0" smtClean="0"/>
              <a:t>and 100% of families prefer to </a:t>
            </a:r>
          </a:p>
          <a:p>
            <a:pPr marL="0" indent="0">
              <a:buNone/>
            </a:pPr>
            <a:r>
              <a:rPr lang="en-US" sz="2200" dirty="0"/>
              <a:t>	</a:t>
            </a:r>
            <a:r>
              <a:rPr lang="en-US" sz="2200" dirty="0" smtClean="0"/>
              <a:t>be present for rounds (6)</a:t>
            </a:r>
          </a:p>
          <a:p>
            <a:pPr marL="0" indent="0">
              <a:buNone/>
            </a:pPr>
            <a:endParaRPr lang="en-US" sz="2200" dirty="0" smtClean="0"/>
          </a:p>
          <a:p>
            <a:endParaRPr lang="en-US" sz="2200" dirty="0"/>
          </a:p>
          <a:p>
            <a:r>
              <a:rPr lang="en-US" sz="2200" dirty="0" smtClean="0"/>
              <a:t>Benefits to our patient’s families:</a:t>
            </a:r>
          </a:p>
          <a:p>
            <a:pPr marL="0" indent="0">
              <a:buNone/>
            </a:pPr>
            <a:r>
              <a:rPr lang="en-US" sz="2800" dirty="0"/>
              <a:t>	</a:t>
            </a:r>
            <a:r>
              <a:rPr lang="en-US" sz="1800" dirty="0" smtClean="0"/>
              <a:t>-Perception of receiving more information, consistent information, and 	receiving information in a more timely fashion (6)</a:t>
            </a:r>
          </a:p>
          <a:p>
            <a:pPr marL="0" indent="0">
              <a:buNone/>
            </a:pPr>
            <a:r>
              <a:rPr lang="en-US" sz="1800" dirty="0"/>
              <a:t>	</a:t>
            </a:r>
            <a:r>
              <a:rPr lang="en-US" sz="1800" dirty="0" smtClean="0"/>
              <a:t>-Increased satisfaction with frequency of communication and better 	understanding of the care plan (6)</a:t>
            </a:r>
          </a:p>
          <a:p>
            <a:pPr marL="0" indent="0">
              <a:buNone/>
            </a:pPr>
            <a:r>
              <a:rPr lang="en-US" sz="1800" dirty="0"/>
              <a:t>	</a:t>
            </a:r>
            <a:r>
              <a:rPr lang="en-US" sz="1800" dirty="0" smtClean="0"/>
              <a:t>-Decrease in the incidence of anxiety, depression, and posttraumatic 		stress in family members (6)</a:t>
            </a:r>
          </a:p>
          <a:p>
            <a:pPr marL="0" indent="0">
              <a:buNone/>
            </a:pPr>
            <a:endParaRPr lang="en-US" sz="1800" dirty="0" smtClean="0"/>
          </a:p>
          <a:p>
            <a:endParaRPr lang="en-US" sz="1800" dirty="0" smtClean="0"/>
          </a:p>
          <a:p>
            <a:pPr marL="0" indent="0">
              <a:buNone/>
            </a:pPr>
            <a:endParaRPr lang="en-US" sz="2000" dirty="0"/>
          </a:p>
          <a:p>
            <a:endParaRPr lang="en-US" sz="2000" dirty="0" smtClean="0"/>
          </a:p>
          <a:p>
            <a:pPr marL="0" indent="0">
              <a:buNone/>
            </a:pPr>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52600"/>
            <a:ext cx="3238501"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77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But What About The Down Side?</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076814" cy="4525963"/>
          </a:xfrm>
        </p:spPr>
        <p:txBody>
          <a:bodyPr>
            <a:normAutofit/>
          </a:bodyPr>
          <a:lstStyle/>
          <a:p>
            <a:r>
              <a:rPr lang="en-US" sz="2200" dirty="0" smtClean="0"/>
              <a:t>Participation on rounds can cause fear, anxiety, and confusion for some family members.</a:t>
            </a:r>
            <a:endParaRPr lang="en-US" sz="2200" dirty="0"/>
          </a:p>
          <a:p>
            <a:pPr marL="0" indent="0">
              <a:buNone/>
            </a:pPr>
            <a:endParaRPr lang="en-US" sz="1800" dirty="0"/>
          </a:p>
          <a:p>
            <a:r>
              <a:rPr lang="en-US" sz="2200" dirty="0" smtClean="0"/>
              <a:t>Some strategies for facilitating a positive family experience in rounds include:</a:t>
            </a:r>
          </a:p>
          <a:p>
            <a:pPr lvl="1"/>
            <a:endParaRPr lang="en-US" sz="1800" dirty="0" smtClean="0"/>
          </a:p>
          <a:p>
            <a:pPr marL="0" indent="0">
              <a:buNone/>
            </a:pPr>
            <a:endParaRPr lang="en-US" sz="1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33"/>
          <a:stretch/>
        </p:blipFill>
        <p:spPr bwMode="auto">
          <a:xfrm>
            <a:off x="5410200" y="3581400"/>
            <a:ext cx="3123814"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3556162"/>
            <a:ext cx="4572000" cy="2702278"/>
          </a:xfrm>
          <a:prstGeom prst="rect">
            <a:avLst/>
          </a:prstGeom>
          <a:noFill/>
        </p:spPr>
        <p:txBody>
          <a:bodyPr wrap="square" rtlCol="0">
            <a:spAutoFit/>
          </a:bodyPr>
          <a:lstStyle/>
          <a:p>
            <a:pPr marL="742950" lvl="1" indent="-285750">
              <a:spcBef>
                <a:spcPct val="20000"/>
              </a:spcBef>
              <a:buFont typeface="Arial" pitchFamily="34" charset="0"/>
              <a:buChar char="–"/>
            </a:pPr>
            <a:r>
              <a:rPr lang="en-US" sz="1600" dirty="0">
                <a:solidFill>
                  <a:prstClr val="black"/>
                </a:solidFill>
              </a:rPr>
              <a:t>Introducing the idea of family presence on rounds during the first meeting with the family.</a:t>
            </a:r>
          </a:p>
          <a:p>
            <a:pPr marL="742950" lvl="1" indent="-285750">
              <a:spcBef>
                <a:spcPct val="20000"/>
              </a:spcBef>
              <a:buFont typeface="Arial" pitchFamily="34" charset="0"/>
              <a:buChar char="–"/>
            </a:pPr>
            <a:r>
              <a:rPr lang="en-US" sz="1600" dirty="0">
                <a:solidFill>
                  <a:prstClr val="black"/>
                </a:solidFill>
              </a:rPr>
              <a:t>Explaining family presence on rounds again prior to the first rounding experience.</a:t>
            </a:r>
          </a:p>
          <a:p>
            <a:pPr marL="742950" lvl="1" indent="-285750">
              <a:spcBef>
                <a:spcPct val="20000"/>
              </a:spcBef>
              <a:buFont typeface="Arial" pitchFamily="34" charset="0"/>
              <a:buChar char="–"/>
            </a:pPr>
            <a:r>
              <a:rPr lang="en-US" sz="1600" dirty="0">
                <a:solidFill>
                  <a:prstClr val="black"/>
                </a:solidFill>
              </a:rPr>
              <a:t>Having the name and role of each team member easily visible and introduced at the beginning of rounds.</a:t>
            </a:r>
          </a:p>
          <a:p>
            <a:pPr marL="742950" lvl="1" indent="-285750">
              <a:spcBef>
                <a:spcPct val="20000"/>
              </a:spcBef>
              <a:buFont typeface="Arial" pitchFamily="34" charset="0"/>
              <a:buChar char="–"/>
            </a:pPr>
            <a:r>
              <a:rPr lang="en-US" sz="1600" dirty="0">
                <a:solidFill>
                  <a:prstClr val="black"/>
                </a:solidFill>
              </a:rPr>
              <a:t>Providing a summary without medical jargon prior to rounds being complete.</a:t>
            </a:r>
          </a:p>
        </p:txBody>
      </p:sp>
    </p:spTree>
    <p:extLst>
      <p:ext uri="{BB962C8B-B14F-4D97-AF65-F5344CB8AC3E}">
        <p14:creationId xmlns:p14="http://schemas.microsoft.com/office/powerpoint/2010/main" val="218423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We Do It For Us!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5029200" cy="4525963"/>
          </a:xfrm>
        </p:spPr>
        <p:txBody>
          <a:bodyPr>
            <a:normAutofit/>
          </a:bodyPr>
          <a:lstStyle/>
          <a:p>
            <a:r>
              <a:rPr lang="en-US" sz="2200" dirty="0" smtClean="0"/>
              <a:t>Shorter total rounding time and interruption time (7)</a:t>
            </a:r>
          </a:p>
          <a:p>
            <a:endParaRPr lang="en-US" sz="2200" dirty="0"/>
          </a:p>
          <a:p>
            <a:r>
              <a:rPr lang="en-US" sz="2200" dirty="0"/>
              <a:t>Decreased information gaps and breaks in communication (8)</a:t>
            </a:r>
          </a:p>
          <a:p>
            <a:pPr marL="0" indent="0">
              <a:buNone/>
            </a:pPr>
            <a:endParaRPr lang="en-US" sz="2200" dirty="0" smtClean="0"/>
          </a:p>
          <a:p>
            <a:r>
              <a:rPr lang="en-US" sz="2200" dirty="0" smtClean="0"/>
              <a:t>Equal allocation of time for patients at start and end of rounds. </a:t>
            </a:r>
          </a:p>
          <a:p>
            <a:pPr lvl="1"/>
            <a:r>
              <a:rPr lang="en-US" sz="1800" dirty="0" smtClean="0"/>
              <a:t>Without structured tools used for rounds, patients discussed later in the rounding session are subject to “end of round time compression” (8)</a:t>
            </a:r>
          </a:p>
          <a:p>
            <a:endParaRPr lang="en-US" sz="2200" dirty="0" smtClean="0"/>
          </a:p>
          <a:p>
            <a:pPr lvl="1"/>
            <a:endParaRPr lang="en-US" sz="2200" dirty="0" smtClean="0"/>
          </a:p>
          <a:p>
            <a:pPr marL="0" indent="0">
              <a:buNone/>
            </a:pPr>
            <a:endParaRPr lang="en-US" sz="2200" dirty="0" smtClean="0"/>
          </a:p>
          <a:p>
            <a:endParaRPr lang="en-US" sz="2200" dirty="0" smtClean="0"/>
          </a:p>
          <a:p>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691" y="2536346"/>
            <a:ext cx="3258057" cy="216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6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We Do It For Us!</a:t>
            </a:r>
            <a:endParaRPr lang="en-US" dirty="0"/>
          </a:p>
        </p:txBody>
      </p:sp>
      <p:sp>
        <p:nvSpPr>
          <p:cNvPr id="3" name="Content Placeholder 2"/>
          <p:cNvSpPr>
            <a:spLocks noGrp="1"/>
          </p:cNvSpPr>
          <p:nvPr>
            <p:ph idx="1"/>
          </p:nvPr>
        </p:nvSpPr>
        <p:spPr>
          <a:xfrm>
            <a:off x="457200" y="1600201"/>
            <a:ext cx="8229600" cy="3810000"/>
          </a:xfrm>
        </p:spPr>
        <p:txBody>
          <a:bodyPr>
            <a:normAutofit/>
          </a:bodyPr>
          <a:lstStyle/>
          <a:p>
            <a:r>
              <a:rPr lang="en-US" sz="2200" dirty="0"/>
              <a:t>Increased understanding of care plan and daily goals (9, 10</a:t>
            </a:r>
            <a:r>
              <a:rPr lang="en-US" sz="2200" dirty="0" smtClean="0"/>
              <a:t>)</a:t>
            </a:r>
          </a:p>
          <a:p>
            <a:endParaRPr lang="en-US" sz="2200" dirty="0"/>
          </a:p>
          <a:p>
            <a:r>
              <a:rPr lang="en-US" sz="2200" dirty="0"/>
              <a:t>Direct relationship between organizational structures such that foster nurse-physician collaboration and hiring and retention of nurses (11</a:t>
            </a:r>
            <a:r>
              <a:rPr lang="en-US" sz="2200" dirty="0" smtClean="0"/>
              <a:t>)</a:t>
            </a:r>
          </a:p>
          <a:p>
            <a:endParaRPr lang="en-US" sz="2200" dirty="0"/>
          </a:p>
          <a:p>
            <a:endParaRPr lang="en-US" dirty="0"/>
          </a:p>
        </p:txBody>
      </p:sp>
      <p:sp>
        <p:nvSpPr>
          <p:cNvPr id="4" name="TextBox 3"/>
          <p:cNvSpPr txBox="1"/>
          <p:nvPr/>
        </p:nvSpPr>
        <p:spPr>
          <a:xfrm>
            <a:off x="4724400" y="3810000"/>
            <a:ext cx="4089604" cy="1920526"/>
          </a:xfrm>
          <a:prstGeom prst="rect">
            <a:avLst/>
          </a:prstGeom>
          <a:noFill/>
        </p:spPr>
        <p:txBody>
          <a:bodyPr wrap="square" rtlCol="0">
            <a:spAutoFit/>
          </a:bodyPr>
          <a:lstStyle/>
          <a:p>
            <a:pPr marL="342900" lvl="0" indent="-342900">
              <a:spcBef>
                <a:spcPct val="20000"/>
              </a:spcBef>
              <a:buFont typeface="Arial" pitchFamily="34" charset="0"/>
              <a:buChar char="•"/>
            </a:pPr>
            <a:r>
              <a:rPr lang="en-US" sz="2200" dirty="0">
                <a:solidFill>
                  <a:prstClr val="black"/>
                </a:solidFill>
              </a:rPr>
              <a:t>Improved resource utilization and decreased cost</a:t>
            </a:r>
          </a:p>
          <a:p>
            <a:pPr marL="342900" lvl="0" indent="-342900">
              <a:spcBef>
                <a:spcPct val="20000"/>
              </a:spcBef>
              <a:buFont typeface="Arial" pitchFamily="34" charset="0"/>
              <a:buChar char="•"/>
            </a:pPr>
            <a:endParaRPr lang="en-US" sz="2200" dirty="0">
              <a:solidFill>
                <a:prstClr val="black"/>
              </a:solidFill>
            </a:endParaRPr>
          </a:p>
          <a:p>
            <a:pPr marL="342900" lvl="0" indent="-342900">
              <a:spcBef>
                <a:spcPct val="20000"/>
              </a:spcBef>
              <a:buFont typeface="Arial" pitchFamily="34" charset="0"/>
              <a:buChar char="•"/>
            </a:pPr>
            <a:r>
              <a:rPr lang="en-US" sz="2200" dirty="0">
                <a:solidFill>
                  <a:prstClr val="black"/>
                </a:solidFill>
              </a:rPr>
              <a:t>Improved provider-family member relationships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3784869" cy="222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00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1458</Words>
  <Application>Microsoft Office PowerPoint</Application>
  <PresentationFormat>On-screen Show (4:3)</PresentationFormat>
  <Paragraphs>172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ICU Structured Interdisciplinary Bedside Rounding </vt:lpstr>
      <vt:lpstr>Outline</vt:lpstr>
      <vt:lpstr>What is Structured Interdisciplinary Bedside Rounding?</vt:lpstr>
      <vt:lpstr> We Do It For Our Patients!</vt:lpstr>
      <vt:lpstr> We Do It For Our Patients!</vt:lpstr>
      <vt:lpstr>We Do It For Our Patient’s Families!</vt:lpstr>
      <vt:lpstr>But What About The Down Side?</vt:lpstr>
      <vt:lpstr>We Do It For Us!</vt:lpstr>
      <vt:lpstr>We Do It For Us!</vt:lpstr>
      <vt:lpstr>The Structure of our Team</vt:lpstr>
      <vt:lpstr>Our Expectations</vt:lpstr>
      <vt:lpstr>Our Expectations</vt:lpstr>
      <vt:lpstr>Our Expectations</vt:lpstr>
      <vt:lpstr>Our Process</vt:lpstr>
      <vt:lpstr>Our Tools</vt:lpstr>
      <vt:lpstr>Our Tools</vt:lpstr>
      <vt:lpstr>Our Tools</vt:lpstr>
      <vt:lpstr>Our Tools</vt:lpstr>
      <vt:lpstr>Our Tools</vt:lpstr>
      <vt:lpstr>References</vt:lpstr>
    </vt:vector>
  </TitlesOfParts>
  <Company>QHC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 Interdisciplinary Rounding</dc:title>
  <dc:creator>Nicol,Krista</dc:creator>
  <cp:lastModifiedBy>Murphy, Susan</cp:lastModifiedBy>
  <cp:revision>71</cp:revision>
  <dcterms:created xsi:type="dcterms:W3CDTF">2019-08-13T13:48:15Z</dcterms:created>
  <dcterms:modified xsi:type="dcterms:W3CDTF">2021-06-29T17:32:09Z</dcterms:modified>
</cp:coreProperties>
</file>