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6"/>
  </p:notesMasterIdLst>
  <p:sldIdLst>
    <p:sldId id="256" r:id="rId2"/>
    <p:sldId id="328" r:id="rId3"/>
    <p:sldId id="348" r:id="rId4"/>
    <p:sldId id="313" r:id="rId5"/>
    <p:sldId id="351" r:id="rId6"/>
    <p:sldId id="314" r:id="rId7"/>
    <p:sldId id="330" r:id="rId8"/>
    <p:sldId id="329" r:id="rId9"/>
    <p:sldId id="331" r:id="rId10"/>
    <p:sldId id="332" r:id="rId11"/>
    <p:sldId id="333" r:id="rId12"/>
    <p:sldId id="334" r:id="rId13"/>
    <p:sldId id="335" r:id="rId14"/>
    <p:sldId id="336" r:id="rId15"/>
    <p:sldId id="357" r:id="rId16"/>
    <p:sldId id="344" r:id="rId17"/>
    <p:sldId id="337" r:id="rId18"/>
    <p:sldId id="340" r:id="rId19"/>
    <p:sldId id="341" r:id="rId20"/>
    <p:sldId id="338" r:id="rId21"/>
    <p:sldId id="353" r:id="rId22"/>
    <p:sldId id="342" r:id="rId23"/>
    <p:sldId id="362" r:id="rId24"/>
    <p:sldId id="326" r:id="rId25"/>
    <p:sldId id="368" r:id="rId26"/>
    <p:sldId id="318" r:id="rId27"/>
    <p:sldId id="319" r:id="rId28"/>
    <p:sldId id="356" r:id="rId29"/>
    <p:sldId id="367" r:id="rId30"/>
    <p:sldId id="323" r:id="rId31"/>
    <p:sldId id="324" r:id="rId32"/>
    <p:sldId id="374" r:id="rId33"/>
    <p:sldId id="375" r:id="rId34"/>
    <p:sldId id="371" r:id="rId35"/>
    <p:sldId id="322" r:id="rId36"/>
    <p:sldId id="358" r:id="rId37"/>
    <p:sldId id="359" r:id="rId38"/>
    <p:sldId id="321" r:id="rId39"/>
    <p:sldId id="369" r:id="rId40"/>
    <p:sldId id="345" r:id="rId41"/>
    <p:sldId id="325" r:id="rId42"/>
    <p:sldId id="349" r:id="rId43"/>
    <p:sldId id="317" r:id="rId44"/>
    <p:sldId id="29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1326" y="1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4AE738-4D72-4DAB-949E-0056720E23BC}" type="datetimeFigureOut">
              <a:rPr lang="en-CA" smtClean="0"/>
              <a:t>2020-12-09</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7D5C96-FDEC-4E7E-8500-05D78B402DB3}" type="slidenum">
              <a:rPr lang="en-CA" smtClean="0"/>
              <a:t>‹#›</a:t>
            </a:fld>
            <a:endParaRPr lang="en-CA" dirty="0"/>
          </a:p>
        </p:txBody>
      </p:sp>
    </p:spTree>
    <p:extLst>
      <p:ext uri="{BB962C8B-B14F-4D97-AF65-F5344CB8AC3E}">
        <p14:creationId xmlns:p14="http://schemas.microsoft.com/office/powerpoint/2010/main" val="237455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a:t>
            </a:fld>
            <a:endParaRPr lang="en-CA" dirty="0"/>
          </a:p>
        </p:txBody>
      </p:sp>
    </p:spTree>
    <p:extLst>
      <p:ext uri="{BB962C8B-B14F-4D97-AF65-F5344CB8AC3E}">
        <p14:creationId xmlns:p14="http://schemas.microsoft.com/office/powerpoint/2010/main" val="2925129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11</a:t>
            </a:fld>
            <a:endParaRPr lang="en-CA" dirty="0"/>
          </a:p>
        </p:txBody>
      </p:sp>
    </p:spTree>
    <p:extLst>
      <p:ext uri="{BB962C8B-B14F-4D97-AF65-F5344CB8AC3E}">
        <p14:creationId xmlns:p14="http://schemas.microsoft.com/office/powerpoint/2010/main" val="2538634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If a patient dies and there is a reason to believe that the person died as a result of violence (or as a result of any situation outlined in the Coroner’s Act) we are obliged by law to report this belief to a police officer or the Coroner</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12</a:t>
            </a:fld>
            <a:endParaRPr lang="en-CA" dirty="0"/>
          </a:p>
        </p:txBody>
      </p:sp>
    </p:spTree>
    <p:extLst>
      <p:ext uri="{BB962C8B-B14F-4D97-AF65-F5344CB8AC3E}">
        <p14:creationId xmlns:p14="http://schemas.microsoft.com/office/powerpoint/2010/main" val="2813308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13</a:t>
            </a:fld>
            <a:endParaRPr lang="en-CA" dirty="0"/>
          </a:p>
        </p:txBody>
      </p:sp>
    </p:spTree>
    <p:extLst>
      <p:ext uri="{BB962C8B-B14F-4D97-AF65-F5344CB8AC3E}">
        <p14:creationId xmlns:p14="http://schemas.microsoft.com/office/powerpoint/2010/main" val="1762322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14</a:t>
            </a:fld>
            <a:endParaRPr lang="en-CA" dirty="0"/>
          </a:p>
        </p:txBody>
      </p:sp>
    </p:spTree>
    <p:extLst>
      <p:ext uri="{BB962C8B-B14F-4D97-AF65-F5344CB8AC3E}">
        <p14:creationId xmlns:p14="http://schemas.microsoft.com/office/powerpoint/2010/main" val="3765798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16</a:t>
            </a:fld>
            <a:endParaRPr lang="en-CA" dirty="0"/>
          </a:p>
        </p:txBody>
      </p:sp>
    </p:spTree>
    <p:extLst>
      <p:ext uri="{BB962C8B-B14F-4D97-AF65-F5344CB8AC3E}">
        <p14:creationId xmlns:p14="http://schemas.microsoft.com/office/powerpoint/2010/main" val="1178807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17</a:t>
            </a:fld>
            <a:endParaRPr lang="en-CA" dirty="0"/>
          </a:p>
        </p:txBody>
      </p:sp>
    </p:spTree>
    <p:extLst>
      <p:ext uri="{BB962C8B-B14F-4D97-AF65-F5344CB8AC3E}">
        <p14:creationId xmlns:p14="http://schemas.microsoft.com/office/powerpoint/2010/main" val="4002327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Refer to the College of Nurses Confidentiality and Privacy – Personal Health Information </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18</a:t>
            </a:fld>
            <a:endParaRPr lang="en-CA" dirty="0"/>
          </a:p>
        </p:txBody>
      </p:sp>
    </p:spTree>
    <p:extLst>
      <p:ext uri="{BB962C8B-B14F-4D97-AF65-F5344CB8AC3E}">
        <p14:creationId xmlns:p14="http://schemas.microsoft.com/office/powerpoint/2010/main" val="13922053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19</a:t>
            </a:fld>
            <a:endParaRPr lang="en-CA" dirty="0"/>
          </a:p>
        </p:txBody>
      </p:sp>
    </p:spTree>
    <p:extLst>
      <p:ext uri="{BB962C8B-B14F-4D97-AF65-F5344CB8AC3E}">
        <p14:creationId xmlns:p14="http://schemas.microsoft.com/office/powerpoint/2010/main" val="17575195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20</a:t>
            </a:fld>
            <a:endParaRPr lang="en-CA" dirty="0"/>
          </a:p>
        </p:txBody>
      </p:sp>
    </p:spTree>
    <p:extLst>
      <p:ext uri="{BB962C8B-B14F-4D97-AF65-F5344CB8AC3E}">
        <p14:creationId xmlns:p14="http://schemas.microsoft.com/office/powerpoint/2010/main" val="4246338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Staff should consult with their manager, the Privacy Officer or Risk Management or after hours the Administrator on Call before disclosing the information to law enforcement </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21</a:t>
            </a:fld>
            <a:endParaRPr lang="en-CA" dirty="0"/>
          </a:p>
        </p:txBody>
      </p:sp>
    </p:spTree>
    <p:extLst>
      <p:ext uri="{BB962C8B-B14F-4D97-AF65-F5344CB8AC3E}">
        <p14:creationId xmlns:p14="http://schemas.microsoft.com/office/powerpoint/2010/main" val="2946792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a:t>
            </a:fld>
            <a:endParaRPr lang="en-CA" dirty="0"/>
          </a:p>
        </p:txBody>
      </p:sp>
    </p:spTree>
    <p:extLst>
      <p:ext uri="{BB962C8B-B14F-4D97-AF65-F5344CB8AC3E}">
        <p14:creationId xmlns:p14="http://schemas.microsoft.com/office/powerpoint/2010/main" val="4187735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Exceptions:</a:t>
            </a:r>
          </a:p>
          <a:p>
            <a:pPr marL="171450" indent="-171450">
              <a:buFont typeface="Arial" panose="020B0604020202020204" pitchFamily="34" charset="0"/>
              <a:buChar char="•"/>
            </a:pPr>
            <a:endParaRPr lang="en-CA" dirty="0" smtClean="0"/>
          </a:p>
          <a:p>
            <a:pPr marL="171450" indent="-171450">
              <a:buFont typeface="Arial" panose="020B0604020202020204" pitchFamily="34" charset="0"/>
              <a:buChar char="•"/>
            </a:pPr>
            <a:r>
              <a:rPr lang="en-CA" dirty="0" smtClean="0"/>
              <a:t>Reporting child abuse is generally done through Child and Family Services versus the police</a:t>
            </a:r>
          </a:p>
          <a:p>
            <a:pPr marL="171450" indent="-171450">
              <a:buFont typeface="Arial" panose="020B0604020202020204" pitchFamily="34" charset="0"/>
              <a:buChar char="•"/>
            </a:pPr>
            <a:endParaRPr lang="en-CA" dirty="0" smtClean="0"/>
          </a:p>
          <a:p>
            <a:pPr marL="171450" indent="-171450">
              <a:buFont typeface="Arial" panose="020B0604020202020204" pitchFamily="34" charset="0"/>
              <a:buChar char="•"/>
            </a:pPr>
            <a:r>
              <a:rPr lang="en-CA" dirty="0" smtClean="0"/>
              <a:t>Another exception</a:t>
            </a:r>
          </a:p>
          <a:p>
            <a:pPr marL="628650" lvl="1" indent="-171450">
              <a:buFont typeface="Arial" panose="020B0604020202020204" pitchFamily="34" charset="0"/>
              <a:buChar char="•"/>
            </a:pPr>
            <a:r>
              <a:rPr lang="en-CA" dirty="0" smtClean="0"/>
              <a:t>If a patient says that he/she will or intends to commit a crime that will seriously hurt another person:</a:t>
            </a:r>
          </a:p>
          <a:p>
            <a:pPr marL="1085850" lvl="2" indent="-171450">
              <a:buFont typeface="Arial" panose="020B0604020202020204" pitchFamily="34" charset="0"/>
              <a:buChar char="•"/>
            </a:pPr>
            <a:r>
              <a:rPr lang="en-CA" dirty="0" smtClean="0"/>
              <a:t>You may have an obligation to warn the individual through the police but there has to be a belief that the crime will be carried out</a:t>
            </a:r>
          </a:p>
          <a:p>
            <a:pPr marL="1085850" lvl="2" indent="-171450">
              <a:buFont typeface="Arial" panose="020B0604020202020204" pitchFamily="34" charset="0"/>
              <a:buChar char="•"/>
            </a:pPr>
            <a:r>
              <a:rPr lang="en-CA" dirty="0" smtClean="0"/>
              <a:t>The police look at clarity of intent; seriousness of the intent; imminence of the crime</a:t>
            </a:r>
          </a:p>
          <a:p>
            <a:endParaRPr lang="en-CA" dirty="0"/>
          </a:p>
          <a:p>
            <a:pPr marL="171450" indent="-171450">
              <a:buFont typeface="Arial" panose="020B0604020202020204" pitchFamily="34" charset="0"/>
              <a:buChar char="•"/>
            </a:pPr>
            <a:r>
              <a:rPr lang="en-CA" dirty="0" smtClean="0"/>
              <a:t>Warrant</a:t>
            </a:r>
          </a:p>
          <a:p>
            <a:pPr marL="628650" lvl="1" indent="-171450">
              <a:buFont typeface="Arial" panose="020B0604020202020204" pitchFamily="34" charset="0"/>
              <a:buChar char="•"/>
            </a:pPr>
            <a:r>
              <a:rPr lang="en-CA" dirty="0" smtClean="0"/>
              <a:t>Even with a warrant, the principle is to disclose only the information that is requested in the warrant</a:t>
            </a:r>
          </a:p>
          <a:p>
            <a:pPr marL="628650" lvl="1" indent="-171450">
              <a:buFont typeface="Arial" panose="020B0604020202020204" pitchFamily="34" charset="0"/>
              <a:buChar char="•"/>
            </a:pPr>
            <a:r>
              <a:rPr lang="en-CA" dirty="0" smtClean="0"/>
              <a:t>It is reasonable to request the opportunity to read the warrant for this to be determined</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22</a:t>
            </a:fld>
            <a:endParaRPr lang="en-CA" dirty="0"/>
          </a:p>
        </p:txBody>
      </p:sp>
    </p:spTree>
    <p:extLst>
      <p:ext uri="{BB962C8B-B14F-4D97-AF65-F5344CB8AC3E}">
        <p14:creationId xmlns:p14="http://schemas.microsoft.com/office/powerpoint/2010/main" val="2641293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24</a:t>
            </a:fld>
            <a:endParaRPr lang="en-CA" dirty="0"/>
          </a:p>
        </p:txBody>
      </p:sp>
    </p:spTree>
    <p:extLst>
      <p:ext uri="{BB962C8B-B14F-4D97-AF65-F5344CB8AC3E}">
        <p14:creationId xmlns:p14="http://schemas.microsoft.com/office/powerpoint/2010/main" val="29610549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Situations commonly occur where victims of crime and/or alleged offenders attend for treatment of their injuries</a:t>
            </a:r>
          </a:p>
          <a:p>
            <a:pPr marL="171450" indent="-171450">
              <a:buFont typeface="Arial" panose="020B0604020202020204" pitchFamily="34" charset="0"/>
              <a:buChar char="•"/>
            </a:pPr>
            <a:r>
              <a:rPr lang="en-CA" dirty="0" smtClean="0"/>
              <a:t>It is often assumed that such situations are reportable to the police at least if a serious crime is involved</a:t>
            </a:r>
          </a:p>
          <a:p>
            <a:pPr marL="171450" indent="-171450">
              <a:buFont typeface="Arial" panose="020B0604020202020204" pitchFamily="34" charset="0"/>
              <a:buChar char="•"/>
            </a:pPr>
            <a:r>
              <a:rPr lang="en-CA" dirty="0" smtClean="0"/>
              <a:t>Unless there is patient consent or specific authority requiring a report it is a breach of confidentiality to disclose any information about the patient including the fact that he/she has attended the hospital and sought treatment for certain injuries</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26</a:t>
            </a:fld>
            <a:endParaRPr lang="en-CA" dirty="0"/>
          </a:p>
        </p:txBody>
      </p:sp>
    </p:spTree>
    <p:extLst>
      <p:ext uri="{BB962C8B-B14F-4D97-AF65-F5344CB8AC3E}">
        <p14:creationId xmlns:p14="http://schemas.microsoft.com/office/powerpoint/2010/main" val="11679916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AutoNum type="arabicPeriod"/>
            </a:pPr>
            <a:endParaRPr lang="en-CA" dirty="0"/>
          </a:p>
          <a:p>
            <a:pPr marL="685800" lvl="1" indent="-228600">
              <a:buAutoNum type="arabicPeriod"/>
            </a:pPr>
            <a:endParaRPr lang="en-CA" dirty="0" smtClean="0"/>
          </a:p>
          <a:p>
            <a:pPr marL="171450" indent="-171450">
              <a:buFont typeface="Arial" panose="020B0604020202020204" pitchFamily="34" charset="0"/>
              <a:buChar char="•"/>
            </a:pPr>
            <a:r>
              <a:rPr lang="en-CA" dirty="0" smtClean="0"/>
              <a:t>The obligation to report does not include treatment of stab wounds but does include all gunshots including BB guns and pellet guns</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27</a:t>
            </a:fld>
            <a:endParaRPr lang="en-CA" dirty="0"/>
          </a:p>
        </p:txBody>
      </p:sp>
    </p:spTree>
    <p:extLst>
      <p:ext uri="{BB962C8B-B14F-4D97-AF65-F5344CB8AC3E}">
        <p14:creationId xmlns:p14="http://schemas.microsoft.com/office/powerpoint/2010/main" val="4156469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28</a:t>
            </a:fld>
            <a:endParaRPr lang="en-CA" dirty="0"/>
          </a:p>
        </p:txBody>
      </p:sp>
    </p:spTree>
    <p:extLst>
      <p:ext uri="{BB962C8B-B14F-4D97-AF65-F5344CB8AC3E}">
        <p14:creationId xmlns:p14="http://schemas.microsoft.com/office/powerpoint/2010/main" val="40915304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30</a:t>
            </a:fld>
            <a:endParaRPr lang="en-CA" dirty="0"/>
          </a:p>
        </p:txBody>
      </p:sp>
    </p:spTree>
    <p:extLst>
      <p:ext uri="{BB962C8B-B14F-4D97-AF65-F5344CB8AC3E}">
        <p14:creationId xmlns:p14="http://schemas.microsoft.com/office/powerpoint/2010/main" val="15142583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31</a:t>
            </a:fld>
            <a:endParaRPr lang="en-CA" dirty="0"/>
          </a:p>
        </p:txBody>
      </p:sp>
    </p:spTree>
    <p:extLst>
      <p:ext uri="{BB962C8B-B14F-4D97-AF65-F5344CB8AC3E}">
        <p14:creationId xmlns:p14="http://schemas.microsoft.com/office/powerpoint/2010/main" val="40197358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35</a:t>
            </a:fld>
            <a:endParaRPr lang="en-CA" dirty="0"/>
          </a:p>
        </p:txBody>
      </p:sp>
    </p:spTree>
    <p:extLst>
      <p:ext uri="{BB962C8B-B14F-4D97-AF65-F5344CB8AC3E}">
        <p14:creationId xmlns:p14="http://schemas.microsoft.com/office/powerpoint/2010/main" val="30310863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38</a:t>
            </a:fld>
            <a:endParaRPr lang="en-CA" dirty="0"/>
          </a:p>
        </p:txBody>
      </p:sp>
    </p:spTree>
    <p:extLst>
      <p:ext uri="{BB962C8B-B14F-4D97-AF65-F5344CB8AC3E}">
        <p14:creationId xmlns:p14="http://schemas.microsoft.com/office/powerpoint/2010/main" val="33102342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40</a:t>
            </a:fld>
            <a:endParaRPr lang="en-CA" dirty="0"/>
          </a:p>
        </p:txBody>
      </p:sp>
    </p:spTree>
    <p:extLst>
      <p:ext uri="{BB962C8B-B14F-4D97-AF65-F5344CB8AC3E}">
        <p14:creationId xmlns:p14="http://schemas.microsoft.com/office/powerpoint/2010/main" val="1823436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3</a:t>
            </a:fld>
            <a:endParaRPr lang="en-CA" dirty="0"/>
          </a:p>
        </p:txBody>
      </p:sp>
    </p:spTree>
    <p:extLst>
      <p:ext uri="{BB962C8B-B14F-4D97-AF65-F5344CB8AC3E}">
        <p14:creationId xmlns:p14="http://schemas.microsoft.com/office/powerpoint/2010/main" val="14135722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2000" dirty="0" smtClean="0"/>
              <a:t>Coordinate with the police an appropriate date/time for staff to meet with the police officer</a:t>
            </a:r>
          </a:p>
          <a:p>
            <a:pPr marL="171450" indent="-171450">
              <a:buFont typeface="Arial" panose="020B0604020202020204" pitchFamily="34" charset="0"/>
              <a:buChar char="•"/>
            </a:pPr>
            <a:endParaRPr lang="en-CA" sz="2000" dirty="0" smtClean="0"/>
          </a:p>
          <a:p>
            <a:pPr marL="171450" indent="-171450">
              <a:buFont typeface="Arial" panose="020B0604020202020204" pitchFamily="34" charset="0"/>
              <a:buChar char="•"/>
            </a:pPr>
            <a:r>
              <a:rPr lang="en-CA" sz="2000" dirty="0" smtClean="0"/>
              <a:t>We want to ensure that a staff member’s patient care responsibilities have priority</a:t>
            </a:r>
          </a:p>
          <a:p>
            <a:pPr marL="171450" indent="-171450">
              <a:buFont typeface="Arial" panose="020B0604020202020204" pitchFamily="34" charset="0"/>
              <a:buChar char="•"/>
            </a:pPr>
            <a:endParaRPr lang="en-CA" sz="2000" dirty="0" smtClean="0"/>
          </a:p>
          <a:p>
            <a:pPr marL="171450" indent="-171450">
              <a:buFont typeface="Arial" panose="020B0604020202020204" pitchFamily="34" charset="0"/>
              <a:buChar char="•"/>
            </a:pPr>
            <a:r>
              <a:rPr lang="en-CA" sz="2000" dirty="0" smtClean="0"/>
              <a:t>We want to ensure interviews are not taking place in public areas</a:t>
            </a:r>
          </a:p>
          <a:p>
            <a:pPr marL="171450" indent="-171450">
              <a:buFont typeface="Arial" panose="020B0604020202020204" pitchFamily="34" charset="0"/>
              <a:buChar char="•"/>
            </a:pPr>
            <a:endParaRPr lang="en-CA" sz="2000" dirty="0" smtClean="0"/>
          </a:p>
          <a:p>
            <a:pPr marL="171450" indent="-171450">
              <a:buFont typeface="Arial" panose="020B0604020202020204" pitchFamily="34" charset="0"/>
              <a:buChar char="•"/>
            </a:pPr>
            <a:r>
              <a:rPr lang="en-CA" sz="2000" dirty="0" smtClean="0"/>
              <a:t>We suggest that a hospital representative accompany the staff member in the interview – those of us from Quality and Risk are happy to participate </a:t>
            </a:r>
            <a:endParaRPr lang="en-CA" sz="2000" dirty="0"/>
          </a:p>
        </p:txBody>
      </p:sp>
      <p:sp>
        <p:nvSpPr>
          <p:cNvPr id="4" name="Slide Number Placeholder 3"/>
          <p:cNvSpPr>
            <a:spLocks noGrp="1"/>
          </p:cNvSpPr>
          <p:nvPr>
            <p:ph type="sldNum" sz="quarter" idx="10"/>
          </p:nvPr>
        </p:nvSpPr>
        <p:spPr/>
        <p:txBody>
          <a:bodyPr/>
          <a:lstStyle/>
          <a:p>
            <a:fld id="{C47D5C96-FDEC-4E7E-8500-05D78B402DB3}" type="slidenum">
              <a:rPr lang="en-CA" smtClean="0"/>
              <a:t>41</a:t>
            </a:fld>
            <a:endParaRPr lang="en-CA" dirty="0"/>
          </a:p>
        </p:txBody>
      </p:sp>
    </p:spTree>
    <p:extLst>
      <p:ext uri="{BB962C8B-B14F-4D97-AF65-F5344CB8AC3E}">
        <p14:creationId xmlns:p14="http://schemas.microsoft.com/office/powerpoint/2010/main" val="22991184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42</a:t>
            </a:fld>
            <a:endParaRPr lang="en-CA" dirty="0"/>
          </a:p>
        </p:txBody>
      </p:sp>
    </p:spTree>
    <p:extLst>
      <p:ext uri="{BB962C8B-B14F-4D97-AF65-F5344CB8AC3E}">
        <p14:creationId xmlns:p14="http://schemas.microsoft.com/office/powerpoint/2010/main" val="1518391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43</a:t>
            </a:fld>
            <a:endParaRPr lang="en-CA" dirty="0"/>
          </a:p>
        </p:txBody>
      </p:sp>
    </p:spTree>
    <p:extLst>
      <p:ext uri="{BB962C8B-B14F-4D97-AF65-F5344CB8AC3E}">
        <p14:creationId xmlns:p14="http://schemas.microsoft.com/office/powerpoint/2010/main" val="149509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44</a:t>
            </a:fld>
            <a:endParaRPr lang="en-CA" dirty="0"/>
          </a:p>
        </p:txBody>
      </p:sp>
    </p:spTree>
    <p:extLst>
      <p:ext uri="{BB962C8B-B14F-4D97-AF65-F5344CB8AC3E}">
        <p14:creationId xmlns:p14="http://schemas.microsoft.com/office/powerpoint/2010/main" val="4163359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4</a:t>
            </a:fld>
            <a:endParaRPr lang="en-CA" dirty="0"/>
          </a:p>
        </p:txBody>
      </p:sp>
    </p:spTree>
    <p:extLst>
      <p:ext uri="{BB962C8B-B14F-4D97-AF65-F5344CB8AC3E}">
        <p14:creationId xmlns:p14="http://schemas.microsoft.com/office/powerpoint/2010/main" val="1327194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There may be times that you will be called upon to interact with the police</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r>
              <a:rPr lang="en-CA" dirty="0" smtClean="0"/>
              <a:t>It is really all about maintaining a fine balance between protecting the patient’s privacy while maintaining a spirt of cooperation</a:t>
            </a:r>
          </a:p>
          <a:p>
            <a:pPr marL="171450" indent="-171450">
              <a:buFont typeface="Arial" panose="020B0604020202020204" pitchFamily="34" charset="0"/>
              <a:buChar char="•"/>
            </a:pPr>
            <a:endParaRPr lang="en-CA" dirty="0"/>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6</a:t>
            </a:fld>
            <a:endParaRPr lang="en-CA" dirty="0"/>
          </a:p>
        </p:txBody>
      </p:sp>
    </p:spTree>
    <p:extLst>
      <p:ext uri="{BB962C8B-B14F-4D97-AF65-F5344CB8AC3E}">
        <p14:creationId xmlns:p14="http://schemas.microsoft.com/office/powerpoint/2010/main" val="3443360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7</a:t>
            </a:fld>
            <a:endParaRPr lang="en-CA" dirty="0"/>
          </a:p>
        </p:txBody>
      </p:sp>
    </p:spTree>
    <p:extLst>
      <p:ext uri="{BB962C8B-B14F-4D97-AF65-F5344CB8AC3E}">
        <p14:creationId xmlns:p14="http://schemas.microsoft.com/office/powerpoint/2010/main" val="328980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8</a:t>
            </a:fld>
            <a:endParaRPr lang="en-CA" dirty="0"/>
          </a:p>
        </p:txBody>
      </p:sp>
    </p:spTree>
    <p:extLst>
      <p:ext uri="{BB962C8B-B14F-4D97-AF65-F5344CB8AC3E}">
        <p14:creationId xmlns:p14="http://schemas.microsoft.com/office/powerpoint/2010/main" val="1584567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9</a:t>
            </a:fld>
            <a:endParaRPr lang="en-CA" dirty="0"/>
          </a:p>
        </p:txBody>
      </p:sp>
    </p:spTree>
    <p:extLst>
      <p:ext uri="{BB962C8B-B14F-4D97-AF65-F5344CB8AC3E}">
        <p14:creationId xmlns:p14="http://schemas.microsoft.com/office/powerpoint/2010/main" val="779271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You are to co-operate fully in response to the search warrant, subpoena or other court process</a:t>
            </a:r>
          </a:p>
          <a:p>
            <a:pPr marL="171450" indent="-171450">
              <a:buFont typeface="Arial" panose="020B0604020202020204" pitchFamily="34" charset="0"/>
              <a:buChar char="•"/>
            </a:pPr>
            <a:r>
              <a:rPr lang="en-CA" dirty="0" smtClean="0"/>
              <a:t>You are entitled to see the original copy of the document in order to confirm what is actually ordered</a:t>
            </a:r>
          </a:p>
          <a:p>
            <a:pPr marL="171450" indent="-171450">
              <a:buFont typeface="Arial" panose="020B0604020202020204" pitchFamily="34" charset="0"/>
              <a:buChar char="•"/>
            </a:pPr>
            <a:r>
              <a:rPr lang="en-CA" dirty="0" smtClean="0"/>
              <a:t>Only the information described in the search warrant, subpoena or other court processes is to be released</a:t>
            </a:r>
          </a:p>
          <a:p>
            <a:pPr marL="171450" indent="-171450">
              <a:buFont typeface="Arial" panose="020B0604020202020204" pitchFamily="34" charset="0"/>
              <a:buChar char="•"/>
            </a:pPr>
            <a:r>
              <a:rPr lang="en-CA" dirty="0" smtClean="0"/>
              <a:t>To do otherwise would be a breach of the patient’s confidentiality</a:t>
            </a:r>
            <a:endParaRPr lang="en-CA" dirty="0"/>
          </a:p>
        </p:txBody>
      </p:sp>
      <p:sp>
        <p:nvSpPr>
          <p:cNvPr id="4" name="Slide Number Placeholder 3"/>
          <p:cNvSpPr>
            <a:spLocks noGrp="1"/>
          </p:cNvSpPr>
          <p:nvPr>
            <p:ph type="sldNum" sz="quarter" idx="10"/>
          </p:nvPr>
        </p:nvSpPr>
        <p:spPr/>
        <p:txBody>
          <a:bodyPr/>
          <a:lstStyle/>
          <a:p>
            <a:fld id="{C47D5C96-FDEC-4E7E-8500-05D78B402DB3}" type="slidenum">
              <a:rPr lang="en-CA" smtClean="0"/>
              <a:t>10</a:t>
            </a:fld>
            <a:endParaRPr lang="en-CA" dirty="0"/>
          </a:p>
        </p:txBody>
      </p:sp>
    </p:spTree>
    <p:extLst>
      <p:ext uri="{BB962C8B-B14F-4D97-AF65-F5344CB8AC3E}">
        <p14:creationId xmlns:p14="http://schemas.microsoft.com/office/powerpoint/2010/main" val="3929922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2593AC1-04ED-4D94-A0D6-A4E2FE98AB92}" type="slidenum">
              <a:rPr lang="en-CA" smtClean="0"/>
              <a:t>‹#›</a:t>
            </a:fld>
            <a:endParaRPr lang="en-CA"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2593AC1-04ED-4D94-A0D6-A4E2FE98AB92}" type="slidenum">
              <a:rPr lang="en-CA" smtClean="0"/>
              <a:t>‹#›</a:t>
            </a:fld>
            <a:endParaRPr lang="en-CA"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22593AC1-04ED-4D94-A0D6-A4E2FE98AB92}" type="slidenum">
              <a:rPr lang="en-CA" smtClean="0"/>
              <a:t>‹#›</a:t>
            </a:fld>
            <a:endParaRPr lang="en-CA"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2593AC1-04ED-4D94-A0D6-A4E2FE98AB92}" type="slidenum">
              <a:rPr lang="en-CA" smtClean="0"/>
              <a:t>‹#›</a:t>
            </a:fld>
            <a:endParaRPr lang="en-CA"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192EB-30F5-4770-81FF-95B061E5EDA6}" type="datetimeFigureOut">
              <a:rPr lang="en-CA" smtClean="0"/>
              <a:t>2020-12-09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2593AC1-04ED-4D94-A0D6-A4E2FE98AB92}" type="slidenum">
              <a:rPr lang="en-CA" smtClean="0"/>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16192EB-30F5-4770-81FF-95B061E5EDA6}" type="datetimeFigureOut">
              <a:rPr lang="en-CA" smtClean="0"/>
              <a:t>2020-12-09</a:t>
            </a:fld>
            <a:endParaRPr lang="en-CA"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CA"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2593AC1-04ED-4D94-A0D6-A4E2FE98AB92}" type="slidenum">
              <a:rPr lang="en-CA" smtClean="0"/>
              <a:t>‹#›</a:t>
            </a:fld>
            <a:endParaRPr lang="en-CA"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848872" cy="2592288"/>
          </a:xfrm>
        </p:spPr>
        <p:txBody>
          <a:bodyPr/>
          <a:lstStyle/>
          <a:p>
            <a:r>
              <a:rPr lang="en-CA" dirty="0" smtClean="0"/>
              <a:t>Police Investigations</a:t>
            </a:r>
            <a:endParaRPr lang="en-CA" dirty="0"/>
          </a:p>
        </p:txBody>
      </p:sp>
      <p:sp>
        <p:nvSpPr>
          <p:cNvPr id="3" name="Subtitle 2"/>
          <p:cNvSpPr>
            <a:spLocks noGrp="1"/>
          </p:cNvSpPr>
          <p:nvPr>
            <p:ph type="subTitle" idx="1"/>
          </p:nvPr>
        </p:nvSpPr>
        <p:spPr>
          <a:xfrm>
            <a:off x="685800" y="3505200"/>
            <a:ext cx="7414592" cy="2372072"/>
          </a:xfrm>
        </p:spPr>
        <p:txBody>
          <a:bodyPr>
            <a:normAutofit/>
          </a:bodyPr>
          <a:lstStyle/>
          <a:p>
            <a:r>
              <a:rPr lang="en-CA" dirty="0" smtClean="0"/>
              <a:t>WHEN THE POLICE COME KNOCKING</a:t>
            </a:r>
            <a:endParaRPr lang="en-CA" dirty="0"/>
          </a:p>
          <a:p>
            <a:endParaRPr lang="en-CA" dirty="0" smtClean="0"/>
          </a:p>
          <a:p>
            <a:r>
              <a:rPr lang="en-CA" dirty="0" smtClean="0"/>
              <a:t>PRESENTER: SHARI FISH</a:t>
            </a:r>
          </a:p>
          <a:p>
            <a:r>
              <a:rPr lang="en-CA" dirty="0" smtClean="0"/>
              <a:t>PEC CLINICAL EDUCATION DAY</a:t>
            </a:r>
          </a:p>
          <a:p>
            <a:r>
              <a:rPr lang="en-CA" dirty="0" smtClean="0"/>
              <a:t>DATE: Mar 18</a:t>
            </a:r>
            <a:r>
              <a:rPr lang="en-CA" baseline="30000" dirty="0" smtClean="0"/>
              <a:t>th</a:t>
            </a:r>
            <a:r>
              <a:rPr lang="en-CA" dirty="0" smtClean="0"/>
              <a:t> &amp; 24</a:t>
            </a:r>
            <a:r>
              <a:rPr lang="en-CA" baseline="30000" dirty="0" smtClean="0"/>
              <a:t>th</a:t>
            </a:r>
            <a:r>
              <a:rPr lang="en-CA" dirty="0" smtClean="0"/>
              <a:t>, 2016</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620688"/>
            <a:ext cx="2857500" cy="1600200"/>
          </a:xfrm>
          <a:prstGeom prst="rect">
            <a:avLst/>
          </a:prstGeom>
          <a:ln>
            <a:noFill/>
          </a:ln>
          <a:effectLst>
            <a:softEdge rad="112500"/>
          </a:effectLst>
        </p:spPr>
      </p:pic>
    </p:spTree>
    <p:extLst>
      <p:ext uri="{BB962C8B-B14F-4D97-AF65-F5344CB8AC3E}">
        <p14:creationId xmlns:p14="http://schemas.microsoft.com/office/powerpoint/2010/main" val="939069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3:</a:t>
            </a:r>
          </a:p>
          <a:p>
            <a:pPr marL="0" indent="0">
              <a:buNone/>
            </a:pPr>
            <a:endParaRPr lang="en-CA" dirty="0"/>
          </a:p>
          <a:p>
            <a:pPr lvl="1">
              <a:buFont typeface="Wingdings" panose="05000000000000000000" pitchFamily="2" charset="2"/>
              <a:buChar char="q"/>
            </a:pPr>
            <a:r>
              <a:rPr lang="en-CA" dirty="0" smtClean="0"/>
              <a:t> </a:t>
            </a:r>
            <a:r>
              <a:rPr lang="en-CA" sz="2400" dirty="0" smtClean="0"/>
              <a:t>When presented with a warrant, you can release  </a:t>
            </a:r>
          </a:p>
          <a:p>
            <a:pPr marL="274320" lvl="1" indent="0">
              <a:buNone/>
            </a:pPr>
            <a:r>
              <a:rPr lang="en-CA" sz="2400" dirty="0" smtClean="0"/>
              <a:t>    unlimited information to the police</a:t>
            </a:r>
          </a:p>
          <a:p>
            <a:pPr marL="0" indent="0">
              <a:buNone/>
            </a:pPr>
            <a:endParaRPr lang="en-CA" dirty="0"/>
          </a:p>
          <a:p>
            <a:pPr lvl="1">
              <a:buFont typeface="Wingdings" panose="05000000000000000000" pitchFamily="2" charset="2"/>
              <a:buChar char="ü"/>
            </a:pPr>
            <a:r>
              <a:rPr lang="en-CA" sz="2400" dirty="0" smtClean="0"/>
              <a:t> False</a:t>
            </a:r>
          </a:p>
          <a:p>
            <a:pPr marL="0" indent="0">
              <a:buNone/>
            </a:pPr>
            <a:endParaRPr lang="en-CA" dirty="0"/>
          </a:p>
          <a:p>
            <a:pPr lvl="1"/>
            <a:r>
              <a:rPr lang="en-CA" sz="2400" dirty="0" smtClean="0"/>
              <a:t>Information provided must be within the scope of the warrant and no more</a:t>
            </a:r>
          </a:p>
          <a:p>
            <a:pPr marL="274320" lvl="1" indent="0">
              <a:buNone/>
            </a:pPr>
            <a:endParaRPr lang="en-CA" dirty="0" smtClean="0"/>
          </a:p>
          <a:p>
            <a:endParaRPr lang="en-CA" dirty="0"/>
          </a:p>
        </p:txBody>
      </p:sp>
    </p:spTree>
    <p:extLst>
      <p:ext uri="{BB962C8B-B14F-4D97-AF65-F5344CB8AC3E}">
        <p14:creationId xmlns:p14="http://schemas.microsoft.com/office/powerpoint/2010/main" val="219919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4:</a:t>
            </a:r>
          </a:p>
          <a:p>
            <a:pPr marL="0" indent="0">
              <a:buNone/>
            </a:pPr>
            <a:endParaRPr lang="en-CA" dirty="0"/>
          </a:p>
          <a:p>
            <a:pPr lvl="1">
              <a:buFont typeface="Wingdings" panose="05000000000000000000" pitchFamily="2" charset="2"/>
              <a:buChar char="q"/>
            </a:pPr>
            <a:r>
              <a:rPr lang="en-CA" dirty="0" smtClean="0"/>
              <a:t> </a:t>
            </a:r>
            <a:r>
              <a:rPr lang="en-CA" sz="2400" dirty="0" smtClean="0"/>
              <a:t>A health care professional may breach patient  </a:t>
            </a:r>
          </a:p>
          <a:p>
            <a:pPr marL="274320" lvl="1" indent="0">
              <a:buNone/>
            </a:pPr>
            <a:r>
              <a:rPr lang="en-CA" sz="2400" dirty="0"/>
              <a:t> </a:t>
            </a:r>
            <a:r>
              <a:rPr lang="en-CA" sz="2400" dirty="0" smtClean="0"/>
              <a:t>  confidentiality when required to give testimony in a </a:t>
            </a:r>
          </a:p>
          <a:p>
            <a:pPr marL="274320" lvl="1" indent="0">
              <a:buNone/>
            </a:pPr>
            <a:r>
              <a:rPr lang="en-CA" sz="2400" dirty="0"/>
              <a:t> </a:t>
            </a:r>
            <a:r>
              <a:rPr lang="en-CA" sz="2400" dirty="0" smtClean="0"/>
              <a:t>  court of law</a:t>
            </a:r>
          </a:p>
          <a:p>
            <a:pPr marL="0" indent="0">
              <a:buNone/>
            </a:pPr>
            <a:endParaRPr lang="en-CA" dirty="0"/>
          </a:p>
          <a:p>
            <a:pPr lvl="1">
              <a:buFont typeface="Wingdings" panose="05000000000000000000" pitchFamily="2" charset="2"/>
              <a:buChar char="ü"/>
            </a:pPr>
            <a:r>
              <a:rPr lang="en-CA" sz="2400" dirty="0" smtClean="0"/>
              <a:t> True</a:t>
            </a:r>
          </a:p>
          <a:p>
            <a:pPr marL="0" indent="0">
              <a:buNone/>
            </a:pPr>
            <a:endParaRPr lang="en-CA" dirty="0"/>
          </a:p>
          <a:p>
            <a:pPr lvl="1"/>
            <a:r>
              <a:rPr lang="en-CA" sz="2400" dirty="0" smtClean="0"/>
              <a:t>If you have received a summons to testify in court you are authorized by law to disclose patient information</a:t>
            </a:r>
            <a:endParaRPr lang="en-CA" sz="2400" dirty="0"/>
          </a:p>
        </p:txBody>
      </p:sp>
    </p:spTree>
    <p:extLst>
      <p:ext uri="{BB962C8B-B14F-4D97-AF65-F5344CB8AC3E}">
        <p14:creationId xmlns:p14="http://schemas.microsoft.com/office/powerpoint/2010/main" val="265220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5:</a:t>
            </a:r>
          </a:p>
          <a:p>
            <a:pPr marL="0" indent="0">
              <a:buNone/>
            </a:pPr>
            <a:endParaRPr lang="en-CA" dirty="0"/>
          </a:p>
          <a:p>
            <a:pPr lvl="1">
              <a:buFont typeface="Wingdings" panose="05000000000000000000" pitchFamily="2" charset="2"/>
              <a:buChar char="q"/>
            </a:pPr>
            <a:r>
              <a:rPr lang="en-CA" sz="2400" dirty="0" smtClean="0"/>
              <a:t> If a patient admits committing a crime to you, you are </a:t>
            </a:r>
          </a:p>
          <a:p>
            <a:pPr marL="274320" lvl="1" indent="0">
              <a:buNone/>
            </a:pPr>
            <a:r>
              <a:rPr lang="en-CA" sz="2400" dirty="0"/>
              <a:t> </a:t>
            </a:r>
            <a:r>
              <a:rPr lang="en-CA" sz="2400" dirty="0" smtClean="0"/>
              <a:t>   obliged to tell the police</a:t>
            </a:r>
          </a:p>
          <a:p>
            <a:pPr marL="274320" lvl="1" indent="0">
              <a:buNone/>
            </a:pPr>
            <a:endParaRPr lang="en-CA" sz="2400" dirty="0"/>
          </a:p>
          <a:p>
            <a:pPr lvl="1">
              <a:buFont typeface="Wingdings" panose="05000000000000000000" pitchFamily="2" charset="2"/>
              <a:buChar char="ü"/>
            </a:pPr>
            <a:r>
              <a:rPr lang="en-CA" sz="2400" dirty="0" smtClean="0"/>
              <a:t> False</a:t>
            </a:r>
          </a:p>
          <a:p>
            <a:pPr marL="274320" lvl="1" indent="0">
              <a:buNone/>
            </a:pPr>
            <a:endParaRPr lang="en-CA" sz="2400" dirty="0"/>
          </a:p>
          <a:p>
            <a:pPr lvl="1"/>
            <a:r>
              <a:rPr lang="en-CA" sz="2400" dirty="0" smtClean="0"/>
              <a:t>There is no general legal obligation to report a crime (there are some exceptions to this rule which we will discuss)</a:t>
            </a:r>
            <a:endParaRPr lang="en-CA" sz="2400" dirty="0"/>
          </a:p>
        </p:txBody>
      </p:sp>
    </p:spTree>
    <p:extLst>
      <p:ext uri="{BB962C8B-B14F-4D97-AF65-F5344CB8AC3E}">
        <p14:creationId xmlns:p14="http://schemas.microsoft.com/office/powerpoint/2010/main" val="245408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6:</a:t>
            </a:r>
          </a:p>
          <a:p>
            <a:pPr marL="0" indent="0">
              <a:buNone/>
            </a:pPr>
            <a:endParaRPr lang="en-CA" dirty="0"/>
          </a:p>
          <a:p>
            <a:pPr lvl="1">
              <a:buFont typeface="Wingdings" panose="05000000000000000000" pitchFamily="2" charset="2"/>
              <a:buChar char="q"/>
            </a:pPr>
            <a:r>
              <a:rPr lang="en-CA" sz="2400" dirty="0" smtClean="0"/>
              <a:t> If a sexual assault victim presents you are entitled to </a:t>
            </a:r>
          </a:p>
          <a:p>
            <a:pPr marL="274320" lvl="1" indent="0">
              <a:buNone/>
            </a:pPr>
            <a:r>
              <a:rPr lang="en-CA" sz="2400" dirty="0"/>
              <a:t> </a:t>
            </a:r>
            <a:r>
              <a:rPr lang="en-CA" sz="2400" dirty="0" smtClean="0"/>
              <a:t>   tell the police</a:t>
            </a:r>
          </a:p>
          <a:p>
            <a:pPr marL="274320" lvl="1" indent="0">
              <a:buNone/>
            </a:pPr>
            <a:endParaRPr lang="en-CA" sz="2400" dirty="0"/>
          </a:p>
          <a:p>
            <a:pPr lvl="1">
              <a:buFont typeface="Wingdings" panose="05000000000000000000" pitchFamily="2" charset="2"/>
              <a:buChar char="ü"/>
            </a:pPr>
            <a:r>
              <a:rPr lang="en-CA" sz="2400" dirty="0" smtClean="0"/>
              <a:t> False</a:t>
            </a:r>
          </a:p>
          <a:p>
            <a:pPr marL="274320" lvl="1" indent="0">
              <a:buNone/>
            </a:pPr>
            <a:endParaRPr lang="en-CA" sz="2400" dirty="0"/>
          </a:p>
          <a:p>
            <a:pPr lvl="1"/>
            <a:r>
              <a:rPr lang="en-CA" sz="2400" dirty="0" smtClean="0"/>
              <a:t>Disclosure to the police requires consent</a:t>
            </a:r>
            <a:endParaRPr lang="en-CA" sz="2400" dirty="0"/>
          </a:p>
        </p:txBody>
      </p:sp>
    </p:spTree>
    <p:extLst>
      <p:ext uri="{BB962C8B-B14F-4D97-AF65-F5344CB8AC3E}">
        <p14:creationId xmlns:p14="http://schemas.microsoft.com/office/powerpoint/2010/main" val="292086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7:</a:t>
            </a:r>
          </a:p>
          <a:p>
            <a:pPr marL="0" indent="0">
              <a:buNone/>
            </a:pPr>
            <a:endParaRPr lang="en-CA" dirty="0"/>
          </a:p>
          <a:p>
            <a:pPr lvl="1">
              <a:buFont typeface="Wingdings" panose="05000000000000000000" pitchFamily="2" charset="2"/>
              <a:buChar char="q"/>
            </a:pPr>
            <a:r>
              <a:rPr lang="en-CA" sz="2400" dirty="0" smtClean="0"/>
              <a:t> A warrant authorizes police to have a blood sample drawn/taken from a capable patient without patient consent</a:t>
            </a:r>
          </a:p>
          <a:p>
            <a:pPr marL="274320" lvl="1" indent="0">
              <a:buNone/>
            </a:pPr>
            <a:endParaRPr lang="en-CA" sz="2400" dirty="0"/>
          </a:p>
          <a:p>
            <a:pPr lvl="1">
              <a:buFont typeface="Wingdings" panose="05000000000000000000" pitchFamily="2" charset="2"/>
              <a:buChar char="ü"/>
            </a:pPr>
            <a:r>
              <a:rPr lang="en-CA" sz="2400" dirty="0" smtClean="0"/>
              <a:t> True</a:t>
            </a:r>
          </a:p>
          <a:p>
            <a:pPr marL="274320" lvl="1" indent="0">
              <a:buNone/>
            </a:pPr>
            <a:endParaRPr lang="en-CA" sz="2400" dirty="0"/>
          </a:p>
          <a:p>
            <a:pPr lvl="1"/>
            <a:r>
              <a:rPr lang="en-CA" sz="2400" dirty="0" smtClean="0"/>
              <a:t>However, if a competent patient refuses to comply with a warrant, staff have no legal obligation to force a patient to comply</a:t>
            </a:r>
          </a:p>
        </p:txBody>
      </p:sp>
    </p:spTree>
    <p:extLst>
      <p:ext uri="{BB962C8B-B14F-4D97-AF65-F5344CB8AC3E}">
        <p14:creationId xmlns:p14="http://schemas.microsoft.com/office/powerpoint/2010/main" val="269707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Search Warrants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Without patient consent this is the procedure that the police should use for obtaining patient records and specimen samples in the hospital’s possession</a:t>
            </a:r>
          </a:p>
          <a:p>
            <a:endParaRPr lang="en-CA" dirty="0" smtClean="0"/>
          </a:p>
          <a:p>
            <a:r>
              <a:rPr lang="en-CA" dirty="0" smtClean="0"/>
              <a:t>The warrant provides the police legal authority to search for and seize evidence</a:t>
            </a:r>
          </a:p>
          <a:p>
            <a:endParaRPr lang="en-CA" dirty="0" smtClean="0"/>
          </a:p>
          <a:p>
            <a:r>
              <a:rPr lang="en-CA" dirty="0" smtClean="0"/>
              <a:t>Once police have the warrant they will attend at the hospital to enforce it</a:t>
            </a:r>
          </a:p>
          <a:p>
            <a:endParaRPr lang="en-CA" dirty="0" smtClean="0"/>
          </a:p>
          <a:p>
            <a:r>
              <a:rPr lang="en-CA" dirty="0"/>
              <a:t>It is important to comply with a search warrant when </a:t>
            </a:r>
            <a:r>
              <a:rPr lang="en-CA" dirty="0" smtClean="0"/>
              <a:t>presented</a:t>
            </a:r>
          </a:p>
          <a:p>
            <a:endParaRPr lang="en-CA" dirty="0" smtClean="0"/>
          </a:p>
          <a:p>
            <a:r>
              <a:rPr lang="en-CA" dirty="0" smtClean="0"/>
              <a:t>The hospital and its staff are obliged to assist the police as required by the warrant</a:t>
            </a:r>
            <a:endParaRPr lang="en-CA" dirty="0"/>
          </a:p>
          <a:p>
            <a:endParaRPr lang="en-CA" dirty="0" smtClean="0"/>
          </a:p>
        </p:txBody>
      </p:sp>
    </p:spTree>
    <p:extLst>
      <p:ext uri="{BB962C8B-B14F-4D97-AF65-F5344CB8AC3E}">
        <p14:creationId xmlns:p14="http://schemas.microsoft.com/office/powerpoint/2010/main" val="5540559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Health Record Release</a:t>
            </a:r>
            <a:endParaRPr lang="en-CA" dirty="0"/>
          </a:p>
        </p:txBody>
      </p:sp>
      <p:sp>
        <p:nvSpPr>
          <p:cNvPr id="3" name="Content Placeholder 2"/>
          <p:cNvSpPr>
            <a:spLocks noGrp="1"/>
          </p:cNvSpPr>
          <p:nvPr>
            <p:ph idx="1"/>
          </p:nvPr>
        </p:nvSpPr>
        <p:spPr/>
        <p:txBody>
          <a:bodyPr>
            <a:normAutofit lnSpcReduction="10000"/>
          </a:bodyPr>
          <a:lstStyle/>
          <a:p>
            <a:endParaRPr lang="en-CA" dirty="0" smtClean="0"/>
          </a:p>
          <a:p>
            <a:r>
              <a:rPr lang="en-CA" dirty="0" smtClean="0"/>
              <a:t>Requires signed patient consent or a warrant</a:t>
            </a:r>
          </a:p>
          <a:p>
            <a:endParaRPr lang="en-CA" dirty="0" smtClean="0"/>
          </a:p>
          <a:p>
            <a:r>
              <a:rPr lang="en-CA" dirty="0" smtClean="0"/>
              <a:t>The warrant becomes part of the health record</a:t>
            </a:r>
          </a:p>
          <a:p>
            <a:endParaRPr lang="en-CA" dirty="0" smtClean="0"/>
          </a:p>
          <a:p>
            <a:r>
              <a:rPr lang="en-CA" dirty="0" smtClean="0"/>
              <a:t>Only information specified should be released</a:t>
            </a:r>
          </a:p>
          <a:p>
            <a:endParaRPr lang="en-CA" dirty="0" smtClean="0"/>
          </a:p>
          <a:p>
            <a:r>
              <a:rPr lang="en-CA" dirty="0" smtClean="0"/>
              <a:t>Police can seize the original health record with a warrant</a:t>
            </a:r>
          </a:p>
          <a:p>
            <a:endParaRPr lang="en-CA" dirty="0"/>
          </a:p>
          <a:p>
            <a:r>
              <a:rPr lang="en-CA" dirty="0" smtClean="0"/>
              <a:t>Health records staff are authorized to release personal health information to police on receipt of a valid warrant or court order</a:t>
            </a:r>
          </a:p>
          <a:p>
            <a:pPr marL="0" indent="0">
              <a:buNone/>
            </a:pPr>
            <a:endParaRPr lang="en-CA" dirty="0"/>
          </a:p>
        </p:txBody>
      </p:sp>
    </p:spTree>
    <p:extLst>
      <p:ext uri="{BB962C8B-B14F-4D97-AF65-F5344CB8AC3E}">
        <p14:creationId xmlns:p14="http://schemas.microsoft.com/office/powerpoint/2010/main" val="28611377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Privacy and confidentiality</a:t>
            </a:r>
            <a:endParaRPr lang="en-CA" dirty="0"/>
          </a:p>
        </p:txBody>
      </p:sp>
      <p:sp>
        <p:nvSpPr>
          <p:cNvPr id="5" name="Text Placeholder 4"/>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461350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College of Nurses</a:t>
            </a:r>
            <a:endParaRPr lang="en-CA" dirty="0"/>
          </a:p>
        </p:txBody>
      </p:sp>
      <p:sp>
        <p:nvSpPr>
          <p:cNvPr id="3" name="Content Placeholder 2"/>
          <p:cNvSpPr>
            <a:spLocks noGrp="1"/>
          </p:cNvSpPr>
          <p:nvPr>
            <p:ph idx="1"/>
          </p:nvPr>
        </p:nvSpPr>
        <p:spPr/>
        <p:txBody>
          <a:bodyPr/>
          <a:lstStyle/>
          <a:p>
            <a:pPr>
              <a:lnSpc>
                <a:spcPct val="150000"/>
              </a:lnSpc>
            </a:pPr>
            <a:r>
              <a:rPr lang="en-CA" i="1" dirty="0" smtClean="0"/>
              <a:t>“Confidentiality involves keeping personal information private. All information relating to the physical, psychological and social health of clients is confidential, as is any information collected during the course of providing nursing services. Clients, however, may consent to sharing information with others.”</a:t>
            </a:r>
          </a:p>
          <a:p>
            <a:pPr marL="0" indent="0">
              <a:buNone/>
            </a:pPr>
            <a:endParaRPr lang="en-CA" dirty="0"/>
          </a:p>
          <a:p>
            <a:pPr marL="0" indent="0">
              <a:buNone/>
            </a:pPr>
            <a:r>
              <a:rPr lang="en-CA" dirty="0" smtClean="0"/>
              <a:t>	        	    </a:t>
            </a:r>
            <a:r>
              <a:rPr lang="en-CA" sz="2200" dirty="0" smtClean="0"/>
              <a:t>CNO Practice Standard, Ethics (Revised 2009) </a:t>
            </a:r>
            <a:endParaRPr lang="en-CA" sz="2200" dirty="0"/>
          </a:p>
        </p:txBody>
      </p:sp>
    </p:spTree>
    <p:extLst>
      <p:ext uri="{BB962C8B-B14F-4D97-AF65-F5344CB8AC3E}">
        <p14:creationId xmlns:p14="http://schemas.microsoft.com/office/powerpoint/2010/main" val="310719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Canadian Nurses Association</a:t>
            </a:r>
            <a:endParaRPr lang="en-CA" dirty="0"/>
          </a:p>
        </p:txBody>
      </p:sp>
      <p:sp>
        <p:nvSpPr>
          <p:cNvPr id="3" name="Content Placeholder 2"/>
          <p:cNvSpPr>
            <a:spLocks noGrp="1"/>
          </p:cNvSpPr>
          <p:nvPr>
            <p:ph idx="1"/>
          </p:nvPr>
        </p:nvSpPr>
        <p:spPr/>
        <p:txBody>
          <a:bodyPr/>
          <a:lstStyle/>
          <a:p>
            <a:pPr>
              <a:lnSpc>
                <a:spcPct val="150000"/>
              </a:lnSpc>
            </a:pPr>
            <a:r>
              <a:rPr lang="en-CA" i="1" dirty="0" smtClean="0"/>
              <a:t>“When nurses are required to disclose information for a particular purpose, they disclose only the amount of information necessary for that purpose and inform only those necessary. They do so in ways that minimize any potential harm to the individual, family or community.”</a:t>
            </a:r>
          </a:p>
          <a:p>
            <a:endParaRPr lang="en-CA" dirty="0"/>
          </a:p>
          <a:p>
            <a:pPr marL="0" indent="0">
              <a:buNone/>
            </a:pPr>
            <a:r>
              <a:rPr lang="en-CA" sz="2200" dirty="0" smtClean="0"/>
              <a:t>		CNA Code of Ethics for Registered Nurses (2008)</a:t>
            </a:r>
            <a:endParaRPr lang="en-CA" sz="2200" dirty="0"/>
          </a:p>
        </p:txBody>
      </p:sp>
    </p:spTree>
    <p:extLst>
      <p:ext uri="{BB962C8B-B14F-4D97-AF65-F5344CB8AC3E}">
        <p14:creationId xmlns:p14="http://schemas.microsoft.com/office/powerpoint/2010/main" val="1791760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Agenda</a:t>
            </a:r>
            <a:endParaRPr lang="en-CA" dirty="0"/>
          </a:p>
        </p:txBody>
      </p:sp>
      <p:sp>
        <p:nvSpPr>
          <p:cNvPr id="3" name="Content Placeholder 2"/>
          <p:cNvSpPr>
            <a:spLocks noGrp="1"/>
          </p:cNvSpPr>
          <p:nvPr>
            <p:ph idx="1"/>
          </p:nvPr>
        </p:nvSpPr>
        <p:spPr/>
        <p:txBody>
          <a:bodyPr>
            <a:normAutofit/>
          </a:bodyPr>
          <a:lstStyle/>
          <a:p>
            <a:pPr>
              <a:lnSpc>
                <a:spcPct val="150000"/>
              </a:lnSpc>
            </a:pPr>
            <a:r>
              <a:rPr lang="en-CA" dirty="0" smtClean="0"/>
              <a:t>Policies</a:t>
            </a:r>
          </a:p>
          <a:p>
            <a:pPr>
              <a:lnSpc>
                <a:spcPct val="150000"/>
              </a:lnSpc>
            </a:pPr>
            <a:r>
              <a:rPr lang="en-CA" dirty="0" smtClean="0"/>
              <a:t>Working with the police</a:t>
            </a:r>
          </a:p>
          <a:p>
            <a:pPr>
              <a:lnSpc>
                <a:spcPct val="150000"/>
              </a:lnSpc>
            </a:pPr>
            <a:r>
              <a:rPr lang="en-CA" dirty="0" smtClean="0"/>
              <a:t>Privacy and Confidentiality</a:t>
            </a:r>
          </a:p>
          <a:p>
            <a:pPr>
              <a:lnSpc>
                <a:spcPct val="150000"/>
              </a:lnSpc>
            </a:pPr>
            <a:r>
              <a:rPr lang="en-CA" dirty="0" smtClean="0"/>
              <a:t>Disclosure of Information</a:t>
            </a:r>
          </a:p>
          <a:p>
            <a:pPr>
              <a:lnSpc>
                <a:spcPct val="150000"/>
              </a:lnSpc>
            </a:pPr>
            <a:r>
              <a:rPr lang="en-CA" dirty="0" smtClean="0"/>
              <a:t>Reporting a Crime</a:t>
            </a:r>
          </a:p>
          <a:p>
            <a:pPr>
              <a:lnSpc>
                <a:spcPct val="150000"/>
              </a:lnSpc>
            </a:pPr>
            <a:r>
              <a:rPr lang="en-CA" dirty="0" smtClean="0"/>
              <a:t>Warrants and Arrests</a:t>
            </a:r>
          </a:p>
          <a:p>
            <a:pPr>
              <a:lnSpc>
                <a:spcPct val="150000"/>
              </a:lnSpc>
            </a:pPr>
            <a:r>
              <a:rPr lang="en-CA" dirty="0" smtClean="0"/>
              <a:t>Police Interview Requests</a:t>
            </a:r>
          </a:p>
        </p:txBody>
      </p:sp>
    </p:spTree>
    <p:extLst>
      <p:ext uri="{BB962C8B-B14F-4D97-AF65-F5344CB8AC3E}">
        <p14:creationId xmlns:p14="http://schemas.microsoft.com/office/powerpoint/2010/main" val="36665863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Duty to protect patient information</a:t>
            </a:r>
            <a:endParaRPr lang="en-CA" dirty="0"/>
          </a:p>
        </p:txBody>
      </p:sp>
      <p:sp>
        <p:nvSpPr>
          <p:cNvPr id="5" name="Content Placeholder 4"/>
          <p:cNvSpPr>
            <a:spLocks noGrp="1"/>
          </p:cNvSpPr>
          <p:nvPr>
            <p:ph idx="1"/>
          </p:nvPr>
        </p:nvSpPr>
        <p:spPr/>
        <p:txBody>
          <a:bodyPr/>
          <a:lstStyle/>
          <a:p>
            <a:r>
              <a:rPr lang="en-CA" dirty="0" smtClean="0"/>
              <a:t>Patients have a right to their privacy</a:t>
            </a:r>
          </a:p>
          <a:p>
            <a:endParaRPr lang="en-CA" dirty="0" smtClean="0"/>
          </a:p>
          <a:p>
            <a:r>
              <a:rPr lang="en-CA" dirty="0" smtClean="0"/>
              <a:t>Health care staff are bound by patient confidentiality</a:t>
            </a:r>
          </a:p>
          <a:p>
            <a:endParaRPr lang="en-CA" dirty="0" smtClean="0"/>
          </a:p>
          <a:p>
            <a:r>
              <a:rPr lang="en-CA" dirty="0" smtClean="0"/>
              <a:t>Privacy legislation (applies in all provinces and territories) reinforces duty to keep patient information confidential, therefore…</a:t>
            </a:r>
          </a:p>
          <a:p>
            <a:endParaRPr lang="en-CA" dirty="0" smtClean="0"/>
          </a:p>
          <a:p>
            <a:r>
              <a:rPr lang="en-CA" dirty="0" smtClean="0"/>
              <a:t>An individual’s consent is required before his/her personal and personal health information can be collected, used or disclosed</a:t>
            </a:r>
            <a:endParaRPr lang="en-CA" dirty="0"/>
          </a:p>
        </p:txBody>
      </p:sp>
    </p:spTree>
    <p:extLst>
      <p:ext uri="{BB962C8B-B14F-4D97-AF65-F5344CB8AC3E}">
        <p14:creationId xmlns:p14="http://schemas.microsoft.com/office/powerpoint/2010/main" val="3788590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Exceptions</a:t>
            </a:r>
            <a:endParaRPr lang="en-CA" dirty="0"/>
          </a:p>
        </p:txBody>
      </p:sp>
      <p:sp>
        <p:nvSpPr>
          <p:cNvPr id="3" name="Content Placeholder 2"/>
          <p:cNvSpPr>
            <a:spLocks noGrp="1"/>
          </p:cNvSpPr>
          <p:nvPr>
            <p:ph idx="1"/>
          </p:nvPr>
        </p:nvSpPr>
        <p:spPr/>
        <p:txBody>
          <a:bodyPr/>
          <a:lstStyle/>
          <a:p>
            <a:r>
              <a:rPr lang="en-CA" dirty="0" smtClean="0"/>
              <a:t>When there is a significant and probable risk of imminent serious physical harm to someone, either the patient or a third party, the health care provider is under an obligation to use reasonable care to protect that person</a:t>
            </a:r>
          </a:p>
          <a:p>
            <a:endParaRPr lang="en-CA" dirty="0" smtClean="0"/>
          </a:p>
          <a:p>
            <a:r>
              <a:rPr lang="en-CA" dirty="0" smtClean="0"/>
              <a:t>This obligation can include warning the intended victim or notifying the police</a:t>
            </a:r>
          </a:p>
          <a:p>
            <a:endParaRPr lang="en-CA" dirty="0" smtClean="0"/>
          </a:p>
          <a:p>
            <a:r>
              <a:rPr lang="en-CA" dirty="0" smtClean="0"/>
              <a:t>If it is genuinely believed that there is serious risk of serious harm to third parties, disclosure may be made to protect the third party even if it involves a breach of confidentiality</a:t>
            </a:r>
            <a:endParaRPr lang="en-CA" dirty="0"/>
          </a:p>
        </p:txBody>
      </p:sp>
    </p:spTree>
    <p:extLst>
      <p:ext uri="{BB962C8B-B14F-4D97-AF65-F5344CB8AC3E}">
        <p14:creationId xmlns:p14="http://schemas.microsoft.com/office/powerpoint/2010/main" val="15583394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Permitted Disclosure?</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When consent of the patient/SDM is obtained for the release of information to third parties</a:t>
            </a:r>
          </a:p>
          <a:p>
            <a:pPr lvl="1"/>
            <a:r>
              <a:rPr lang="en-CA" dirty="0" smtClean="0">
                <a:solidFill>
                  <a:srgbClr val="00B050"/>
                </a:solidFill>
              </a:rPr>
              <a:t>Best practice is to obtain written consent</a:t>
            </a:r>
          </a:p>
          <a:p>
            <a:pPr lvl="1"/>
            <a:endParaRPr lang="en-CA" dirty="0" smtClean="0">
              <a:solidFill>
                <a:srgbClr val="00B050"/>
              </a:solidFill>
            </a:endParaRPr>
          </a:p>
          <a:p>
            <a:r>
              <a:rPr lang="en-CA" dirty="0" smtClean="0"/>
              <a:t>When legislation requires reporting</a:t>
            </a:r>
          </a:p>
          <a:p>
            <a:pPr lvl="1"/>
            <a:r>
              <a:rPr lang="en-CA" dirty="0" smtClean="0"/>
              <a:t>e.g. child abuse/neglect – Child and Family Services Act</a:t>
            </a:r>
          </a:p>
          <a:p>
            <a:pPr lvl="1"/>
            <a:endParaRPr lang="en-CA" dirty="0" smtClean="0"/>
          </a:p>
          <a:p>
            <a:r>
              <a:rPr lang="en-CA" dirty="0" smtClean="0"/>
              <a:t>When authorized by law</a:t>
            </a:r>
          </a:p>
          <a:p>
            <a:pPr lvl="1"/>
            <a:r>
              <a:rPr lang="en-CA" dirty="0" smtClean="0"/>
              <a:t>Court order or warrant</a:t>
            </a:r>
          </a:p>
          <a:p>
            <a:pPr lvl="1"/>
            <a:r>
              <a:rPr lang="en-CA" dirty="0" smtClean="0"/>
              <a:t>Ensure that those seeking access to information have the requisite authority before providing information</a:t>
            </a:r>
          </a:p>
          <a:p>
            <a:pPr lvl="1"/>
            <a:endParaRPr lang="en-CA" dirty="0" smtClean="0"/>
          </a:p>
          <a:p>
            <a:r>
              <a:rPr lang="en-CA" dirty="0" smtClean="0"/>
              <a:t>When disclosure of information is necessary to reduce a significant risk of serious bodily harm to the patient or third parties</a:t>
            </a:r>
            <a:endParaRPr lang="en-CA" dirty="0"/>
          </a:p>
        </p:txBody>
      </p:sp>
    </p:spTree>
    <p:extLst>
      <p:ext uri="{BB962C8B-B14F-4D97-AF65-F5344CB8AC3E}">
        <p14:creationId xmlns:p14="http://schemas.microsoft.com/office/powerpoint/2010/main" val="6329846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Disclosure of Information related to a deceased patient</a:t>
            </a:r>
            <a:endParaRPr lang="en-CA" dirty="0"/>
          </a:p>
        </p:txBody>
      </p:sp>
      <p:sp>
        <p:nvSpPr>
          <p:cNvPr id="3" name="Content Placeholder 2"/>
          <p:cNvSpPr>
            <a:spLocks noGrp="1"/>
          </p:cNvSpPr>
          <p:nvPr>
            <p:ph idx="1"/>
          </p:nvPr>
        </p:nvSpPr>
        <p:spPr/>
        <p:txBody>
          <a:bodyPr/>
          <a:lstStyle/>
          <a:p>
            <a:endParaRPr lang="en-CA" dirty="0" smtClean="0"/>
          </a:p>
          <a:p>
            <a:r>
              <a:rPr lang="en-CA" dirty="0" smtClean="0"/>
              <a:t>Information may be disclosed to law enforcement about a person who is deceased for the sole purposes of:</a:t>
            </a:r>
          </a:p>
          <a:p>
            <a:endParaRPr lang="en-CA" sz="800" dirty="0" smtClean="0"/>
          </a:p>
          <a:p>
            <a:pPr lvl="1"/>
            <a:r>
              <a:rPr lang="en-CA" dirty="0" smtClean="0"/>
              <a:t>Obtaining assistance in identifying the individual</a:t>
            </a:r>
          </a:p>
          <a:p>
            <a:pPr lvl="1"/>
            <a:endParaRPr lang="en-CA" sz="800" dirty="0" smtClean="0"/>
          </a:p>
          <a:p>
            <a:pPr lvl="1"/>
            <a:r>
              <a:rPr lang="en-CA" dirty="0" smtClean="0"/>
              <a:t>Obtaining assistance to identify the deceased individual’s next of kin or any other person who would be reasonable to inform that the individual is deceased, and the circumstances of the death when appropriate</a:t>
            </a:r>
          </a:p>
          <a:p>
            <a:pPr lvl="1"/>
            <a:endParaRPr lang="en-CA" dirty="0" smtClean="0"/>
          </a:p>
          <a:p>
            <a:r>
              <a:rPr lang="en-CA" dirty="0" smtClean="0"/>
              <a:t>Only the information that is necessary and relevant for the purposes of determining identity of the patient or the patient’s next of kin can be disclosed to law enforcement</a:t>
            </a:r>
            <a:endParaRPr lang="en-CA" dirty="0"/>
          </a:p>
        </p:txBody>
      </p:sp>
    </p:spTree>
    <p:extLst>
      <p:ext uri="{BB962C8B-B14F-4D97-AF65-F5344CB8AC3E}">
        <p14:creationId xmlns:p14="http://schemas.microsoft.com/office/powerpoint/2010/main" val="3874392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400" dirty="0" smtClean="0"/>
              <a:t>Risks of Improper Disclosure or Cooperation</a:t>
            </a:r>
            <a:endParaRPr lang="en-CA" sz="3400" dirty="0"/>
          </a:p>
        </p:txBody>
      </p:sp>
      <p:sp>
        <p:nvSpPr>
          <p:cNvPr id="3" name="Content Placeholder 2"/>
          <p:cNvSpPr>
            <a:spLocks noGrp="1"/>
          </p:cNvSpPr>
          <p:nvPr>
            <p:ph idx="1"/>
          </p:nvPr>
        </p:nvSpPr>
        <p:spPr/>
        <p:txBody>
          <a:bodyPr/>
          <a:lstStyle/>
          <a:p>
            <a:r>
              <a:rPr lang="en-CA" dirty="0" smtClean="0"/>
              <a:t>Police Risk</a:t>
            </a:r>
          </a:p>
          <a:p>
            <a:pPr lvl="1"/>
            <a:r>
              <a:rPr lang="en-CA" dirty="0" smtClean="0"/>
              <a:t>In the criminal action – evidence can be excluded at trial</a:t>
            </a:r>
          </a:p>
          <a:p>
            <a:endParaRPr lang="en-CA" dirty="0"/>
          </a:p>
          <a:p>
            <a:r>
              <a:rPr lang="en-CA" dirty="0" smtClean="0"/>
              <a:t>Health Care Risk</a:t>
            </a:r>
          </a:p>
          <a:p>
            <a:pPr lvl="1"/>
            <a:r>
              <a:rPr lang="en-CA" dirty="0" smtClean="0"/>
              <a:t>Privacy complaint – under PHIPA, that you breached privacy and confidentiality under the Act</a:t>
            </a:r>
          </a:p>
          <a:p>
            <a:pPr lvl="1"/>
            <a:endParaRPr lang="en-CA" dirty="0" smtClean="0"/>
          </a:p>
          <a:p>
            <a:pPr lvl="1"/>
            <a:r>
              <a:rPr lang="en-CA" dirty="0" smtClean="0"/>
              <a:t>Civil Action – a civil lawsuit could be brought by patient for breach of privacy</a:t>
            </a:r>
          </a:p>
          <a:p>
            <a:pPr lvl="1"/>
            <a:endParaRPr lang="en-CA" dirty="0" smtClean="0"/>
          </a:p>
          <a:p>
            <a:pPr lvl="1"/>
            <a:r>
              <a:rPr lang="en-CA" dirty="0" smtClean="0"/>
              <a:t>Professional – a complaint could lead to an investigation by a regulatory body and a discipline proceeding</a:t>
            </a:r>
            <a:endParaRPr lang="en-CA" dirty="0"/>
          </a:p>
        </p:txBody>
      </p:sp>
    </p:spTree>
    <p:extLst>
      <p:ext uri="{BB962C8B-B14F-4D97-AF65-F5344CB8AC3E}">
        <p14:creationId xmlns:p14="http://schemas.microsoft.com/office/powerpoint/2010/main" val="1869787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Reporting crime</a:t>
            </a:r>
            <a:endParaRPr lang="en-CA" dirty="0"/>
          </a:p>
        </p:txBody>
      </p:sp>
      <p:sp>
        <p:nvSpPr>
          <p:cNvPr id="5" name="Text Placeholder 4"/>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7892202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Reporting Crime</a:t>
            </a:r>
            <a:endParaRPr lang="en-CA" dirty="0"/>
          </a:p>
        </p:txBody>
      </p:sp>
      <p:sp>
        <p:nvSpPr>
          <p:cNvPr id="3" name="Content Placeholder 2"/>
          <p:cNvSpPr>
            <a:spLocks noGrp="1"/>
          </p:cNvSpPr>
          <p:nvPr>
            <p:ph idx="1"/>
          </p:nvPr>
        </p:nvSpPr>
        <p:spPr/>
        <p:txBody>
          <a:bodyPr>
            <a:normAutofit fontScale="85000" lnSpcReduction="10000"/>
          </a:bodyPr>
          <a:lstStyle/>
          <a:p>
            <a:r>
              <a:rPr lang="en-CA" dirty="0" smtClean="0"/>
              <a:t>If during attendance for treatment of injuries a patient discloses to staff that a crime has been committed, there is no legal obligation to report </a:t>
            </a:r>
          </a:p>
          <a:p>
            <a:endParaRPr lang="en-CA" dirty="0" smtClean="0"/>
          </a:p>
          <a:p>
            <a:r>
              <a:rPr lang="en-CA" dirty="0" smtClean="0"/>
              <a:t>There is legal obligation to report:</a:t>
            </a:r>
          </a:p>
          <a:p>
            <a:pPr lvl="1"/>
            <a:r>
              <a:rPr lang="en-CA" dirty="0" smtClean="0"/>
              <a:t>a gunshot wound </a:t>
            </a:r>
          </a:p>
          <a:p>
            <a:pPr lvl="1"/>
            <a:r>
              <a:rPr lang="en-CA" dirty="0" smtClean="0"/>
              <a:t>suspicion that a child is being physically, sexually, or emotionally harmed or neglected to the Children’s Aid Society (CAS)</a:t>
            </a:r>
          </a:p>
          <a:p>
            <a:pPr lvl="1"/>
            <a:r>
              <a:rPr lang="en-CA" dirty="0" smtClean="0"/>
              <a:t>sexual abuse by a health professional to the health professional’s respective regulatory body and the unit leader, risk department or Administrator on Call</a:t>
            </a:r>
          </a:p>
          <a:p>
            <a:endParaRPr lang="en-CA" dirty="0" smtClean="0"/>
          </a:p>
          <a:p>
            <a:r>
              <a:rPr lang="en-CA" dirty="0" smtClean="0"/>
              <a:t>Some statutes require reports but not to the police</a:t>
            </a:r>
          </a:p>
          <a:p>
            <a:endParaRPr lang="en-CA" sz="800" dirty="0" smtClean="0"/>
          </a:p>
          <a:p>
            <a:pPr lvl="1"/>
            <a:r>
              <a:rPr lang="en-CA" i="1" dirty="0" smtClean="0"/>
              <a:t>Child and Family Services Act</a:t>
            </a:r>
          </a:p>
          <a:p>
            <a:pPr lvl="1"/>
            <a:endParaRPr lang="en-CA" sz="800" i="1" dirty="0" smtClean="0"/>
          </a:p>
          <a:p>
            <a:pPr lvl="1"/>
            <a:r>
              <a:rPr lang="en-CA" i="1" dirty="0" smtClean="0"/>
              <a:t>Coroners Act</a:t>
            </a:r>
          </a:p>
          <a:p>
            <a:pPr lvl="1"/>
            <a:endParaRPr lang="en-CA" sz="800" i="1" dirty="0" smtClean="0"/>
          </a:p>
          <a:p>
            <a:pPr lvl="1"/>
            <a:r>
              <a:rPr lang="en-CA" i="1" dirty="0" smtClean="0"/>
              <a:t>Highway Traffic Act</a:t>
            </a:r>
            <a:endParaRPr lang="en-CA" i="1" dirty="0"/>
          </a:p>
        </p:txBody>
      </p:sp>
    </p:spTree>
    <p:extLst>
      <p:ext uri="{BB962C8B-B14F-4D97-AF65-F5344CB8AC3E}">
        <p14:creationId xmlns:p14="http://schemas.microsoft.com/office/powerpoint/2010/main" val="22280113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400" dirty="0" smtClean="0"/>
              <a:t>Mandatory Gunshot Wounds Reporting Act</a:t>
            </a:r>
            <a:endParaRPr lang="en-CA" sz="3400" dirty="0"/>
          </a:p>
        </p:txBody>
      </p:sp>
      <p:sp>
        <p:nvSpPr>
          <p:cNvPr id="3" name="Content Placeholder 2"/>
          <p:cNvSpPr>
            <a:spLocks noGrp="1"/>
          </p:cNvSpPr>
          <p:nvPr>
            <p:ph idx="1"/>
          </p:nvPr>
        </p:nvSpPr>
        <p:spPr/>
        <p:txBody>
          <a:bodyPr>
            <a:normAutofit fontScale="85000" lnSpcReduction="10000"/>
          </a:bodyPr>
          <a:lstStyle/>
          <a:p>
            <a:r>
              <a:rPr lang="en-CA" dirty="0" smtClean="0"/>
              <a:t>Came into force September 1, 2005</a:t>
            </a:r>
          </a:p>
          <a:p>
            <a:endParaRPr lang="en-CA" dirty="0" smtClean="0"/>
          </a:p>
          <a:p>
            <a:r>
              <a:rPr lang="en-CA" dirty="0" smtClean="0"/>
              <a:t>Mandatory disclosure of gunshot wounds by “every facility that treats a person for a gunshot wound”</a:t>
            </a:r>
          </a:p>
          <a:p>
            <a:endParaRPr lang="en-CA" dirty="0" smtClean="0"/>
          </a:p>
          <a:p>
            <a:r>
              <a:rPr lang="en-CA" dirty="0" smtClean="0"/>
              <a:t>The premise of the regulation is that a gunshot wound results either from a criminal act or as a result of inappropriate use or storage of a firearm</a:t>
            </a:r>
          </a:p>
          <a:p>
            <a:endParaRPr lang="en-CA" dirty="0"/>
          </a:p>
          <a:p>
            <a:r>
              <a:rPr lang="en-CA" dirty="0" smtClean="0"/>
              <a:t>Disclose to police</a:t>
            </a:r>
          </a:p>
          <a:p>
            <a:pPr lvl="1"/>
            <a:r>
              <a:rPr lang="en-CA" dirty="0" smtClean="0"/>
              <a:t>The fact a person is being treated for a gunshot wound</a:t>
            </a:r>
          </a:p>
          <a:p>
            <a:pPr lvl="1"/>
            <a:r>
              <a:rPr lang="en-CA" dirty="0" smtClean="0"/>
              <a:t>The person’s name (if known)</a:t>
            </a:r>
          </a:p>
          <a:p>
            <a:pPr lvl="1"/>
            <a:r>
              <a:rPr lang="en-CA" dirty="0" smtClean="0"/>
              <a:t>Name and location of facility</a:t>
            </a:r>
          </a:p>
          <a:p>
            <a:pPr lvl="1"/>
            <a:endParaRPr lang="en-CA" dirty="0"/>
          </a:p>
          <a:p>
            <a:pPr lvl="1"/>
            <a:r>
              <a:rPr lang="en-CA" dirty="0" smtClean="0"/>
              <a:t>Disclosure must be made orally and as soon as it is reasonably practical to do so without interfering with treatment or disrupting regular activities of the facility</a:t>
            </a:r>
            <a:endParaRPr lang="en-CA" dirty="0"/>
          </a:p>
        </p:txBody>
      </p:sp>
    </p:spTree>
    <p:extLst>
      <p:ext uri="{BB962C8B-B14F-4D97-AF65-F5344CB8AC3E}">
        <p14:creationId xmlns:p14="http://schemas.microsoft.com/office/powerpoint/2010/main" val="40377112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GUNSHOT REPORTING FORM</a:t>
            </a:r>
            <a:endParaRPr lang="en-CA"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2195736" y="1524000"/>
            <a:ext cx="4248472" cy="4808984"/>
          </a:xfrm>
          <a:prstGeom prst="rect">
            <a:avLst/>
          </a:prstGeom>
          <a:ln w="88900" cap="sq" cmpd="thickThin">
            <a:solidFill>
              <a:srgbClr val="000000"/>
            </a:solidFill>
            <a:prstDash val="solid"/>
            <a:miter lim="800000"/>
          </a:ln>
          <a:effectLst>
            <a:innerShdw blurRad="76200">
              <a:srgbClr val="000000"/>
            </a:innerShdw>
          </a:effectLst>
          <a:extLst/>
        </p:spPr>
      </p:pic>
    </p:spTree>
    <p:extLst>
      <p:ext uri="{BB962C8B-B14F-4D97-AF65-F5344CB8AC3E}">
        <p14:creationId xmlns:p14="http://schemas.microsoft.com/office/powerpoint/2010/main" val="1928451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Warrants and arrests</a:t>
            </a:r>
            <a:endParaRPr lang="en-CA" dirty="0"/>
          </a:p>
        </p:txBody>
      </p:sp>
      <p:sp>
        <p:nvSpPr>
          <p:cNvPr id="5" name="Text Placeholder 4"/>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878468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policy</a:t>
            </a:r>
            <a:endParaRPr lang="en-CA" dirty="0"/>
          </a:p>
        </p:txBody>
      </p:sp>
      <p:sp>
        <p:nvSpPr>
          <p:cNvPr id="5" name="Text Placeholder 4"/>
          <p:cNvSpPr>
            <a:spLocks noGrp="1"/>
          </p:cNvSpPr>
          <p:nvPr>
            <p:ph type="body" idx="1"/>
          </p:nvPr>
        </p:nvSpPr>
        <p:spPr/>
        <p:txBody>
          <a:bodyPr/>
          <a:lstStyle/>
          <a:p>
            <a:r>
              <a:rPr lang="en-CA" dirty="0" smtClean="0"/>
              <a:t>2.26 Police Investigations</a:t>
            </a:r>
            <a:endParaRPr lang="en-CA" dirty="0"/>
          </a:p>
        </p:txBody>
      </p:sp>
    </p:spTree>
    <p:extLst>
      <p:ext uri="{BB962C8B-B14F-4D97-AF65-F5344CB8AC3E}">
        <p14:creationId xmlns:p14="http://schemas.microsoft.com/office/powerpoint/2010/main" val="26192605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You have been presented with a search warrant…</a:t>
            </a:r>
            <a:endParaRPr lang="en-CA" dirty="0"/>
          </a:p>
        </p:txBody>
      </p:sp>
      <p:sp>
        <p:nvSpPr>
          <p:cNvPr id="3" name="Content Placeholder 2"/>
          <p:cNvSpPr>
            <a:spLocks noGrp="1"/>
          </p:cNvSpPr>
          <p:nvPr>
            <p:ph idx="1"/>
          </p:nvPr>
        </p:nvSpPr>
        <p:spPr/>
        <p:txBody>
          <a:bodyPr>
            <a:normAutofit fontScale="92500"/>
          </a:bodyPr>
          <a:lstStyle/>
          <a:p>
            <a:endParaRPr lang="en-CA" dirty="0" smtClean="0"/>
          </a:p>
          <a:p>
            <a:r>
              <a:rPr lang="en-CA" dirty="0" smtClean="0"/>
              <a:t>Request to inspect the warrant to determine its parameters</a:t>
            </a:r>
          </a:p>
          <a:p>
            <a:endParaRPr lang="en-CA" dirty="0" smtClean="0"/>
          </a:p>
          <a:p>
            <a:r>
              <a:rPr lang="en-CA" dirty="0" smtClean="0"/>
              <a:t>Depending on terms of warrant, police may be entitled to actually search a patient’s room or other locations of the hospital</a:t>
            </a:r>
          </a:p>
          <a:p>
            <a:endParaRPr lang="en-CA" dirty="0" smtClean="0"/>
          </a:p>
          <a:p>
            <a:r>
              <a:rPr lang="en-CA" dirty="0" smtClean="0"/>
              <a:t>Provide the information covered by the warrant and nothing more!</a:t>
            </a:r>
          </a:p>
          <a:p>
            <a:endParaRPr lang="en-CA" dirty="0" smtClean="0"/>
          </a:p>
          <a:p>
            <a:r>
              <a:rPr lang="en-CA" dirty="0" smtClean="0"/>
              <a:t>Document compliance with the search warrant - put a copy on the patient’s chart (as per organizational policy)</a:t>
            </a:r>
            <a:endParaRPr lang="en-CA" dirty="0"/>
          </a:p>
        </p:txBody>
      </p:sp>
    </p:spTree>
    <p:extLst>
      <p:ext uri="{BB962C8B-B14F-4D97-AF65-F5344CB8AC3E}">
        <p14:creationId xmlns:p14="http://schemas.microsoft.com/office/powerpoint/2010/main" val="4909034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Taking Specimen Samples</a:t>
            </a:r>
            <a:endParaRPr lang="en-CA" dirty="0"/>
          </a:p>
        </p:txBody>
      </p:sp>
      <p:sp>
        <p:nvSpPr>
          <p:cNvPr id="3" name="Content Placeholder 2"/>
          <p:cNvSpPr>
            <a:spLocks noGrp="1"/>
          </p:cNvSpPr>
          <p:nvPr>
            <p:ph idx="1"/>
          </p:nvPr>
        </p:nvSpPr>
        <p:spPr/>
        <p:txBody>
          <a:bodyPr>
            <a:normAutofit fontScale="92500"/>
          </a:bodyPr>
          <a:lstStyle/>
          <a:p>
            <a:r>
              <a:rPr lang="en-CA" dirty="0" smtClean="0"/>
              <a:t>General rule of thumb: No tests, procedures or treatment without patient consent</a:t>
            </a:r>
          </a:p>
          <a:p>
            <a:pPr marL="0" indent="0">
              <a:buNone/>
            </a:pPr>
            <a:endParaRPr lang="en-CA" dirty="0" smtClean="0"/>
          </a:p>
          <a:p>
            <a:r>
              <a:rPr lang="en-CA" dirty="0" smtClean="0"/>
              <a:t>In situations where the patient is unable to consent to the taking of blood samples related to both alcohol and drugs, the police officer can ask a Justice of the Peace for a warrant to obtain blood samples</a:t>
            </a:r>
          </a:p>
          <a:p>
            <a:endParaRPr lang="en-CA" dirty="0" smtClean="0"/>
          </a:p>
          <a:p>
            <a:r>
              <a:rPr lang="en-CA" dirty="0" smtClean="0"/>
              <a:t>Blood samples may be taken under the direction of the warrant</a:t>
            </a:r>
          </a:p>
          <a:p>
            <a:endParaRPr lang="en-CA" dirty="0" smtClean="0"/>
          </a:p>
          <a:p>
            <a:r>
              <a:rPr lang="en-CA" dirty="0" smtClean="0"/>
              <a:t>Staff may respond to inquiries about whether a sample has been taken from the patient however disclosure of the sample and/or results is prohibited without written consent or a warrant</a:t>
            </a:r>
          </a:p>
          <a:p>
            <a:pPr marL="0" indent="0">
              <a:buNone/>
            </a:pPr>
            <a:endParaRPr lang="en-CA" dirty="0" smtClean="0"/>
          </a:p>
          <a:p>
            <a:endParaRPr lang="en-CA" dirty="0"/>
          </a:p>
        </p:txBody>
      </p:sp>
    </p:spTree>
    <p:extLst>
      <p:ext uri="{BB962C8B-B14F-4D97-AF65-F5344CB8AC3E}">
        <p14:creationId xmlns:p14="http://schemas.microsoft.com/office/powerpoint/2010/main" val="26168378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Samples at Request of Police</a:t>
            </a:r>
            <a:endParaRPr lang="en-CA" dirty="0"/>
          </a:p>
        </p:txBody>
      </p:sp>
      <p:sp>
        <p:nvSpPr>
          <p:cNvPr id="3" name="Content Placeholder 2"/>
          <p:cNvSpPr>
            <a:spLocks noGrp="1"/>
          </p:cNvSpPr>
          <p:nvPr>
            <p:ph idx="1"/>
          </p:nvPr>
        </p:nvSpPr>
        <p:spPr/>
        <p:txBody>
          <a:bodyPr>
            <a:normAutofit fontScale="92500" lnSpcReduction="10000"/>
          </a:bodyPr>
          <a:lstStyle/>
          <a:p>
            <a:pPr marL="0" indent="0">
              <a:buNone/>
            </a:pPr>
            <a:endParaRPr lang="en-CA" dirty="0" smtClean="0"/>
          </a:p>
          <a:p>
            <a:r>
              <a:rPr lang="en-CA" dirty="0" smtClean="0"/>
              <a:t>The law expects individuals to comply with the warrant but if a capable patient refuses staff are under no obligation to force a patient to comply</a:t>
            </a:r>
          </a:p>
          <a:p>
            <a:endParaRPr lang="en-CA" dirty="0" smtClean="0"/>
          </a:p>
          <a:p>
            <a:r>
              <a:rPr lang="en-CA" dirty="0" smtClean="0"/>
              <a:t>In the absence of a warrant, a written informed consent is required from the patient, if capable, for taking a sample for purposes other than health care/treatment</a:t>
            </a:r>
          </a:p>
          <a:p>
            <a:endParaRPr lang="en-CA" dirty="0" smtClean="0"/>
          </a:p>
          <a:p>
            <a:r>
              <a:rPr lang="en-CA" dirty="0" smtClean="0"/>
              <a:t>An SDM is not authorized to consent on behalf of the incapable patient to the taking of samples </a:t>
            </a:r>
            <a:r>
              <a:rPr lang="en-CA" b="1" dirty="0" smtClean="0"/>
              <a:t>for purposes other than patient care/treatment </a:t>
            </a:r>
            <a:r>
              <a:rPr lang="en-CA" dirty="0" smtClean="0"/>
              <a:t> therefore warrants must be obtained and produced before samples can be taken from an incapable patient</a:t>
            </a:r>
            <a:endParaRPr lang="en-CA" dirty="0"/>
          </a:p>
        </p:txBody>
      </p:sp>
    </p:spTree>
    <p:extLst>
      <p:ext uri="{BB962C8B-B14F-4D97-AF65-F5344CB8AC3E}">
        <p14:creationId xmlns:p14="http://schemas.microsoft.com/office/powerpoint/2010/main" val="24845464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Blood Alcohol Testing</a:t>
            </a:r>
            <a:endParaRPr lang="en-CA" dirty="0"/>
          </a:p>
        </p:txBody>
      </p:sp>
      <p:sp>
        <p:nvSpPr>
          <p:cNvPr id="3" name="Content Placeholder 2"/>
          <p:cNvSpPr>
            <a:spLocks noGrp="1"/>
          </p:cNvSpPr>
          <p:nvPr>
            <p:ph idx="1"/>
          </p:nvPr>
        </p:nvSpPr>
        <p:spPr/>
        <p:txBody>
          <a:bodyPr/>
          <a:lstStyle/>
          <a:p>
            <a:endParaRPr lang="en-CA" dirty="0" smtClean="0"/>
          </a:p>
          <a:p>
            <a:r>
              <a:rPr lang="en-CA" dirty="0" smtClean="0"/>
              <a:t>Specimens for blood alcohol levels drawn for non-clinical purposes must be drawn using Blood Alcohol Kits provided by Ontario Ministry of Solicitor General</a:t>
            </a:r>
          </a:p>
          <a:p>
            <a:endParaRPr lang="en-CA" dirty="0" smtClean="0"/>
          </a:p>
          <a:p>
            <a:r>
              <a:rPr lang="en-CA" dirty="0" smtClean="0"/>
              <a:t>These kits must/will be supplied by the police officer</a:t>
            </a:r>
            <a:endParaRPr lang="en-CA" dirty="0"/>
          </a:p>
        </p:txBody>
      </p:sp>
    </p:spTree>
    <p:extLst>
      <p:ext uri="{BB962C8B-B14F-4D97-AF65-F5344CB8AC3E}">
        <p14:creationId xmlns:p14="http://schemas.microsoft.com/office/powerpoint/2010/main" val="18548904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Photography of a patient</a:t>
            </a:r>
            <a:endParaRPr lang="en-CA" dirty="0"/>
          </a:p>
        </p:txBody>
      </p:sp>
      <p:sp>
        <p:nvSpPr>
          <p:cNvPr id="3" name="Content Placeholder 2"/>
          <p:cNvSpPr>
            <a:spLocks noGrp="1"/>
          </p:cNvSpPr>
          <p:nvPr>
            <p:ph idx="1"/>
          </p:nvPr>
        </p:nvSpPr>
        <p:spPr/>
        <p:txBody>
          <a:bodyPr>
            <a:normAutofit fontScale="92500"/>
          </a:bodyPr>
          <a:lstStyle/>
          <a:p>
            <a:r>
              <a:rPr lang="en-CA" dirty="0" smtClean="0"/>
              <a:t>Law enforcement who want to photograph or use audio/video taping of a patient for police purposes must have written consent from the patient/SDM or a warrant to do so unless the patient is under arrest</a:t>
            </a:r>
          </a:p>
          <a:p>
            <a:endParaRPr lang="en-CA" dirty="0" smtClean="0"/>
          </a:p>
          <a:p>
            <a:r>
              <a:rPr lang="en-CA" dirty="0" smtClean="0"/>
              <a:t>In cases of suspected child abuse the hospital must receive a subpoena or other legal process prior to releasing photography and audio/video tapings to a third party unless the patient or SDM provides a written consent</a:t>
            </a:r>
          </a:p>
          <a:p>
            <a:endParaRPr lang="en-CA" dirty="0" smtClean="0"/>
          </a:p>
          <a:p>
            <a:r>
              <a:rPr lang="en-CA" dirty="0" smtClean="0"/>
              <a:t>If the police or CAS request photographs of a suspected child abuse victim staff should recommend that a police photographer be contacted for that purpose</a:t>
            </a:r>
          </a:p>
        </p:txBody>
      </p:sp>
    </p:spTree>
    <p:extLst>
      <p:ext uri="{BB962C8B-B14F-4D97-AF65-F5344CB8AC3E}">
        <p14:creationId xmlns:p14="http://schemas.microsoft.com/office/powerpoint/2010/main" val="38259514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Evidence in police cases</a:t>
            </a:r>
            <a:endParaRPr lang="en-CA" dirty="0"/>
          </a:p>
        </p:txBody>
      </p:sp>
      <p:sp>
        <p:nvSpPr>
          <p:cNvPr id="3" name="Content Placeholder 2"/>
          <p:cNvSpPr>
            <a:spLocks noGrp="1"/>
          </p:cNvSpPr>
          <p:nvPr>
            <p:ph idx="1"/>
          </p:nvPr>
        </p:nvSpPr>
        <p:spPr/>
        <p:txBody>
          <a:bodyPr/>
          <a:lstStyle/>
          <a:p>
            <a:r>
              <a:rPr lang="en-CA" dirty="0" smtClean="0"/>
              <a:t>Police need to be able to prove the chain of custody of any evidence</a:t>
            </a:r>
          </a:p>
          <a:p>
            <a:pPr lvl="1"/>
            <a:r>
              <a:rPr lang="en-CA" dirty="0" smtClean="0"/>
              <a:t>That the sample actually came from the accused person</a:t>
            </a:r>
          </a:p>
          <a:p>
            <a:pPr lvl="1"/>
            <a:r>
              <a:rPr lang="en-CA" dirty="0" smtClean="0"/>
              <a:t>That the bullet was actually the one removed from the victim</a:t>
            </a:r>
          </a:p>
          <a:p>
            <a:pPr lvl="1"/>
            <a:r>
              <a:rPr lang="en-CA" dirty="0" smtClean="0"/>
              <a:t>That the paint flecks on the clothing actually came from the patient</a:t>
            </a:r>
          </a:p>
          <a:p>
            <a:pPr marL="274320" lvl="1" indent="0">
              <a:buNone/>
            </a:pPr>
            <a:endParaRPr lang="en-CA" sz="800" dirty="0" smtClean="0"/>
          </a:p>
          <a:p>
            <a:pPr marL="274320" lvl="1" indent="0">
              <a:buNone/>
            </a:pPr>
            <a:r>
              <a:rPr lang="en-CA" b="1" dirty="0" smtClean="0"/>
              <a:t>   …And not someone else treated in the ER that day</a:t>
            </a:r>
          </a:p>
          <a:p>
            <a:pPr marL="274320" lvl="1" indent="0">
              <a:buNone/>
            </a:pPr>
            <a:endParaRPr lang="en-CA" b="1" dirty="0"/>
          </a:p>
          <a:p>
            <a:r>
              <a:rPr lang="en-CA" dirty="0" smtClean="0"/>
              <a:t>Think about how you take and identify samples, patient belongings, etc.</a:t>
            </a:r>
          </a:p>
          <a:p>
            <a:pPr lvl="1"/>
            <a:r>
              <a:rPr lang="en-CA" dirty="0" smtClean="0"/>
              <a:t>Health care always comes first, but you should take into consideration preserving evidence if providers are suspicious about the circumstances of an injury or death </a:t>
            </a:r>
          </a:p>
          <a:p>
            <a:pPr marL="274320" lvl="1" indent="0">
              <a:buNone/>
            </a:pPr>
            <a:endParaRPr lang="en-CA" b="1" dirty="0"/>
          </a:p>
        </p:txBody>
      </p:sp>
    </p:spTree>
    <p:extLst>
      <p:ext uri="{BB962C8B-B14F-4D97-AF65-F5344CB8AC3E}">
        <p14:creationId xmlns:p14="http://schemas.microsoft.com/office/powerpoint/2010/main" val="2855035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Arrests and Warrants for Arrest</a:t>
            </a:r>
            <a:endParaRPr lang="en-CA" dirty="0"/>
          </a:p>
        </p:txBody>
      </p:sp>
      <p:sp>
        <p:nvSpPr>
          <p:cNvPr id="3" name="Content Placeholder 2"/>
          <p:cNvSpPr>
            <a:spLocks noGrp="1"/>
          </p:cNvSpPr>
          <p:nvPr>
            <p:ph idx="1"/>
          </p:nvPr>
        </p:nvSpPr>
        <p:spPr/>
        <p:txBody>
          <a:bodyPr>
            <a:normAutofit fontScale="85000" lnSpcReduction="20000"/>
          </a:bodyPr>
          <a:lstStyle/>
          <a:p>
            <a:r>
              <a:rPr lang="en-CA" dirty="0" smtClean="0"/>
              <a:t>The police do have the right to enter a hospital in order to make an arrest</a:t>
            </a:r>
          </a:p>
          <a:p>
            <a:endParaRPr lang="en-CA" dirty="0" smtClean="0"/>
          </a:p>
          <a:p>
            <a:r>
              <a:rPr lang="en-CA" dirty="0" smtClean="0"/>
              <a:t>Once a patient has been arrested the powers and duties of the officer expand</a:t>
            </a:r>
          </a:p>
          <a:p>
            <a:endParaRPr lang="en-CA" dirty="0" smtClean="0"/>
          </a:p>
          <a:p>
            <a:r>
              <a:rPr lang="en-CA" dirty="0" smtClean="0"/>
              <a:t>The officer has the right to:</a:t>
            </a:r>
          </a:p>
          <a:p>
            <a:pPr lvl="1"/>
            <a:r>
              <a:rPr lang="en-CA" dirty="0" smtClean="0"/>
              <a:t>Search the person arrested</a:t>
            </a:r>
          </a:p>
          <a:p>
            <a:pPr lvl="1"/>
            <a:r>
              <a:rPr lang="en-CA" dirty="0" smtClean="0"/>
              <a:t>Search the immediate surroundings </a:t>
            </a:r>
          </a:p>
          <a:p>
            <a:pPr lvl="1"/>
            <a:r>
              <a:rPr lang="en-CA" dirty="0" smtClean="0"/>
              <a:t>Take any property which is reasonably believed to be connected with the offence</a:t>
            </a:r>
          </a:p>
          <a:p>
            <a:pPr lvl="1"/>
            <a:endParaRPr lang="en-CA" dirty="0" smtClean="0"/>
          </a:p>
          <a:p>
            <a:r>
              <a:rPr lang="en-CA" dirty="0" smtClean="0"/>
              <a:t>The officer has a duty to guard individuals under arrest to ensure they do not escape or cause further damage</a:t>
            </a:r>
          </a:p>
          <a:p>
            <a:endParaRPr lang="en-CA" dirty="0" smtClean="0"/>
          </a:p>
          <a:p>
            <a:r>
              <a:rPr lang="en-CA" dirty="0" smtClean="0"/>
              <a:t>Hospital staff must not interfere with the exercise of the police officer’s duty</a:t>
            </a:r>
            <a:endParaRPr lang="en-CA" dirty="0"/>
          </a:p>
        </p:txBody>
      </p:sp>
    </p:spTree>
    <p:extLst>
      <p:ext uri="{BB962C8B-B14F-4D97-AF65-F5344CB8AC3E}">
        <p14:creationId xmlns:p14="http://schemas.microsoft.com/office/powerpoint/2010/main" val="31946646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Police with a warrant for arrest…</a:t>
            </a:r>
            <a:endParaRPr lang="en-CA" dirty="0"/>
          </a:p>
        </p:txBody>
      </p:sp>
      <p:sp>
        <p:nvSpPr>
          <p:cNvPr id="3" name="Content Placeholder 2"/>
          <p:cNvSpPr>
            <a:spLocks noGrp="1"/>
          </p:cNvSpPr>
          <p:nvPr>
            <p:ph idx="1"/>
          </p:nvPr>
        </p:nvSpPr>
        <p:spPr/>
        <p:txBody>
          <a:bodyPr/>
          <a:lstStyle/>
          <a:p>
            <a:endParaRPr lang="en-CA" dirty="0" smtClean="0"/>
          </a:p>
          <a:p>
            <a:r>
              <a:rPr lang="en-CA" dirty="0" smtClean="0"/>
              <a:t>The police officer can be informed of the following:</a:t>
            </a:r>
          </a:p>
          <a:p>
            <a:pPr lvl="1"/>
            <a:r>
              <a:rPr lang="en-CA" dirty="0" smtClean="0"/>
              <a:t>That the person is a patient in the hospital</a:t>
            </a:r>
          </a:p>
          <a:p>
            <a:pPr lvl="1"/>
            <a:r>
              <a:rPr lang="en-CA" dirty="0" smtClean="0"/>
              <a:t>His/her location within the hospital</a:t>
            </a:r>
          </a:p>
          <a:p>
            <a:pPr lvl="1"/>
            <a:r>
              <a:rPr lang="en-CA" dirty="0" smtClean="0"/>
              <a:t>His/her general health status using such terms as poor, fair, critical</a:t>
            </a:r>
          </a:p>
          <a:p>
            <a:pPr lvl="1"/>
            <a:endParaRPr lang="en-CA" dirty="0" smtClean="0"/>
          </a:p>
          <a:p>
            <a:r>
              <a:rPr lang="en-CA" dirty="0" smtClean="0"/>
              <a:t>We will also comply with requests to keep the police informed when the patient is moved to a different location and/or will be ready for discharge</a:t>
            </a:r>
          </a:p>
          <a:p>
            <a:endParaRPr lang="en-CA" dirty="0"/>
          </a:p>
        </p:txBody>
      </p:sp>
    </p:spTree>
    <p:extLst>
      <p:ext uri="{BB962C8B-B14F-4D97-AF65-F5344CB8AC3E}">
        <p14:creationId xmlns:p14="http://schemas.microsoft.com/office/powerpoint/2010/main" val="34942924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Remember…</a:t>
            </a:r>
            <a:endParaRPr lang="en-CA" dirty="0"/>
          </a:p>
        </p:txBody>
      </p:sp>
      <p:sp>
        <p:nvSpPr>
          <p:cNvPr id="3" name="Content Placeholder 2"/>
          <p:cNvSpPr>
            <a:spLocks noGrp="1"/>
          </p:cNvSpPr>
          <p:nvPr>
            <p:ph idx="1"/>
          </p:nvPr>
        </p:nvSpPr>
        <p:spPr/>
        <p:txBody>
          <a:bodyPr/>
          <a:lstStyle/>
          <a:p>
            <a:endParaRPr lang="en-CA" dirty="0" smtClean="0"/>
          </a:p>
          <a:p>
            <a:r>
              <a:rPr lang="en-CA" dirty="0" smtClean="0"/>
              <a:t>Police have a job to do as well</a:t>
            </a:r>
          </a:p>
          <a:p>
            <a:endParaRPr lang="en-CA" dirty="0" smtClean="0"/>
          </a:p>
          <a:p>
            <a:pPr lvl="1"/>
            <a:r>
              <a:rPr lang="en-CA" dirty="0" smtClean="0"/>
              <a:t>Guard suspects</a:t>
            </a:r>
          </a:p>
          <a:p>
            <a:pPr lvl="1"/>
            <a:endParaRPr lang="en-CA" sz="800" dirty="0" smtClean="0"/>
          </a:p>
          <a:p>
            <a:pPr lvl="1"/>
            <a:r>
              <a:rPr lang="en-CA" dirty="0" smtClean="0"/>
              <a:t>Talk to victims</a:t>
            </a:r>
          </a:p>
          <a:p>
            <a:pPr lvl="1"/>
            <a:endParaRPr lang="en-CA" sz="800" dirty="0" smtClean="0"/>
          </a:p>
          <a:p>
            <a:pPr lvl="1"/>
            <a:r>
              <a:rPr lang="en-CA" dirty="0" smtClean="0"/>
              <a:t>Gather evidence</a:t>
            </a:r>
          </a:p>
          <a:p>
            <a:pPr lvl="1"/>
            <a:endParaRPr lang="en-CA" dirty="0"/>
          </a:p>
          <a:p>
            <a:r>
              <a:rPr lang="en-CA" dirty="0" smtClean="0"/>
              <a:t>Therefore, let them do their job if you can without compromising health care</a:t>
            </a:r>
          </a:p>
        </p:txBody>
      </p:sp>
    </p:spTree>
    <p:extLst>
      <p:ext uri="{BB962C8B-B14F-4D97-AF65-F5344CB8AC3E}">
        <p14:creationId xmlns:p14="http://schemas.microsoft.com/office/powerpoint/2010/main" val="16047844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Police interviews</a:t>
            </a:r>
            <a:endParaRPr lang="en-CA" dirty="0"/>
          </a:p>
        </p:txBody>
      </p:sp>
      <p:sp>
        <p:nvSpPr>
          <p:cNvPr id="5" name="Text Placeholder 4"/>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269538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Statement</a:t>
            </a:r>
            <a:endParaRPr lang="en-CA" dirty="0"/>
          </a:p>
        </p:txBody>
      </p:sp>
      <p:sp>
        <p:nvSpPr>
          <p:cNvPr id="3" name="Content Placeholder 2"/>
          <p:cNvSpPr>
            <a:spLocks noGrp="1"/>
          </p:cNvSpPr>
          <p:nvPr>
            <p:ph idx="1"/>
          </p:nvPr>
        </p:nvSpPr>
        <p:spPr/>
        <p:txBody>
          <a:bodyPr>
            <a:normAutofit lnSpcReduction="10000"/>
          </a:bodyPr>
          <a:lstStyle/>
          <a:p>
            <a:r>
              <a:rPr lang="en-CA" dirty="0" smtClean="0"/>
              <a:t>In the provision of health care institutions and professionals frequently come in contact with law enforcement authorities</a:t>
            </a:r>
          </a:p>
          <a:p>
            <a:endParaRPr lang="en-CA" dirty="0" smtClean="0"/>
          </a:p>
          <a:p>
            <a:r>
              <a:rPr lang="en-CA" dirty="0" smtClean="0"/>
              <a:t>When care is provided to alleged offenders and victims the institution and treating professional have information that is relevant to the patient’s health care and may be relevant to a police investigation of the facts and circumstances of the injury</a:t>
            </a:r>
          </a:p>
          <a:p>
            <a:endParaRPr lang="en-CA" dirty="0" smtClean="0"/>
          </a:p>
          <a:p>
            <a:r>
              <a:rPr lang="en-CA" dirty="0" smtClean="0"/>
              <a:t>Cooperation with police must be balanced against the patient’s right to confidentiality of their health care information</a:t>
            </a:r>
            <a:endParaRPr lang="en-CA" dirty="0"/>
          </a:p>
        </p:txBody>
      </p:sp>
    </p:spTree>
    <p:extLst>
      <p:ext uri="{BB962C8B-B14F-4D97-AF65-F5344CB8AC3E}">
        <p14:creationId xmlns:p14="http://schemas.microsoft.com/office/powerpoint/2010/main" val="30196470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Police Request Interview with Patient</a:t>
            </a:r>
            <a:endParaRPr lang="en-CA" dirty="0"/>
          </a:p>
        </p:txBody>
      </p:sp>
      <p:sp>
        <p:nvSpPr>
          <p:cNvPr id="3" name="Content Placeholder 2"/>
          <p:cNvSpPr>
            <a:spLocks noGrp="1"/>
          </p:cNvSpPr>
          <p:nvPr>
            <p:ph idx="1"/>
          </p:nvPr>
        </p:nvSpPr>
        <p:spPr/>
        <p:txBody>
          <a:bodyPr>
            <a:normAutofit lnSpcReduction="10000"/>
          </a:bodyPr>
          <a:lstStyle/>
          <a:p>
            <a:r>
              <a:rPr lang="en-CA" dirty="0" smtClean="0"/>
              <a:t>Access to the patient is contingent on the medical condition of the patient and the patient’s consent</a:t>
            </a:r>
          </a:p>
          <a:p>
            <a:endParaRPr lang="en-CA" dirty="0" smtClean="0"/>
          </a:p>
          <a:p>
            <a:r>
              <a:rPr lang="en-CA" dirty="0" smtClean="0"/>
              <a:t>Unless the patient is under arrest, staff must obtain verbal consent from the patient (if capable) as patient is not obliged to speak with the police</a:t>
            </a:r>
          </a:p>
          <a:p>
            <a:endParaRPr lang="en-CA" dirty="0"/>
          </a:p>
          <a:p>
            <a:r>
              <a:rPr lang="en-CA" dirty="0" smtClean="0"/>
              <a:t>Staff should not permit access to the patient until verbal consent is obtained</a:t>
            </a:r>
          </a:p>
          <a:p>
            <a:endParaRPr lang="en-CA" dirty="0"/>
          </a:p>
          <a:p>
            <a:r>
              <a:rPr lang="en-CA" dirty="0" smtClean="0"/>
              <a:t>Staff must document in a Focus note in the health record that the patient has consented or refused</a:t>
            </a:r>
            <a:endParaRPr lang="en-CA" dirty="0"/>
          </a:p>
        </p:txBody>
      </p:sp>
    </p:spTree>
    <p:extLst>
      <p:ext uri="{BB962C8B-B14F-4D97-AF65-F5344CB8AC3E}">
        <p14:creationId xmlns:p14="http://schemas.microsoft.com/office/powerpoint/2010/main" val="40804161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Police Request to Interview Staff</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Staff recollections of patient’s health care are confidential</a:t>
            </a:r>
          </a:p>
          <a:p>
            <a:endParaRPr lang="en-CA" dirty="0" smtClean="0"/>
          </a:p>
          <a:p>
            <a:r>
              <a:rPr lang="en-CA" dirty="0" smtClean="0"/>
              <a:t>Participation is voluntary unless served with a summons, subpoena or Coroner’s warrant to appear in court</a:t>
            </a:r>
          </a:p>
          <a:p>
            <a:endParaRPr lang="en-CA" dirty="0" smtClean="0"/>
          </a:p>
          <a:p>
            <a:r>
              <a:rPr lang="en-CA" dirty="0" smtClean="0"/>
              <a:t>Must not breach patient privacy </a:t>
            </a:r>
          </a:p>
          <a:p>
            <a:endParaRPr lang="en-CA" dirty="0" smtClean="0"/>
          </a:p>
          <a:p>
            <a:r>
              <a:rPr lang="en-CA" dirty="0" smtClean="0"/>
              <a:t>Provide factual information only</a:t>
            </a:r>
          </a:p>
          <a:p>
            <a:endParaRPr lang="en-CA" dirty="0" smtClean="0"/>
          </a:p>
          <a:p>
            <a:r>
              <a:rPr lang="en-CA" dirty="0" smtClean="0"/>
              <a:t>Requests for interviews should be directed to the manager, Risk Department or Administrator on Call</a:t>
            </a:r>
          </a:p>
          <a:p>
            <a:endParaRPr lang="en-CA" dirty="0" smtClean="0"/>
          </a:p>
          <a:p>
            <a:r>
              <a:rPr lang="en-CA" dirty="0" smtClean="0"/>
              <a:t>All interviews should be scheduled/planned during regular business hours</a:t>
            </a:r>
          </a:p>
          <a:p>
            <a:endParaRPr lang="en-CA" dirty="0"/>
          </a:p>
        </p:txBody>
      </p:sp>
    </p:spTree>
    <p:extLst>
      <p:ext uri="{BB962C8B-B14F-4D97-AF65-F5344CB8AC3E}">
        <p14:creationId xmlns:p14="http://schemas.microsoft.com/office/powerpoint/2010/main" val="5635151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staff can say…</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Confirm whether there is a legal obligation to speak to the police</a:t>
            </a:r>
          </a:p>
          <a:p>
            <a:pPr lvl="1"/>
            <a:r>
              <a:rPr lang="en-CA" dirty="0" smtClean="0"/>
              <a:t>Patient consent</a:t>
            </a:r>
          </a:p>
          <a:p>
            <a:pPr lvl="1"/>
            <a:r>
              <a:rPr lang="en-CA" dirty="0" smtClean="0"/>
              <a:t>Court order</a:t>
            </a:r>
          </a:p>
          <a:p>
            <a:pPr lvl="1"/>
            <a:r>
              <a:rPr lang="en-CA" dirty="0" smtClean="0"/>
              <a:t>Warrant</a:t>
            </a:r>
          </a:p>
          <a:p>
            <a:pPr lvl="1"/>
            <a:r>
              <a:rPr lang="en-CA" dirty="0" smtClean="0"/>
              <a:t>If police have already obtained a copy of the patient’s medical record via a warrant</a:t>
            </a:r>
          </a:p>
          <a:p>
            <a:pPr lvl="1"/>
            <a:endParaRPr lang="en-CA" dirty="0" smtClean="0"/>
          </a:p>
          <a:p>
            <a:r>
              <a:rPr lang="en-CA" dirty="0" smtClean="0"/>
              <a:t>Do not disclose information about staff such as telephone numbers, addresses or schedules to law enforcement </a:t>
            </a:r>
          </a:p>
          <a:p>
            <a:pPr lvl="1"/>
            <a:endParaRPr lang="en-CA" dirty="0" smtClean="0"/>
          </a:p>
          <a:p>
            <a:r>
              <a:rPr lang="en-CA" dirty="0" smtClean="0"/>
              <a:t>If you are not sure that police have the appropriate documentation please do not hesitate to contact the Risk Management office or the Release of Information Office in health records</a:t>
            </a:r>
            <a:endParaRPr lang="en-CA" dirty="0"/>
          </a:p>
        </p:txBody>
      </p:sp>
    </p:spTree>
    <p:extLst>
      <p:ext uri="{BB962C8B-B14F-4D97-AF65-F5344CB8AC3E}">
        <p14:creationId xmlns:p14="http://schemas.microsoft.com/office/powerpoint/2010/main" val="8292866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Best Answers…</a:t>
            </a:r>
            <a:endParaRPr lang="en-CA" dirty="0"/>
          </a:p>
        </p:txBody>
      </p:sp>
      <p:sp>
        <p:nvSpPr>
          <p:cNvPr id="3" name="Content Placeholder 2"/>
          <p:cNvSpPr>
            <a:spLocks noGrp="1"/>
          </p:cNvSpPr>
          <p:nvPr>
            <p:ph idx="1"/>
          </p:nvPr>
        </p:nvSpPr>
        <p:spPr/>
        <p:txBody>
          <a:bodyPr/>
          <a:lstStyle/>
          <a:p>
            <a:r>
              <a:rPr lang="en-CA" dirty="0" smtClean="0"/>
              <a:t>“Please let me speak to my manager”</a:t>
            </a:r>
          </a:p>
          <a:p>
            <a:r>
              <a:rPr lang="en-CA" dirty="0" smtClean="0"/>
              <a:t>“I have to obtain patient consent”</a:t>
            </a:r>
          </a:p>
          <a:p>
            <a:r>
              <a:rPr lang="en-CA" dirty="0" smtClean="0"/>
              <a:t>“I would be pleased to assist, but I need to see the search warrant”</a:t>
            </a:r>
          </a:p>
          <a:p>
            <a:pPr marL="0" indent="0">
              <a:buNone/>
            </a:pPr>
            <a:endParaRPr lang="en-CA" dirty="0" smtClean="0"/>
          </a:p>
          <a:p>
            <a:r>
              <a:rPr lang="en-CA" dirty="0" smtClean="0"/>
              <a:t>Then call:</a:t>
            </a:r>
          </a:p>
          <a:p>
            <a:pPr lvl="1"/>
            <a:r>
              <a:rPr lang="en-CA" dirty="0" smtClean="0"/>
              <a:t>Physician</a:t>
            </a:r>
          </a:p>
          <a:p>
            <a:pPr lvl="1"/>
            <a:endParaRPr lang="en-CA" sz="900" dirty="0" smtClean="0"/>
          </a:p>
          <a:p>
            <a:pPr lvl="1"/>
            <a:r>
              <a:rPr lang="en-CA" dirty="0" smtClean="0"/>
              <a:t>Manager/Administrator on Call</a:t>
            </a:r>
          </a:p>
          <a:p>
            <a:pPr lvl="1"/>
            <a:endParaRPr lang="en-CA" sz="800" dirty="0" smtClean="0"/>
          </a:p>
          <a:p>
            <a:pPr lvl="1"/>
            <a:r>
              <a:rPr lang="en-CA" dirty="0" smtClean="0"/>
              <a:t>Risk Management Department</a:t>
            </a:r>
            <a:endParaRPr lang="en-CA" dirty="0"/>
          </a:p>
        </p:txBody>
      </p:sp>
    </p:spTree>
    <p:extLst>
      <p:ext uri="{BB962C8B-B14F-4D97-AF65-F5344CB8AC3E}">
        <p14:creationId xmlns:p14="http://schemas.microsoft.com/office/powerpoint/2010/main" val="16953167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CA" sz="3200" b="1" dirty="0" smtClean="0"/>
              <a:t>Questions</a:t>
            </a:r>
            <a:endParaRPr lang="en-CA" sz="3200" b="1"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1600" y="1700808"/>
            <a:ext cx="6552728" cy="4394200"/>
          </a:xfrm>
          <a:prstGeom prst="rect">
            <a:avLst/>
          </a:prstGeom>
          <a:ln>
            <a:noFill/>
          </a:ln>
          <a:effectLst>
            <a:softEdge rad="112500"/>
          </a:effectLst>
        </p:spPr>
      </p:pic>
    </p:spTree>
    <p:extLst>
      <p:ext uri="{BB962C8B-B14F-4D97-AF65-F5344CB8AC3E}">
        <p14:creationId xmlns:p14="http://schemas.microsoft.com/office/powerpoint/2010/main" val="3649629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Policy Statement continued…</a:t>
            </a:r>
            <a:endParaRPr lang="en-CA" dirty="0"/>
          </a:p>
        </p:txBody>
      </p:sp>
      <p:sp>
        <p:nvSpPr>
          <p:cNvPr id="3" name="Content Placeholder 2"/>
          <p:cNvSpPr>
            <a:spLocks noGrp="1"/>
          </p:cNvSpPr>
          <p:nvPr>
            <p:ph idx="1"/>
          </p:nvPr>
        </p:nvSpPr>
        <p:spPr/>
        <p:txBody>
          <a:bodyPr/>
          <a:lstStyle/>
          <a:p>
            <a:r>
              <a:rPr lang="en-CA" dirty="0" smtClean="0"/>
              <a:t>Institutions and health care professionals should not disclose confidential information to the police unless required by law to do so or with the patient’s consent</a:t>
            </a:r>
          </a:p>
          <a:p>
            <a:endParaRPr lang="en-CA" dirty="0" smtClean="0"/>
          </a:p>
          <a:p>
            <a:r>
              <a:rPr lang="en-CA" dirty="0" smtClean="0"/>
              <a:t>In the absence of consent, physicians and staff should not perform any test or treatment solely in response to a police officer’s request except in the context of a warrant</a:t>
            </a:r>
          </a:p>
          <a:p>
            <a:endParaRPr lang="en-CA" dirty="0" smtClean="0"/>
          </a:p>
          <a:p>
            <a:r>
              <a:rPr lang="en-CA" dirty="0"/>
              <a:t>Police enquiries should be directed to the manager on duty</a:t>
            </a:r>
          </a:p>
          <a:p>
            <a:endParaRPr lang="en-CA" dirty="0"/>
          </a:p>
        </p:txBody>
      </p:sp>
    </p:spTree>
    <p:extLst>
      <p:ext uri="{BB962C8B-B14F-4D97-AF65-F5344CB8AC3E}">
        <p14:creationId xmlns:p14="http://schemas.microsoft.com/office/powerpoint/2010/main" val="3684607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26530" y="868561"/>
            <a:ext cx="3931920" cy="639762"/>
          </a:xfrm>
        </p:spPr>
        <p:txBody>
          <a:bodyPr>
            <a:normAutofit/>
          </a:bodyPr>
          <a:lstStyle/>
          <a:p>
            <a:r>
              <a:rPr lang="en-CA" sz="2800" dirty="0" smtClean="0"/>
              <a:t>Different Duties</a:t>
            </a:r>
            <a:endParaRPr lang="en-CA" sz="2800" dirty="0"/>
          </a:p>
        </p:txBody>
      </p:sp>
      <p:sp>
        <p:nvSpPr>
          <p:cNvPr id="7" name="Content Placeholder 6"/>
          <p:cNvSpPr>
            <a:spLocks noGrp="1"/>
          </p:cNvSpPr>
          <p:nvPr>
            <p:ph sz="half" idx="2"/>
          </p:nvPr>
        </p:nvSpPr>
        <p:spPr>
          <a:xfrm>
            <a:off x="457200" y="1700808"/>
            <a:ext cx="3931920" cy="4688880"/>
          </a:xfrm>
        </p:spPr>
        <p:txBody>
          <a:bodyPr/>
          <a:lstStyle/>
          <a:p>
            <a:pPr marL="0" indent="0">
              <a:buNone/>
            </a:pPr>
            <a:endParaRPr lang="en-CA" dirty="0" smtClean="0"/>
          </a:p>
          <a:p>
            <a:pPr marL="0" indent="0">
              <a:buNone/>
            </a:pPr>
            <a:r>
              <a:rPr lang="en-CA" dirty="0" smtClean="0"/>
              <a:t>Health Care Providers</a:t>
            </a:r>
            <a:endParaRPr lang="en-CA" dirty="0"/>
          </a:p>
          <a:p>
            <a:r>
              <a:rPr lang="en-CA" dirty="0" smtClean="0"/>
              <a:t>Duty to treat</a:t>
            </a:r>
          </a:p>
          <a:p>
            <a:endParaRPr lang="en-CA" dirty="0"/>
          </a:p>
          <a:p>
            <a:pPr marL="0" indent="0">
              <a:buNone/>
            </a:pPr>
            <a:r>
              <a:rPr lang="en-CA" dirty="0" smtClean="0"/>
              <a:t>Police</a:t>
            </a:r>
          </a:p>
          <a:p>
            <a:r>
              <a:rPr lang="en-CA" dirty="0"/>
              <a:t>Duty to enforce the law</a:t>
            </a:r>
          </a:p>
          <a:p>
            <a:pPr lvl="1"/>
            <a:r>
              <a:rPr lang="en-CA" dirty="0"/>
              <a:t>Investigate</a:t>
            </a:r>
          </a:p>
          <a:p>
            <a:pPr lvl="1"/>
            <a:r>
              <a:rPr lang="en-CA" dirty="0"/>
              <a:t>Arrest</a:t>
            </a:r>
          </a:p>
          <a:p>
            <a:endParaRPr lang="en-CA" dirty="0"/>
          </a:p>
        </p:txBody>
      </p:sp>
      <p:sp>
        <p:nvSpPr>
          <p:cNvPr id="5" name="Text Placeholder 4"/>
          <p:cNvSpPr>
            <a:spLocks noGrp="1"/>
          </p:cNvSpPr>
          <p:nvPr>
            <p:ph type="body" sz="quarter" idx="3"/>
          </p:nvPr>
        </p:nvSpPr>
        <p:spPr>
          <a:xfrm>
            <a:off x="4754880" y="868561"/>
            <a:ext cx="3931920" cy="639762"/>
          </a:xfrm>
        </p:spPr>
        <p:txBody>
          <a:bodyPr>
            <a:normAutofit/>
          </a:bodyPr>
          <a:lstStyle/>
          <a:p>
            <a:r>
              <a:rPr lang="en-CA" sz="2800" dirty="0" smtClean="0"/>
              <a:t>Balancing Act</a:t>
            </a:r>
            <a:endParaRPr lang="en-CA" sz="2800" dirty="0"/>
          </a:p>
        </p:txBody>
      </p:sp>
      <p:sp>
        <p:nvSpPr>
          <p:cNvPr id="10" name="Content Placeholder 9"/>
          <p:cNvSpPr>
            <a:spLocks noGrp="1"/>
          </p:cNvSpPr>
          <p:nvPr>
            <p:ph sz="quarter" idx="4"/>
          </p:nvPr>
        </p:nvSpPr>
        <p:spPr>
          <a:xfrm>
            <a:off x="4754880" y="1700808"/>
            <a:ext cx="3931920" cy="4688880"/>
          </a:xfrm>
        </p:spPr>
        <p:txBody>
          <a:bodyPr/>
          <a:lstStyle/>
          <a:p>
            <a:endParaRPr lang="en-CA" dirty="0" smtClean="0"/>
          </a:p>
          <a:p>
            <a:r>
              <a:rPr lang="en-CA" dirty="0" smtClean="0"/>
              <a:t>Treating the patient and respecting their privacy</a:t>
            </a:r>
          </a:p>
          <a:p>
            <a:pPr lvl="1"/>
            <a:r>
              <a:rPr lang="en-CA" dirty="0" smtClean="0"/>
              <a:t>Privacy is the patient’s right</a:t>
            </a:r>
          </a:p>
          <a:p>
            <a:pPr lvl="1"/>
            <a:endParaRPr lang="en-CA" dirty="0" smtClean="0"/>
          </a:p>
          <a:p>
            <a:r>
              <a:rPr lang="en-CA" dirty="0" smtClean="0"/>
              <a:t>Cooperating with police</a:t>
            </a:r>
          </a:p>
          <a:p>
            <a:pPr lvl="1"/>
            <a:r>
              <a:rPr lang="en-CA" dirty="0"/>
              <a:t>Protecting the patient (and society) where the patient poses a risk to self or others</a:t>
            </a:r>
          </a:p>
          <a:p>
            <a:pPr lvl="1"/>
            <a:endParaRPr lang="en-CA" dirty="0"/>
          </a:p>
        </p:txBody>
      </p:sp>
    </p:spTree>
    <p:extLst>
      <p:ext uri="{BB962C8B-B14F-4D97-AF65-F5344CB8AC3E}">
        <p14:creationId xmlns:p14="http://schemas.microsoft.com/office/powerpoint/2010/main" val="1244039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908720"/>
            <a:ext cx="8027169" cy="3528392"/>
          </a:xfrm>
        </p:spPr>
        <p:txBody>
          <a:bodyPr>
            <a:normAutofit/>
          </a:bodyPr>
          <a:lstStyle/>
          <a:p>
            <a:r>
              <a:rPr lang="en-CA" dirty="0" smtClean="0"/>
              <a:t>Working with police -True or false</a:t>
            </a:r>
            <a:endParaRPr lang="en-CA" dirty="0"/>
          </a:p>
        </p:txBody>
      </p:sp>
      <p:sp>
        <p:nvSpPr>
          <p:cNvPr id="9" name="Text Placeholder 8"/>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237396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CA" dirty="0"/>
          </a:p>
        </p:txBody>
      </p:sp>
      <p:sp>
        <p:nvSpPr>
          <p:cNvPr id="4" name="Content Placeholder 3"/>
          <p:cNvSpPr>
            <a:spLocks noGrp="1"/>
          </p:cNvSpPr>
          <p:nvPr>
            <p:ph idx="1"/>
          </p:nvPr>
        </p:nvSpPr>
        <p:spPr/>
        <p:txBody>
          <a:bodyPr>
            <a:normAutofit/>
          </a:bodyPr>
          <a:lstStyle/>
          <a:p>
            <a:pPr marL="0" indent="0">
              <a:buNone/>
            </a:pPr>
            <a:r>
              <a:rPr lang="en-CA" dirty="0" smtClean="0"/>
              <a:t>Question # 1:</a:t>
            </a:r>
          </a:p>
          <a:p>
            <a:pPr marL="0" indent="0">
              <a:buNone/>
            </a:pPr>
            <a:endParaRPr lang="en-CA" dirty="0" smtClean="0"/>
          </a:p>
          <a:p>
            <a:pPr lvl="2">
              <a:buFont typeface="Wingdings" panose="05000000000000000000" pitchFamily="2" charset="2"/>
              <a:buChar char="q"/>
            </a:pPr>
            <a:r>
              <a:rPr lang="en-CA" sz="2400" dirty="0" smtClean="0"/>
              <a:t> You have a legal duty to assist the police</a:t>
            </a:r>
          </a:p>
          <a:p>
            <a:pPr marL="0" indent="0">
              <a:buNone/>
            </a:pPr>
            <a:endParaRPr lang="en-CA" dirty="0" smtClean="0"/>
          </a:p>
          <a:p>
            <a:pPr lvl="2">
              <a:buSzPct val="100000"/>
              <a:buFont typeface="Wingdings" panose="05000000000000000000" pitchFamily="2" charset="2"/>
              <a:buChar char="ü"/>
            </a:pPr>
            <a:r>
              <a:rPr lang="en-CA" sz="2800" dirty="0" smtClean="0"/>
              <a:t>  False</a:t>
            </a:r>
          </a:p>
          <a:p>
            <a:pPr marL="0" indent="0">
              <a:buNone/>
            </a:pPr>
            <a:endParaRPr lang="en-CA" dirty="0" smtClean="0"/>
          </a:p>
          <a:p>
            <a:pPr lvl="2"/>
            <a:r>
              <a:rPr lang="en-CA" sz="2400" u="sng" dirty="0" smtClean="0"/>
              <a:t>Generally</a:t>
            </a:r>
            <a:r>
              <a:rPr lang="en-CA" sz="2400" dirty="0" smtClean="0"/>
              <a:t> no obligation to assist police without court process such as a warrant or subpoena</a:t>
            </a:r>
          </a:p>
          <a:p>
            <a:pPr marL="0" indent="0">
              <a:buNone/>
            </a:pPr>
            <a:endParaRPr lang="en-CA" dirty="0"/>
          </a:p>
        </p:txBody>
      </p:sp>
    </p:spTree>
    <p:extLst>
      <p:ext uri="{BB962C8B-B14F-4D97-AF65-F5344CB8AC3E}">
        <p14:creationId xmlns:p14="http://schemas.microsoft.com/office/powerpoint/2010/main" val="368509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p:txBody>
          <a:bodyPr/>
          <a:lstStyle/>
          <a:p>
            <a:pPr marL="0" indent="0">
              <a:buNone/>
            </a:pPr>
            <a:r>
              <a:rPr lang="en-CA" dirty="0" smtClean="0"/>
              <a:t>Question # 2:</a:t>
            </a:r>
          </a:p>
          <a:p>
            <a:pPr marL="0" indent="0">
              <a:buNone/>
            </a:pPr>
            <a:endParaRPr lang="en-CA" dirty="0"/>
          </a:p>
          <a:p>
            <a:pPr lvl="3">
              <a:buFont typeface="Wingdings" panose="05000000000000000000" pitchFamily="2" charset="2"/>
              <a:buChar char="q"/>
            </a:pPr>
            <a:r>
              <a:rPr lang="en-CA" sz="2400" dirty="0" smtClean="0"/>
              <a:t> It </a:t>
            </a:r>
            <a:r>
              <a:rPr lang="en-CA" sz="2400" dirty="0"/>
              <a:t>is a criminal offence to obstruct police in their </a:t>
            </a:r>
            <a:endParaRPr lang="en-CA" sz="2400" dirty="0" smtClean="0"/>
          </a:p>
          <a:p>
            <a:pPr marL="822960" lvl="3" indent="0">
              <a:buNone/>
            </a:pPr>
            <a:r>
              <a:rPr lang="en-CA" sz="2400" dirty="0" smtClean="0"/>
              <a:t>    investigations</a:t>
            </a:r>
            <a:endParaRPr lang="en-CA" sz="2400" dirty="0"/>
          </a:p>
          <a:p>
            <a:pPr marL="0" indent="0">
              <a:buNone/>
            </a:pPr>
            <a:endParaRPr lang="en-CA" dirty="0"/>
          </a:p>
          <a:p>
            <a:pPr lvl="3">
              <a:buFont typeface="Wingdings" panose="05000000000000000000" pitchFamily="2" charset="2"/>
              <a:buChar char="ü"/>
            </a:pPr>
            <a:r>
              <a:rPr lang="en-CA" sz="2400" dirty="0" smtClean="0"/>
              <a:t>True</a:t>
            </a:r>
          </a:p>
          <a:p>
            <a:pPr marL="0" indent="0">
              <a:buNone/>
            </a:pPr>
            <a:endParaRPr lang="en-CA" dirty="0"/>
          </a:p>
          <a:p>
            <a:pPr lvl="3"/>
            <a:r>
              <a:rPr lang="en-CA" sz="2400" dirty="0" smtClean="0"/>
              <a:t>You </a:t>
            </a:r>
            <a:r>
              <a:rPr lang="en-CA" sz="2400" dirty="0"/>
              <a:t>must not resist or willfully obstruct police in the </a:t>
            </a:r>
            <a:r>
              <a:rPr lang="en-CA" sz="2400" dirty="0" smtClean="0"/>
              <a:t>execution </a:t>
            </a:r>
            <a:r>
              <a:rPr lang="en-CA" sz="2400" dirty="0"/>
              <a:t>of their </a:t>
            </a:r>
            <a:r>
              <a:rPr lang="en-CA" sz="2400" dirty="0" smtClean="0"/>
              <a:t>duties. Do not mislead</a:t>
            </a:r>
            <a:r>
              <a:rPr lang="en-CA" sz="2400" dirty="0"/>
              <a:t>, deceive or </a:t>
            </a:r>
            <a:r>
              <a:rPr lang="en-CA" sz="2400" dirty="0" smtClean="0"/>
              <a:t>in any way hinder the police</a:t>
            </a:r>
            <a:endParaRPr lang="en-CA" sz="2400" dirty="0"/>
          </a:p>
          <a:p>
            <a:endParaRPr lang="en-CA" dirty="0"/>
          </a:p>
        </p:txBody>
      </p:sp>
    </p:spTree>
    <p:extLst>
      <p:ext uri="{BB962C8B-B14F-4D97-AF65-F5344CB8AC3E}">
        <p14:creationId xmlns:p14="http://schemas.microsoft.com/office/powerpoint/2010/main" val="62737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1019</TotalTime>
  <Words>2875</Words>
  <Application>Microsoft Office PowerPoint</Application>
  <PresentationFormat>On-screen Show (4:3)</PresentationFormat>
  <Paragraphs>394</Paragraphs>
  <Slides>44</Slides>
  <Notes>33</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1_Clarity</vt:lpstr>
      <vt:lpstr>Police Investigations</vt:lpstr>
      <vt:lpstr>Agenda</vt:lpstr>
      <vt:lpstr>policy</vt:lpstr>
      <vt:lpstr>Policy Statement</vt:lpstr>
      <vt:lpstr>Policy Statement continued…</vt:lpstr>
      <vt:lpstr>PowerPoint Presentation</vt:lpstr>
      <vt:lpstr>Working with police -True or false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Search Warrants</vt:lpstr>
      <vt:lpstr>Health Record Release</vt:lpstr>
      <vt:lpstr>Privacy and confidentiality</vt:lpstr>
      <vt:lpstr>College of Nurses</vt:lpstr>
      <vt:lpstr>Canadian Nurses Association</vt:lpstr>
      <vt:lpstr>Duty to protect patient information</vt:lpstr>
      <vt:lpstr>Exceptions</vt:lpstr>
      <vt:lpstr>What is Permitted Disclosure?</vt:lpstr>
      <vt:lpstr>Disclosure of Information related to a deceased patient</vt:lpstr>
      <vt:lpstr>Risks of Improper Disclosure or Cooperation</vt:lpstr>
      <vt:lpstr>Reporting crime</vt:lpstr>
      <vt:lpstr>Reporting Crime</vt:lpstr>
      <vt:lpstr>Mandatory Gunshot Wounds Reporting Act</vt:lpstr>
      <vt:lpstr>GUNSHOT REPORTING FORM</vt:lpstr>
      <vt:lpstr>Warrants and arrests</vt:lpstr>
      <vt:lpstr>You have been presented with a search warrant…</vt:lpstr>
      <vt:lpstr>Taking Specimen Samples</vt:lpstr>
      <vt:lpstr>Samples at Request of Police</vt:lpstr>
      <vt:lpstr>Blood Alcohol Testing</vt:lpstr>
      <vt:lpstr>Photography of a patient</vt:lpstr>
      <vt:lpstr>Evidence in police cases</vt:lpstr>
      <vt:lpstr>Arrests and Warrants for Arrest</vt:lpstr>
      <vt:lpstr>Police with a warrant for arrest…</vt:lpstr>
      <vt:lpstr>Remember…</vt:lpstr>
      <vt:lpstr>Police interviews</vt:lpstr>
      <vt:lpstr>Police Request Interview with Patient</vt:lpstr>
      <vt:lpstr>Police Request to Interview Staff</vt:lpstr>
      <vt:lpstr>What staff can say…</vt:lpstr>
      <vt:lpstr>The Best Answers…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Shari</dc:creator>
  <cp:lastModifiedBy>Murphy, Susan</cp:lastModifiedBy>
  <cp:revision>113</cp:revision>
  <dcterms:created xsi:type="dcterms:W3CDTF">2014-11-16T18:59:59Z</dcterms:created>
  <dcterms:modified xsi:type="dcterms:W3CDTF">2020-12-09T14:22:31Z</dcterms:modified>
</cp:coreProperties>
</file>