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5.xml" ContentType="application/vnd.openxmlformats-officedocument.presentationml.tags+xml"/>
  <Override PartName="/ppt/comments/comment2.xml" ContentType="application/vnd.openxmlformats-officedocument.presentationml.comment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comments/comment3.xml" ContentType="application/vnd.openxmlformats-officedocument.presentationml.comments+xml"/>
  <Override PartName="/ppt/tags/tag11.xml" ContentType="application/vnd.openxmlformats-officedocument.presentationml.tags+xml"/>
  <Override PartName="/ppt/notesSlides/notesSlide4.xml" ContentType="application/vnd.openxmlformats-officedocument.presentationml.notesSlide+xml"/>
  <Override PartName="/ppt/comments/comment4.xml" ContentType="application/vnd.openxmlformats-officedocument.presentationml.comment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346" r:id="rId6"/>
    <p:sldId id="347" r:id="rId7"/>
    <p:sldId id="308" r:id="rId8"/>
    <p:sldId id="337" r:id="rId9"/>
    <p:sldId id="338" r:id="rId10"/>
    <p:sldId id="349" r:id="rId11"/>
    <p:sldId id="350" r:id="rId12"/>
    <p:sldId id="339" r:id="rId13"/>
    <p:sldId id="318" r:id="rId14"/>
    <p:sldId id="319" r:id="rId15"/>
    <p:sldId id="321" r:id="rId16"/>
    <p:sldId id="343" r:id="rId17"/>
    <p:sldId id="345" r:id="rId18"/>
    <p:sldId id="317" r:id="rId19"/>
    <p:sldId id="328" r:id="rId20"/>
    <p:sldId id="323" r:id="rId21"/>
    <p:sldId id="329" r:id="rId22"/>
    <p:sldId id="324" r:id="rId23"/>
    <p:sldId id="330" r:id="rId24"/>
    <p:sldId id="325" r:id="rId25"/>
    <p:sldId id="340" r:id="rId26"/>
    <p:sldId id="341" r:id="rId27"/>
    <p:sldId id="34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ebs, Jonathan" initials="KJ" lastIdx="4" clrIdx="0">
    <p:extLst>
      <p:ext uri="{19B8F6BF-5375-455C-9EA6-DF929625EA0E}">
        <p15:presenceInfo xmlns:p15="http://schemas.microsoft.com/office/powerpoint/2012/main" userId="S::jonathan.krebs@mackenziehealth.ca::f0c321fd-9f03-438b-b8cc-327ce1c75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93F1F5-8D1A-4642-88DA-CA7E04FD87BE}" v="201" dt="2021-01-13T15:56:45.49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3" d="100"/>
          <a:sy n="113" d="100"/>
        </p:scale>
        <p:origin x="4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vel, Linda" userId="2f1e0d2b-6b52-40aa-b0a8-f882d28e873f" providerId="ADAL" clId="{7F93F1F5-8D1A-4642-88DA-CA7E04FD87BE}"/>
    <pc:docChg chg="modSld">
      <pc:chgData name="Gravel, Linda" userId="2f1e0d2b-6b52-40aa-b0a8-f882d28e873f" providerId="ADAL" clId="{7F93F1F5-8D1A-4642-88DA-CA7E04FD87BE}" dt="2021-01-13T15:57:47.011" v="262" actId="20577"/>
      <pc:docMkLst>
        <pc:docMk/>
      </pc:docMkLst>
      <pc:sldChg chg="modSp">
        <pc:chgData name="Gravel, Linda" userId="2f1e0d2b-6b52-40aa-b0a8-f882d28e873f" providerId="ADAL" clId="{7F93F1F5-8D1A-4642-88DA-CA7E04FD87BE}" dt="2021-01-13T15:57:47.011" v="262" actId="20577"/>
        <pc:sldMkLst>
          <pc:docMk/>
          <pc:sldMk cId="3870310129" sldId="257"/>
        </pc:sldMkLst>
        <pc:spChg chg="mod">
          <ac:chgData name="Gravel, Linda" userId="2f1e0d2b-6b52-40aa-b0a8-f882d28e873f" providerId="ADAL" clId="{7F93F1F5-8D1A-4642-88DA-CA7E04FD87BE}" dt="2021-01-13T15:57:47.011" v="262" actId="20577"/>
          <ac:spMkLst>
            <pc:docMk/>
            <pc:sldMk cId="3870310129" sldId="257"/>
            <ac:spMk id="2" creationId="{97CB1BD8-2D4F-4C85-A46B-5A87C8CF3427}"/>
          </ac:spMkLst>
        </pc:spChg>
      </pc:sldChg>
      <pc:sldChg chg="addSp delSp modSp">
        <pc:chgData name="Gravel, Linda" userId="2f1e0d2b-6b52-40aa-b0a8-f882d28e873f" providerId="ADAL" clId="{7F93F1F5-8D1A-4642-88DA-CA7E04FD87BE}" dt="2021-01-13T15:57:03.620" v="236" actId="20577"/>
        <pc:sldMkLst>
          <pc:docMk/>
          <pc:sldMk cId="3754622933" sldId="347"/>
        </pc:sldMkLst>
        <pc:spChg chg="mod">
          <ac:chgData name="Gravel, Linda" userId="2f1e0d2b-6b52-40aa-b0a8-f882d28e873f" providerId="ADAL" clId="{7F93F1F5-8D1A-4642-88DA-CA7E04FD87BE}" dt="2021-01-13T15:57:03.620" v="236" actId="20577"/>
          <ac:spMkLst>
            <pc:docMk/>
            <pc:sldMk cId="3754622933" sldId="347"/>
            <ac:spMk id="2" creationId="{910D564F-AC97-4C34-8B5F-CE450BEEB511}"/>
          </ac:spMkLst>
        </pc:spChg>
        <pc:spChg chg="add del mod">
          <ac:chgData name="Gravel, Linda" userId="2f1e0d2b-6b52-40aa-b0a8-f882d28e873f" providerId="ADAL" clId="{7F93F1F5-8D1A-4642-88DA-CA7E04FD87BE}" dt="2021-01-13T15:55:46.806" v="170"/>
          <ac:spMkLst>
            <pc:docMk/>
            <pc:sldMk cId="3754622933" sldId="347"/>
            <ac:spMk id="3" creationId="{300B3D46-670F-4CEA-BBC9-10834FC8EAA6}"/>
          </ac:spMkLst>
        </pc:spChg>
        <pc:spChg chg="add del mod">
          <ac:chgData name="Gravel, Linda" userId="2f1e0d2b-6b52-40aa-b0a8-f882d28e873f" providerId="ADAL" clId="{7F93F1F5-8D1A-4642-88DA-CA7E04FD87BE}" dt="2021-01-13T15:55:46.806" v="172"/>
          <ac:spMkLst>
            <pc:docMk/>
            <pc:sldMk cId="3754622933" sldId="347"/>
            <ac:spMk id="4" creationId="{45DDB3FE-A6AE-4E68-BDC4-3D3C8AE959A6}"/>
          </ac:spMkLst>
        </pc:spChg>
        <pc:spChg chg="add mod">
          <ac:chgData name="Gravel, Linda" userId="2f1e0d2b-6b52-40aa-b0a8-f882d28e873f" providerId="ADAL" clId="{7F93F1F5-8D1A-4642-88DA-CA7E04FD87BE}" dt="2021-01-13T15:55:44.554" v="168" actId="1076"/>
          <ac:spMkLst>
            <pc:docMk/>
            <pc:sldMk cId="3754622933" sldId="347"/>
            <ac:spMk id="6" creationId="{2F722B32-1568-4E9F-AC5B-22847A706A77}"/>
          </ac:spMkLst>
        </pc:spChg>
        <pc:spChg chg="add mod">
          <ac:chgData name="Gravel, Linda" userId="2f1e0d2b-6b52-40aa-b0a8-f882d28e873f" providerId="ADAL" clId="{7F93F1F5-8D1A-4642-88DA-CA7E04FD87BE}" dt="2021-01-13T15:56:50.628" v="214" actId="1076"/>
          <ac:spMkLst>
            <pc:docMk/>
            <pc:sldMk cId="3754622933" sldId="347"/>
            <ac:spMk id="14" creationId="{1B10DA89-7E3B-444C-90A4-C401F02A0747}"/>
          </ac:spMkLst>
        </pc:spChg>
        <pc:graphicFrameChg chg="mod">
          <ac:chgData name="Gravel, Linda" userId="2f1e0d2b-6b52-40aa-b0a8-f882d28e873f" providerId="ADAL" clId="{7F93F1F5-8D1A-4642-88DA-CA7E04FD87BE}" dt="2021-01-13T15:56:32.965" v="212" actId="20577"/>
          <ac:graphicFrameMkLst>
            <pc:docMk/>
            <pc:sldMk cId="3754622933" sldId="347"/>
            <ac:graphicFrameMk id="5" creationId="{83320B39-7D24-4332-9EF8-9ACB6D5F8719}"/>
          </ac:graphicFrameMkLst>
        </pc:graphicFrame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6-01T13:00:51.855" idx="1">
    <p:pos x="10" y="10"/>
    <p:text>I find the light font with a dark background makes it more difficult to read. I would suggest the opposite (light background with a dark font)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6-01T13:03:47.497" idx="2">
    <p:pos x="10" y="10"/>
    <p:text>The font is really small and difficult to read. If we are going to include all this content, I would suggest a larger font and spread over two slides. One may also consider removing the less pertinent information from the slide and put it in the speaker notes.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6-01T13:06:35.749" idx="3">
    <p:pos x="10" y="10"/>
    <p:text>The headings in slides 11 and 12 shrink the pictutre with the most important content. I recommend using the heading layout from slides 13 -17.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6-01T13:06:57.702" idx="4">
    <p:pos x="10" y="10"/>
    <p:text>see feedback from slide 11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AE1C14-BDF8-4F64-9D8A-B8272897C5D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706F48-13D7-48C8-BB9A-9E0C3B0DC832}">
      <dgm:prSet/>
      <dgm:spPr/>
      <dgm:t>
        <a:bodyPr/>
        <a:lstStyle/>
        <a:p>
          <a:pPr>
            <a:lnSpc>
              <a:spcPct val="100000"/>
            </a:lnSpc>
          </a:pPr>
          <a:r>
            <a:rPr lang="en-US" dirty="0"/>
            <a:t>To provide guidelines on how to utilize the entire workforce to support each other, optimizing the skills of  clinicians and highly trained acute care staff with other staff that can serve in various support roles</a:t>
          </a:r>
        </a:p>
      </dgm:t>
    </dgm:pt>
    <dgm:pt modelId="{EE1BAA76-BDB9-4ED8-9D80-3C4F46358464}" type="parTrans" cxnId="{B35A4C66-33A1-43AA-8230-182342E3322F}">
      <dgm:prSet/>
      <dgm:spPr/>
      <dgm:t>
        <a:bodyPr/>
        <a:lstStyle/>
        <a:p>
          <a:endParaRPr lang="en-US"/>
        </a:p>
      </dgm:t>
    </dgm:pt>
    <dgm:pt modelId="{5AD5F212-B1FA-4351-BB6D-558FC97732B4}" type="sibTrans" cxnId="{B35A4C66-33A1-43AA-8230-182342E3322F}">
      <dgm:prSet/>
      <dgm:spPr/>
      <dgm:t>
        <a:bodyPr/>
        <a:lstStyle/>
        <a:p>
          <a:endParaRPr lang="en-US"/>
        </a:p>
      </dgm:t>
    </dgm:pt>
    <dgm:pt modelId="{4829F289-54B1-4C71-9F78-81C761C519B1}">
      <dgm:prSet/>
      <dgm:spPr/>
      <dgm:t>
        <a:bodyPr/>
        <a:lstStyle/>
        <a:p>
          <a:pPr>
            <a:lnSpc>
              <a:spcPct val="100000"/>
            </a:lnSpc>
          </a:pPr>
          <a:r>
            <a:rPr lang="en-US" dirty="0"/>
            <a:t>This process is to support the higher demand for patient care outside of the typical primary care nursing framework only to be used in the event of an emergency</a:t>
          </a:r>
        </a:p>
      </dgm:t>
    </dgm:pt>
    <dgm:pt modelId="{6612BF2A-6F16-40DD-8BC7-3D9EDEFBC860}" type="parTrans" cxnId="{FA880B9A-880E-44C5-ABA7-E3E5478AD0DD}">
      <dgm:prSet/>
      <dgm:spPr/>
      <dgm:t>
        <a:bodyPr/>
        <a:lstStyle/>
        <a:p>
          <a:endParaRPr lang="en-US"/>
        </a:p>
      </dgm:t>
    </dgm:pt>
    <dgm:pt modelId="{E2AD2A12-FEF8-46FE-A6D8-6FE9B26FE74B}" type="sibTrans" cxnId="{FA880B9A-880E-44C5-ABA7-E3E5478AD0DD}">
      <dgm:prSet/>
      <dgm:spPr/>
      <dgm:t>
        <a:bodyPr/>
        <a:lstStyle/>
        <a:p>
          <a:endParaRPr lang="en-US"/>
        </a:p>
      </dgm:t>
    </dgm:pt>
    <dgm:pt modelId="{00552314-01BF-4AA8-900F-0C50E8512631}" type="pres">
      <dgm:prSet presAssocID="{F2AE1C14-BDF8-4F64-9D8A-B8272897C5D5}" presName="root" presStyleCnt="0">
        <dgm:presLayoutVars>
          <dgm:dir/>
          <dgm:resizeHandles val="exact"/>
        </dgm:presLayoutVars>
      </dgm:prSet>
      <dgm:spPr/>
    </dgm:pt>
    <dgm:pt modelId="{A1562C3C-294C-4727-B8D0-B363E7B1DA37}" type="pres">
      <dgm:prSet presAssocID="{89706F48-13D7-48C8-BB9A-9E0C3B0DC832}" presName="compNode" presStyleCnt="0"/>
      <dgm:spPr/>
    </dgm:pt>
    <dgm:pt modelId="{69A6D878-83B2-4FDF-A604-7AA0C77BB53A}" type="pres">
      <dgm:prSet presAssocID="{89706F48-13D7-48C8-BB9A-9E0C3B0DC832}" presName="bgRect" presStyleLbl="bgShp" presStyleIdx="0" presStyleCnt="2"/>
      <dgm:spPr/>
    </dgm:pt>
    <dgm:pt modelId="{38D1400B-8D94-43C1-886A-702DB0AB194A}" type="pres">
      <dgm:prSet presAssocID="{89706F48-13D7-48C8-BB9A-9E0C3B0DC83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st Aid Kit"/>
        </a:ext>
      </dgm:extLst>
    </dgm:pt>
    <dgm:pt modelId="{FCAAAB08-1BC1-4B85-9D6B-E1F0D9651394}" type="pres">
      <dgm:prSet presAssocID="{89706F48-13D7-48C8-BB9A-9E0C3B0DC832}" presName="spaceRect" presStyleCnt="0"/>
      <dgm:spPr/>
    </dgm:pt>
    <dgm:pt modelId="{E1CEA9FA-37C9-48AC-8D78-4093E7F38AAE}" type="pres">
      <dgm:prSet presAssocID="{89706F48-13D7-48C8-BB9A-9E0C3B0DC832}" presName="parTx" presStyleLbl="revTx" presStyleIdx="0" presStyleCnt="2">
        <dgm:presLayoutVars>
          <dgm:chMax val="0"/>
          <dgm:chPref val="0"/>
        </dgm:presLayoutVars>
      </dgm:prSet>
      <dgm:spPr/>
    </dgm:pt>
    <dgm:pt modelId="{BAB74C09-AB7A-4014-ABD4-96F3CC4FA52A}" type="pres">
      <dgm:prSet presAssocID="{5AD5F212-B1FA-4351-BB6D-558FC97732B4}" presName="sibTrans" presStyleCnt="0"/>
      <dgm:spPr/>
    </dgm:pt>
    <dgm:pt modelId="{70CEDAB5-040A-48C9-ACA1-0D6B0A86E15B}" type="pres">
      <dgm:prSet presAssocID="{4829F289-54B1-4C71-9F78-81C761C519B1}" presName="compNode" presStyleCnt="0"/>
      <dgm:spPr/>
    </dgm:pt>
    <dgm:pt modelId="{13D0CE64-B454-4471-A3EE-2FC55D57DA11}" type="pres">
      <dgm:prSet presAssocID="{4829F289-54B1-4C71-9F78-81C761C519B1}" presName="bgRect" presStyleLbl="bgShp" presStyleIdx="1" presStyleCnt="2"/>
      <dgm:spPr/>
    </dgm:pt>
    <dgm:pt modelId="{034A90F9-E5BB-469B-BBEE-6BA090E74ED0}" type="pres">
      <dgm:prSet presAssocID="{4829F289-54B1-4C71-9F78-81C761C519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tor"/>
        </a:ext>
      </dgm:extLst>
    </dgm:pt>
    <dgm:pt modelId="{34EE097C-B956-462B-B067-06B72B9B6F86}" type="pres">
      <dgm:prSet presAssocID="{4829F289-54B1-4C71-9F78-81C761C519B1}" presName="spaceRect" presStyleCnt="0"/>
      <dgm:spPr/>
    </dgm:pt>
    <dgm:pt modelId="{95D0BA72-3F06-4A9F-8D10-FAED88F8BA87}" type="pres">
      <dgm:prSet presAssocID="{4829F289-54B1-4C71-9F78-81C761C519B1}" presName="parTx" presStyleLbl="revTx" presStyleIdx="1" presStyleCnt="2">
        <dgm:presLayoutVars>
          <dgm:chMax val="0"/>
          <dgm:chPref val="0"/>
        </dgm:presLayoutVars>
      </dgm:prSet>
      <dgm:spPr/>
    </dgm:pt>
  </dgm:ptLst>
  <dgm:cxnLst>
    <dgm:cxn modelId="{B35A4C66-33A1-43AA-8230-182342E3322F}" srcId="{F2AE1C14-BDF8-4F64-9D8A-B8272897C5D5}" destId="{89706F48-13D7-48C8-BB9A-9E0C3B0DC832}" srcOrd="0" destOrd="0" parTransId="{EE1BAA76-BDB9-4ED8-9D80-3C4F46358464}" sibTransId="{5AD5F212-B1FA-4351-BB6D-558FC97732B4}"/>
    <dgm:cxn modelId="{42C6A56A-08C5-4E04-BA33-C1B126FC5E50}" type="presOf" srcId="{89706F48-13D7-48C8-BB9A-9E0C3B0DC832}" destId="{E1CEA9FA-37C9-48AC-8D78-4093E7F38AAE}" srcOrd="0" destOrd="0" presId="urn:microsoft.com/office/officeart/2018/2/layout/IconVerticalSolidList"/>
    <dgm:cxn modelId="{154C047F-BEB8-45F1-BC55-D483F138FF64}" type="presOf" srcId="{4829F289-54B1-4C71-9F78-81C761C519B1}" destId="{95D0BA72-3F06-4A9F-8D10-FAED88F8BA87}" srcOrd="0" destOrd="0" presId="urn:microsoft.com/office/officeart/2018/2/layout/IconVerticalSolidList"/>
    <dgm:cxn modelId="{FA880B9A-880E-44C5-ABA7-E3E5478AD0DD}" srcId="{F2AE1C14-BDF8-4F64-9D8A-B8272897C5D5}" destId="{4829F289-54B1-4C71-9F78-81C761C519B1}" srcOrd="1" destOrd="0" parTransId="{6612BF2A-6F16-40DD-8BC7-3D9EDEFBC860}" sibTransId="{E2AD2A12-FEF8-46FE-A6D8-6FE9B26FE74B}"/>
    <dgm:cxn modelId="{F9B827CD-049C-430F-9ADE-D9259B16E199}" type="presOf" srcId="{F2AE1C14-BDF8-4F64-9D8A-B8272897C5D5}" destId="{00552314-01BF-4AA8-900F-0C50E8512631}" srcOrd="0" destOrd="0" presId="urn:microsoft.com/office/officeart/2018/2/layout/IconVerticalSolidList"/>
    <dgm:cxn modelId="{12028B82-B0A3-4635-9809-50F77E38A637}" type="presParOf" srcId="{00552314-01BF-4AA8-900F-0C50E8512631}" destId="{A1562C3C-294C-4727-B8D0-B363E7B1DA37}" srcOrd="0" destOrd="0" presId="urn:microsoft.com/office/officeart/2018/2/layout/IconVerticalSolidList"/>
    <dgm:cxn modelId="{30E722D4-B02F-411E-A9AD-401EDAF987F5}" type="presParOf" srcId="{A1562C3C-294C-4727-B8D0-B363E7B1DA37}" destId="{69A6D878-83B2-4FDF-A604-7AA0C77BB53A}" srcOrd="0" destOrd="0" presId="urn:microsoft.com/office/officeart/2018/2/layout/IconVerticalSolidList"/>
    <dgm:cxn modelId="{EEE60350-270F-4AE2-A8BC-8DE20991CEE6}" type="presParOf" srcId="{A1562C3C-294C-4727-B8D0-B363E7B1DA37}" destId="{38D1400B-8D94-43C1-886A-702DB0AB194A}" srcOrd="1" destOrd="0" presId="urn:microsoft.com/office/officeart/2018/2/layout/IconVerticalSolidList"/>
    <dgm:cxn modelId="{96394C73-BEA8-4C1B-BEFA-61A4B61A9C0A}" type="presParOf" srcId="{A1562C3C-294C-4727-B8D0-B363E7B1DA37}" destId="{FCAAAB08-1BC1-4B85-9D6B-E1F0D9651394}" srcOrd="2" destOrd="0" presId="urn:microsoft.com/office/officeart/2018/2/layout/IconVerticalSolidList"/>
    <dgm:cxn modelId="{9503B809-38DA-403D-886A-D544FCA4EDA0}" type="presParOf" srcId="{A1562C3C-294C-4727-B8D0-B363E7B1DA37}" destId="{E1CEA9FA-37C9-48AC-8D78-4093E7F38AAE}" srcOrd="3" destOrd="0" presId="urn:microsoft.com/office/officeart/2018/2/layout/IconVerticalSolidList"/>
    <dgm:cxn modelId="{FADADB07-A2AD-4871-A2DB-FB1F88674FA8}" type="presParOf" srcId="{00552314-01BF-4AA8-900F-0C50E8512631}" destId="{BAB74C09-AB7A-4014-ABD4-96F3CC4FA52A}" srcOrd="1" destOrd="0" presId="urn:microsoft.com/office/officeart/2018/2/layout/IconVerticalSolidList"/>
    <dgm:cxn modelId="{107FF995-4246-4E54-9097-74B42C843917}" type="presParOf" srcId="{00552314-01BF-4AA8-900F-0C50E8512631}" destId="{70CEDAB5-040A-48C9-ACA1-0D6B0A86E15B}" srcOrd="2" destOrd="0" presId="urn:microsoft.com/office/officeart/2018/2/layout/IconVerticalSolidList"/>
    <dgm:cxn modelId="{33E856CC-751B-4D1D-9CF5-DEC35FCBE2A9}" type="presParOf" srcId="{70CEDAB5-040A-48C9-ACA1-0D6B0A86E15B}" destId="{13D0CE64-B454-4471-A3EE-2FC55D57DA11}" srcOrd="0" destOrd="0" presId="urn:microsoft.com/office/officeart/2018/2/layout/IconVerticalSolidList"/>
    <dgm:cxn modelId="{E9E3F643-522F-46DC-9510-C5B36301E8BF}" type="presParOf" srcId="{70CEDAB5-040A-48C9-ACA1-0D6B0A86E15B}" destId="{034A90F9-E5BB-469B-BBEE-6BA090E74ED0}" srcOrd="1" destOrd="0" presId="urn:microsoft.com/office/officeart/2018/2/layout/IconVerticalSolidList"/>
    <dgm:cxn modelId="{08FA6B47-EE38-411A-89F9-C1439C9B9D15}" type="presParOf" srcId="{70CEDAB5-040A-48C9-ACA1-0D6B0A86E15B}" destId="{34EE097C-B956-462B-B067-06B72B9B6F86}" srcOrd="2" destOrd="0" presId="urn:microsoft.com/office/officeart/2018/2/layout/IconVerticalSolidList"/>
    <dgm:cxn modelId="{D59A3864-14FD-45CA-B256-AD08C4C7990A}" type="presParOf" srcId="{70CEDAB5-040A-48C9-ACA1-0D6B0A86E15B}" destId="{95D0BA72-3F06-4A9F-8D10-FAED88F8BA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D15884-85DD-49D6-BA9E-5CB98442868D}"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72D8F76-41D6-46C7-8387-D6BC3C4007C9}">
      <dgm:prSet custT="1"/>
      <dgm:spPr/>
      <dgm:t>
        <a:bodyPr/>
        <a:lstStyle/>
        <a:p>
          <a:pPr algn="l"/>
          <a:r>
            <a:rPr lang="en-US" sz="1200" dirty="0"/>
            <a:t>When Acute and/or Critical care beds reach capacity limits, alternative physical areas will be considered depending on the level of surge response that is required. </a:t>
          </a:r>
        </a:p>
      </dgm:t>
    </dgm:pt>
    <dgm:pt modelId="{0EA712DD-9014-43F9-B156-FFA9BA9973E2}" type="parTrans" cxnId="{F4B33AE9-2B3B-4D57-B158-C0FDBA579C26}">
      <dgm:prSet/>
      <dgm:spPr/>
      <dgm:t>
        <a:bodyPr/>
        <a:lstStyle/>
        <a:p>
          <a:endParaRPr lang="en-US"/>
        </a:p>
      </dgm:t>
    </dgm:pt>
    <dgm:pt modelId="{CE5295C1-8166-4EF3-99C3-6D718EF260E2}" type="sibTrans" cxnId="{F4B33AE9-2B3B-4D57-B158-C0FDBA579C26}">
      <dgm:prSet/>
      <dgm:spPr/>
      <dgm:t>
        <a:bodyPr/>
        <a:lstStyle/>
        <a:p>
          <a:endParaRPr lang="en-US"/>
        </a:p>
      </dgm:t>
    </dgm:pt>
    <dgm:pt modelId="{BB7095A6-FD55-4348-980B-A39F041E7777}">
      <dgm:prSet custT="1"/>
      <dgm:spPr/>
      <dgm:t>
        <a:bodyPr/>
        <a:lstStyle/>
        <a:p>
          <a:r>
            <a:rPr lang="en-US" sz="1100" dirty="0"/>
            <a:t>Mackenzie Health has a well-defined and a systematic surge plan to address this, however, if there is a rapid increase in admission or decrease in staff availability, Team based model of care may need to be initiated in different parts of the hospital. </a:t>
          </a:r>
        </a:p>
      </dgm:t>
    </dgm:pt>
    <dgm:pt modelId="{14ABB78C-7EE2-49C8-9E7E-AA88B001AC00}" type="parTrans" cxnId="{047E8ABA-1DAA-475F-8430-3CA9D1BD7D25}">
      <dgm:prSet/>
      <dgm:spPr/>
      <dgm:t>
        <a:bodyPr/>
        <a:lstStyle/>
        <a:p>
          <a:endParaRPr lang="en-US"/>
        </a:p>
      </dgm:t>
    </dgm:pt>
    <dgm:pt modelId="{B3C2C32A-EEC6-4D8C-9035-0445F71D4B3E}" type="sibTrans" cxnId="{047E8ABA-1DAA-475F-8430-3CA9D1BD7D25}">
      <dgm:prSet/>
      <dgm:spPr/>
      <dgm:t>
        <a:bodyPr/>
        <a:lstStyle/>
        <a:p>
          <a:endParaRPr lang="en-US"/>
        </a:p>
      </dgm:t>
    </dgm:pt>
    <dgm:pt modelId="{8B45787B-6A1F-4A24-B832-33ADE28B7726}">
      <dgm:prSet custT="1"/>
      <dgm:spPr/>
      <dgm:t>
        <a:bodyPr/>
        <a:lstStyle/>
        <a:p>
          <a:r>
            <a:rPr lang="en-US" sz="1200" dirty="0"/>
            <a:t>When Staffing of units becomes difficult due to variable situations (illness, surge)</a:t>
          </a:r>
        </a:p>
        <a:p>
          <a:endParaRPr lang="en-US" sz="1200" dirty="0"/>
        </a:p>
        <a:p>
          <a:r>
            <a:rPr lang="en-US" sz="1200" dirty="0"/>
            <a:t>When deemed necessary by leadership</a:t>
          </a:r>
        </a:p>
      </dgm:t>
    </dgm:pt>
    <dgm:pt modelId="{C3AD0B68-E805-41FA-99A9-808393F600E8}" type="parTrans" cxnId="{20C746B8-F475-45EE-A9A1-C5B6CA368515}">
      <dgm:prSet/>
      <dgm:spPr/>
      <dgm:t>
        <a:bodyPr/>
        <a:lstStyle/>
        <a:p>
          <a:endParaRPr lang="en-US"/>
        </a:p>
      </dgm:t>
    </dgm:pt>
    <dgm:pt modelId="{A1A271F5-866C-4D3A-884D-9FE9344395C6}" type="sibTrans" cxnId="{20C746B8-F475-45EE-A9A1-C5B6CA368515}">
      <dgm:prSet/>
      <dgm:spPr/>
      <dgm:t>
        <a:bodyPr/>
        <a:lstStyle/>
        <a:p>
          <a:endParaRPr lang="en-US"/>
        </a:p>
      </dgm:t>
    </dgm:pt>
    <dgm:pt modelId="{73C1F8A4-8741-4A56-AEFA-EA8703D4DBAE}">
      <dgm:prSet custT="1"/>
      <dgm:spPr/>
      <dgm:t>
        <a:bodyPr/>
        <a:lstStyle/>
        <a:p>
          <a:r>
            <a:rPr lang="en-US" sz="1400" dirty="0"/>
            <a:t>The model is designed to maintain a safe care of patients  even when specialized staffing resources are low. </a:t>
          </a:r>
          <a:endParaRPr lang="en-CA" sz="1400" dirty="0"/>
        </a:p>
      </dgm:t>
    </dgm:pt>
    <dgm:pt modelId="{5134C9A0-24ED-444F-A07D-66121D851964}" type="parTrans" cxnId="{AFEBFB98-681C-4C99-9776-0B1B4B3E0060}">
      <dgm:prSet/>
      <dgm:spPr/>
      <dgm:t>
        <a:bodyPr/>
        <a:lstStyle/>
        <a:p>
          <a:endParaRPr lang="en-CA"/>
        </a:p>
      </dgm:t>
    </dgm:pt>
    <dgm:pt modelId="{39118329-068A-4C4A-A32D-B2BD6E8D8A06}" type="sibTrans" cxnId="{AFEBFB98-681C-4C99-9776-0B1B4B3E0060}">
      <dgm:prSet/>
      <dgm:spPr/>
      <dgm:t>
        <a:bodyPr/>
        <a:lstStyle/>
        <a:p>
          <a:endParaRPr lang="en-CA"/>
        </a:p>
      </dgm:t>
    </dgm:pt>
    <dgm:pt modelId="{C35177EF-9F3C-4249-B697-3E35767ADF5C}" type="pres">
      <dgm:prSet presAssocID="{1BD15884-85DD-49D6-BA9E-5CB98442868D}" presName="hierChild1" presStyleCnt="0">
        <dgm:presLayoutVars>
          <dgm:chPref val="1"/>
          <dgm:dir/>
          <dgm:animOne val="branch"/>
          <dgm:animLvl val="lvl"/>
          <dgm:resizeHandles/>
        </dgm:presLayoutVars>
      </dgm:prSet>
      <dgm:spPr/>
    </dgm:pt>
    <dgm:pt modelId="{D7484D87-590B-4600-9E8B-88753A81EF91}" type="pres">
      <dgm:prSet presAssocID="{672D8F76-41D6-46C7-8387-D6BC3C4007C9}" presName="hierRoot1" presStyleCnt="0"/>
      <dgm:spPr/>
    </dgm:pt>
    <dgm:pt modelId="{7DD35AB9-FFEF-4868-9D28-6266DB8E5C26}" type="pres">
      <dgm:prSet presAssocID="{672D8F76-41D6-46C7-8387-D6BC3C4007C9}" presName="composite" presStyleCnt="0"/>
      <dgm:spPr/>
    </dgm:pt>
    <dgm:pt modelId="{D653922C-2A29-42EB-BDEB-9A6C37047A0A}" type="pres">
      <dgm:prSet presAssocID="{672D8F76-41D6-46C7-8387-D6BC3C4007C9}" presName="background" presStyleLbl="node0" presStyleIdx="0" presStyleCnt="4"/>
      <dgm:spPr/>
    </dgm:pt>
    <dgm:pt modelId="{400C17A7-FB22-48F9-BF41-42DA656ACDF2}" type="pres">
      <dgm:prSet presAssocID="{672D8F76-41D6-46C7-8387-D6BC3C4007C9}" presName="text" presStyleLbl="fgAcc0" presStyleIdx="0" presStyleCnt="4" custLinFactNeighborX="7723" custLinFactNeighborY="-805">
        <dgm:presLayoutVars>
          <dgm:chPref val="3"/>
        </dgm:presLayoutVars>
      </dgm:prSet>
      <dgm:spPr/>
    </dgm:pt>
    <dgm:pt modelId="{56FFAC86-A47B-4868-8998-62ED9080AFD1}" type="pres">
      <dgm:prSet presAssocID="{672D8F76-41D6-46C7-8387-D6BC3C4007C9}" presName="hierChild2" presStyleCnt="0"/>
      <dgm:spPr/>
    </dgm:pt>
    <dgm:pt modelId="{B84547D8-811A-489F-8EAF-49205FAA5569}" type="pres">
      <dgm:prSet presAssocID="{BB7095A6-FD55-4348-980B-A39F041E7777}" presName="hierRoot1" presStyleCnt="0"/>
      <dgm:spPr/>
    </dgm:pt>
    <dgm:pt modelId="{22218F69-9B2D-4D43-806D-FBA7C9A4F652}" type="pres">
      <dgm:prSet presAssocID="{BB7095A6-FD55-4348-980B-A39F041E7777}" presName="composite" presStyleCnt="0"/>
      <dgm:spPr/>
    </dgm:pt>
    <dgm:pt modelId="{E0DED063-4702-43FE-9598-667394FFA8F4}" type="pres">
      <dgm:prSet presAssocID="{BB7095A6-FD55-4348-980B-A39F041E7777}" presName="background" presStyleLbl="node0" presStyleIdx="1" presStyleCnt="4"/>
      <dgm:spPr/>
    </dgm:pt>
    <dgm:pt modelId="{B2067043-7BE4-4F61-BD5F-BB732E636ACD}" type="pres">
      <dgm:prSet presAssocID="{BB7095A6-FD55-4348-980B-A39F041E7777}" presName="text" presStyleLbl="fgAcc0" presStyleIdx="1" presStyleCnt="4" custLinFactNeighborX="40960" custLinFactNeighborY="53067">
        <dgm:presLayoutVars>
          <dgm:chPref val="3"/>
        </dgm:presLayoutVars>
      </dgm:prSet>
      <dgm:spPr/>
    </dgm:pt>
    <dgm:pt modelId="{49A978B9-FFB4-45FD-A131-387420D0E529}" type="pres">
      <dgm:prSet presAssocID="{BB7095A6-FD55-4348-980B-A39F041E7777}" presName="hierChild2" presStyleCnt="0"/>
      <dgm:spPr/>
    </dgm:pt>
    <dgm:pt modelId="{F2075E68-56BB-420A-A69B-12DEB628E036}" type="pres">
      <dgm:prSet presAssocID="{8B45787B-6A1F-4A24-B832-33ADE28B7726}" presName="hierRoot1" presStyleCnt="0"/>
      <dgm:spPr/>
    </dgm:pt>
    <dgm:pt modelId="{3E8EA83B-16D2-4E7C-8AE5-C8AEE00C8E09}" type="pres">
      <dgm:prSet presAssocID="{8B45787B-6A1F-4A24-B832-33ADE28B7726}" presName="composite" presStyleCnt="0"/>
      <dgm:spPr/>
    </dgm:pt>
    <dgm:pt modelId="{3B8F9CFF-435A-4E56-ADE4-6FB1B8E4BA33}" type="pres">
      <dgm:prSet presAssocID="{8B45787B-6A1F-4A24-B832-33ADE28B7726}" presName="background" presStyleLbl="node0" presStyleIdx="2" presStyleCnt="4"/>
      <dgm:spPr/>
    </dgm:pt>
    <dgm:pt modelId="{BFE0FA82-614A-4FBF-B55F-CA6A11F36323}" type="pres">
      <dgm:prSet presAssocID="{8B45787B-6A1F-4A24-B832-33ADE28B7726}" presName="text" presStyleLbl="fgAcc0" presStyleIdx="2" presStyleCnt="4" custLinFactNeighborX="97109" custLinFactNeighborY="-812">
        <dgm:presLayoutVars>
          <dgm:chPref val="3"/>
        </dgm:presLayoutVars>
      </dgm:prSet>
      <dgm:spPr/>
    </dgm:pt>
    <dgm:pt modelId="{046AA121-1464-403D-835C-9966D776A6EC}" type="pres">
      <dgm:prSet presAssocID="{8B45787B-6A1F-4A24-B832-33ADE28B7726}" presName="hierChild2" presStyleCnt="0"/>
      <dgm:spPr/>
    </dgm:pt>
    <dgm:pt modelId="{383FFBD3-F196-4232-B017-7AF4916BDF82}" type="pres">
      <dgm:prSet presAssocID="{73C1F8A4-8741-4A56-AEFA-EA8703D4DBAE}" presName="hierRoot1" presStyleCnt="0"/>
      <dgm:spPr/>
    </dgm:pt>
    <dgm:pt modelId="{CC091504-1AAA-42C7-86A3-A9155176572B}" type="pres">
      <dgm:prSet presAssocID="{73C1F8A4-8741-4A56-AEFA-EA8703D4DBAE}" presName="composite" presStyleCnt="0"/>
      <dgm:spPr/>
    </dgm:pt>
    <dgm:pt modelId="{9E222E16-AE1F-45CE-822C-7347B5157B86}" type="pres">
      <dgm:prSet presAssocID="{73C1F8A4-8741-4A56-AEFA-EA8703D4DBAE}" presName="background" presStyleLbl="node0" presStyleIdx="3" presStyleCnt="4"/>
      <dgm:spPr/>
    </dgm:pt>
    <dgm:pt modelId="{86C63B43-C026-4024-BFF6-D2019AB89DBA}" type="pres">
      <dgm:prSet presAssocID="{73C1F8A4-8741-4A56-AEFA-EA8703D4DBAE}" presName="text" presStyleLbl="fgAcc0" presStyleIdx="3" presStyleCnt="4" custLinFactX="-100000" custLinFactY="-25518" custLinFactNeighborX="-106067" custLinFactNeighborY="-100000">
        <dgm:presLayoutVars>
          <dgm:chPref val="3"/>
        </dgm:presLayoutVars>
      </dgm:prSet>
      <dgm:spPr/>
    </dgm:pt>
    <dgm:pt modelId="{6313B29F-E50E-415E-8BD6-D4965807B4AE}" type="pres">
      <dgm:prSet presAssocID="{73C1F8A4-8741-4A56-AEFA-EA8703D4DBAE}" presName="hierChild2" presStyleCnt="0"/>
      <dgm:spPr/>
    </dgm:pt>
  </dgm:ptLst>
  <dgm:cxnLst>
    <dgm:cxn modelId="{DCF99E4A-5976-4BE6-9ECB-49E3DC6E57C2}" type="presOf" srcId="{BB7095A6-FD55-4348-980B-A39F041E7777}" destId="{B2067043-7BE4-4F61-BD5F-BB732E636ACD}" srcOrd="0" destOrd="0" presId="urn:microsoft.com/office/officeart/2005/8/layout/hierarchy1"/>
    <dgm:cxn modelId="{AFEBFB98-681C-4C99-9776-0B1B4B3E0060}" srcId="{1BD15884-85DD-49D6-BA9E-5CB98442868D}" destId="{73C1F8A4-8741-4A56-AEFA-EA8703D4DBAE}" srcOrd="3" destOrd="0" parTransId="{5134C9A0-24ED-444F-A07D-66121D851964}" sibTransId="{39118329-068A-4C4A-A32D-B2BD6E8D8A06}"/>
    <dgm:cxn modelId="{20C746B8-F475-45EE-A9A1-C5B6CA368515}" srcId="{1BD15884-85DD-49D6-BA9E-5CB98442868D}" destId="{8B45787B-6A1F-4A24-B832-33ADE28B7726}" srcOrd="2" destOrd="0" parTransId="{C3AD0B68-E805-41FA-99A9-808393F600E8}" sibTransId="{A1A271F5-866C-4D3A-884D-9FE9344395C6}"/>
    <dgm:cxn modelId="{047E8ABA-1DAA-475F-8430-3CA9D1BD7D25}" srcId="{1BD15884-85DD-49D6-BA9E-5CB98442868D}" destId="{BB7095A6-FD55-4348-980B-A39F041E7777}" srcOrd="1" destOrd="0" parTransId="{14ABB78C-7EE2-49C8-9E7E-AA88B001AC00}" sibTransId="{B3C2C32A-EEC6-4D8C-9035-0445F71D4B3E}"/>
    <dgm:cxn modelId="{5B13DCC5-4E66-469E-99E3-4F6B6F76B3FB}" type="presOf" srcId="{1BD15884-85DD-49D6-BA9E-5CB98442868D}" destId="{C35177EF-9F3C-4249-B697-3E35767ADF5C}" srcOrd="0" destOrd="0" presId="urn:microsoft.com/office/officeart/2005/8/layout/hierarchy1"/>
    <dgm:cxn modelId="{F4B33AE9-2B3B-4D57-B158-C0FDBA579C26}" srcId="{1BD15884-85DD-49D6-BA9E-5CB98442868D}" destId="{672D8F76-41D6-46C7-8387-D6BC3C4007C9}" srcOrd="0" destOrd="0" parTransId="{0EA712DD-9014-43F9-B156-FFA9BA9973E2}" sibTransId="{CE5295C1-8166-4EF3-99C3-6D718EF260E2}"/>
    <dgm:cxn modelId="{8F069CEC-8EF9-403A-8253-10A56C1365EF}" type="presOf" srcId="{8B45787B-6A1F-4A24-B832-33ADE28B7726}" destId="{BFE0FA82-614A-4FBF-B55F-CA6A11F36323}" srcOrd="0" destOrd="0" presId="urn:microsoft.com/office/officeart/2005/8/layout/hierarchy1"/>
    <dgm:cxn modelId="{6FDBD5F3-F014-4EBA-8C96-8CE4316ECF88}" type="presOf" srcId="{73C1F8A4-8741-4A56-AEFA-EA8703D4DBAE}" destId="{86C63B43-C026-4024-BFF6-D2019AB89DBA}" srcOrd="0" destOrd="0" presId="urn:microsoft.com/office/officeart/2005/8/layout/hierarchy1"/>
    <dgm:cxn modelId="{AC5FE7FC-1E74-47BA-86EE-71A191F0F5BB}" type="presOf" srcId="{672D8F76-41D6-46C7-8387-D6BC3C4007C9}" destId="{400C17A7-FB22-48F9-BF41-42DA656ACDF2}" srcOrd="0" destOrd="0" presId="urn:microsoft.com/office/officeart/2005/8/layout/hierarchy1"/>
    <dgm:cxn modelId="{2B21CD36-A88D-4E19-9A97-F9337D413FD8}" type="presParOf" srcId="{C35177EF-9F3C-4249-B697-3E35767ADF5C}" destId="{D7484D87-590B-4600-9E8B-88753A81EF91}" srcOrd="0" destOrd="0" presId="urn:microsoft.com/office/officeart/2005/8/layout/hierarchy1"/>
    <dgm:cxn modelId="{4DB95F3D-6F3D-4172-B320-4325629FC08F}" type="presParOf" srcId="{D7484D87-590B-4600-9E8B-88753A81EF91}" destId="{7DD35AB9-FFEF-4868-9D28-6266DB8E5C26}" srcOrd="0" destOrd="0" presId="urn:microsoft.com/office/officeart/2005/8/layout/hierarchy1"/>
    <dgm:cxn modelId="{1D7FE028-27DB-4C0D-9058-92942ABC592E}" type="presParOf" srcId="{7DD35AB9-FFEF-4868-9D28-6266DB8E5C26}" destId="{D653922C-2A29-42EB-BDEB-9A6C37047A0A}" srcOrd="0" destOrd="0" presId="urn:microsoft.com/office/officeart/2005/8/layout/hierarchy1"/>
    <dgm:cxn modelId="{E5FFFF60-3CC8-41B0-9F9F-157021358C27}" type="presParOf" srcId="{7DD35AB9-FFEF-4868-9D28-6266DB8E5C26}" destId="{400C17A7-FB22-48F9-BF41-42DA656ACDF2}" srcOrd="1" destOrd="0" presId="urn:microsoft.com/office/officeart/2005/8/layout/hierarchy1"/>
    <dgm:cxn modelId="{97EA2013-B356-499D-A348-2BB53074A145}" type="presParOf" srcId="{D7484D87-590B-4600-9E8B-88753A81EF91}" destId="{56FFAC86-A47B-4868-8998-62ED9080AFD1}" srcOrd="1" destOrd="0" presId="urn:microsoft.com/office/officeart/2005/8/layout/hierarchy1"/>
    <dgm:cxn modelId="{8E1E5823-B22E-4880-B83B-F0C4F578F8C1}" type="presParOf" srcId="{C35177EF-9F3C-4249-B697-3E35767ADF5C}" destId="{B84547D8-811A-489F-8EAF-49205FAA5569}" srcOrd="1" destOrd="0" presId="urn:microsoft.com/office/officeart/2005/8/layout/hierarchy1"/>
    <dgm:cxn modelId="{AEE60297-A10E-4705-A5DE-B3E0C4B26652}" type="presParOf" srcId="{B84547D8-811A-489F-8EAF-49205FAA5569}" destId="{22218F69-9B2D-4D43-806D-FBA7C9A4F652}" srcOrd="0" destOrd="0" presId="urn:microsoft.com/office/officeart/2005/8/layout/hierarchy1"/>
    <dgm:cxn modelId="{6AA4C66D-C9B4-4B4C-B3AB-10C5F7ED3A1C}" type="presParOf" srcId="{22218F69-9B2D-4D43-806D-FBA7C9A4F652}" destId="{E0DED063-4702-43FE-9598-667394FFA8F4}" srcOrd="0" destOrd="0" presId="urn:microsoft.com/office/officeart/2005/8/layout/hierarchy1"/>
    <dgm:cxn modelId="{636CAFA7-F8E4-4747-BF81-2FFFF2FDDF23}" type="presParOf" srcId="{22218F69-9B2D-4D43-806D-FBA7C9A4F652}" destId="{B2067043-7BE4-4F61-BD5F-BB732E636ACD}" srcOrd="1" destOrd="0" presId="urn:microsoft.com/office/officeart/2005/8/layout/hierarchy1"/>
    <dgm:cxn modelId="{9884E673-0872-4A29-9ED9-7809FA34A1B6}" type="presParOf" srcId="{B84547D8-811A-489F-8EAF-49205FAA5569}" destId="{49A978B9-FFB4-45FD-A131-387420D0E529}" srcOrd="1" destOrd="0" presId="urn:microsoft.com/office/officeart/2005/8/layout/hierarchy1"/>
    <dgm:cxn modelId="{AC8C732B-3502-47F7-87BB-85575FD7BB85}" type="presParOf" srcId="{C35177EF-9F3C-4249-B697-3E35767ADF5C}" destId="{F2075E68-56BB-420A-A69B-12DEB628E036}" srcOrd="2" destOrd="0" presId="urn:microsoft.com/office/officeart/2005/8/layout/hierarchy1"/>
    <dgm:cxn modelId="{2A0948CA-C2F2-4C56-9F7A-CCFE0B154A42}" type="presParOf" srcId="{F2075E68-56BB-420A-A69B-12DEB628E036}" destId="{3E8EA83B-16D2-4E7C-8AE5-C8AEE00C8E09}" srcOrd="0" destOrd="0" presId="urn:microsoft.com/office/officeart/2005/8/layout/hierarchy1"/>
    <dgm:cxn modelId="{A9FDF118-4127-4F83-874D-E36D1D8AFCC8}" type="presParOf" srcId="{3E8EA83B-16D2-4E7C-8AE5-C8AEE00C8E09}" destId="{3B8F9CFF-435A-4E56-ADE4-6FB1B8E4BA33}" srcOrd="0" destOrd="0" presId="urn:microsoft.com/office/officeart/2005/8/layout/hierarchy1"/>
    <dgm:cxn modelId="{D658381C-088E-4BE4-BD56-541E6AA3DB42}" type="presParOf" srcId="{3E8EA83B-16D2-4E7C-8AE5-C8AEE00C8E09}" destId="{BFE0FA82-614A-4FBF-B55F-CA6A11F36323}" srcOrd="1" destOrd="0" presId="urn:microsoft.com/office/officeart/2005/8/layout/hierarchy1"/>
    <dgm:cxn modelId="{23F5D6CC-32A2-4EE5-AD63-1C0E3B816B0F}" type="presParOf" srcId="{F2075E68-56BB-420A-A69B-12DEB628E036}" destId="{046AA121-1464-403D-835C-9966D776A6EC}" srcOrd="1" destOrd="0" presId="urn:microsoft.com/office/officeart/2005/8/layout/hierarchy1"/>
    <dgm:cxn modelId="{89D34894-DF72-4152-A65F-24B5EC97E158}" type="presParOf" srcId="{C35177EF-9F3C-4249-B697-3E35767ADF5C}" destId="{383FFBD3-F196-4232-B017-7AF4916BDF82}" srcOrd="3" destOrd="0" presId="urn:microsoft.com/office/officeart/2005/8/layout/hierarchy1"/>
    <dgm:cxn modelId="{6D87B246-CF27-4072-8732-A1643182353B}" type="presParOf" srcId="{383FFBD3-F196-4232-B017-7AF4916BDF82}" destId="{CC091504-1AAA-42C7-86A3-A9155176572B}" srcOrd="0" destOrd="0" presId="urn:microsoft.com/office/officeart/2005/8/layout/hierarchy1"/>
    <dgm:cxn modelId="{BB9DCC66-25D0-46C9-9C7F-06DAFDECFEF9}" type="presParOf" srcId="{CC091504-1AAA-42C7-86A3-A9155176572B}" destId="{9E222E16-AE1F-45CE-822C-7347B5157B86}" srcOrd="0" destOrd="0" presId="urn:microsoft.com/office/officeart/2005/8/layout/hierarchy1"/>
    <dgm:cxn modelId="{FB48B9B3-CE1D-459C-9164-060F9FCFAE92}" type="presParOf" srcId="{CC091504-1AAA-42C7-86A3-A9155176572B}" destId="{86C63B43-C026-4024-BFF6-D2019AB89DBA}" srcOrd="1" destOrd="0" presId="urn:microsoft.com/office/officeart/2005/8/layout/hierarchy1"/>
    <dgm:cxn modelId="{D27AA8B6-B513-4BE0-B40B-04FF541EEDB4}" type="presParOf" srcId="{383FFBD3-F196-4232-B017-7AF4916BDF82}" destId="{6313B29F-E50E-415E-8BD6-D4965807B4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D7736-3A3B-4D1E-8197-E50D68CFFF35}" type="doc">
      <dgm:prSet loTypeId="urn:microsoft.com/office/officeart/2005/8/layout/cycle6" loCatId="relationship" qsTypeId="urn:microsoft.com/office/officeart/2005/8/quickstyle/simple5" qsCatId="simple" csTypeId="urn:microsoft.com/office/officeart/2005/8/colors/accent2_2" csCatId="accent2" phldr="1"/>
      <dgm:spPr/>
      <dgm:t>
        <a:bodyPr/>
        <a:lstStyle/>
        <a:p>
          <a:endParaRPr lang="en-CA"/>
        </a:p>
      </dgm:t>
    </dgm:pt>
    <dgm:pt modelId="{24B6BFC6-8EE8-4471-8E87-20B84F0BDD5F}">
      <dgm:prSet phldrT="[Text]"/>
      <dgm:spPr/>
      <dgm:t>
        <a:bodyPr/>
        <a:lstStyle/>
        <a:p>
          <a:r>
            <a:rPr lang="en-CA" dirty="0"/>
            <a:t>Experienced/Advanced</a:t>
          </a:r>
        </a:p>
        <a:p>
          <a:r>
            <a:rPr lang="en-CA" dirty="0"/>
            <a:t>Team Leader</a:t>
          </a:r>
        </a:p>
      </dgm:t>
    </dgm:pt>
    <dgm:pt modelId="{76BEBED3-292E-499E-B0CB-54E35FD8DF31}" type="parTrans" cxnId="{CF2A5D6D-BB14-4653-B0D4-4DCEB6D0C98A}">
      <dgm:prSet/>
      <dgm:spPr/>
      <dgm:t>
        <a:bodyPr/>
        <a:lstStyle/>
        <a:p>
          <a:endParaRPr lang="en-CA"/>
        </a:p>
      </dgm:t>
    </dgm:pt>
    <dgm:pt modelId="{ECFE386C-72DD-4BB8-AD2D-73B1E23295A9}" type="sibTrans" cxnId="{CF2A5D6D-BB14-4653-B0D4-4DCEB6D0C98A}">
      <dgm:prSet/>
      <dgm:spPr/>
      <dgm:t>
        <a:bodyPr/>
        <a:lstStyle/>
        <a:p>
          <a:endParaRPr lang="en-CA"/>
        </a:p>
      </dgm:t>
    </dgm:pt>
    <dgm:pt modelId="{6B18B3E3-9AF7-4E08-887C-DC53791820DC}">
      <dgm:prSet phldrT="[Text]"/>
      <dgm:spPr/>
      <dgm:t>
        <a:bodyPr/>
        <a:lstStyle/>
        <a:p>
          <a:r>
            <a:rPr lang="en-CA" dirty="0"/>
            <a:t>Team member</a:t>
          </a:r>
        </a:p>
      </dgm:t>
    </dgm:pt>
    <dgm:pt modelId="{1758675C-BA2D-4D44-B6F8-1557B0FC4EC5}" type="parTrans" cxnId="{5D620A92-56E8-4D66-AFE4-FAA0954957B6}">
      <dgm:prSet/>
      <dgm:spPr/>
      <dgm:t>
        <a:bodyPr/>
        <a:lstStyle/>
        <a:p>
          <a:endParaRPr lang="en-CA"/>
        </a:p>
      </dgm:t>
    </dgm:pt>
    <dgm:pt modelId="{32F4375B-6EF0-44CC-9D0A-0C4F418D60AD}" type="sibTrans" cxnId="{5D620A92-56E8-4D66-AFE4-FAA0954957B6}">
      <dgm:prSet/>
      <dgm:spPr/>
      <dgm:t>
        <a:bodyPr/>
        <a:lstStyle/>
        <a:p>
          <a:endParaRPr lang="en-CA"/>
        </a:p>
      </dgm:t>
    </dgm:pt>
    <dgm:pt modelId="{E802717F-FA6B-43A0-9949-CD82A50D255B}">
      <dgm:prSet phldrT="[Text]"/>
      <dgm:spPr/>
      <dgm:t>
        <a:bodyPr/>
        <a:lstStyle/>
        <a:p>
          <a:r>
            <a:rPr lang="en-CA" dirty="0"/>
            <a:t>Support roles</a:t>
          </a:r>
        </a:p>
      </dgm:t>
    </dgm:pt>
    <dgm:pt modelId="{5BF65612-DFB2-4FD8-AA7A-F237EE957310}" type="parTrans" cxnId="{D5BEE304-625C-487E-B645-AA4FD1B22BBF}">
      <dgm:prSet/>
      <dgm:spPr/>
      <dgm:t>
        <a:bodyPr/>
        <a:lstStyle/>
        <a:p>
          <a:endParaRPr lang="en-CA"/>
        </a:p>
      </dgm:t>
    </dgm:pt>
    <dgm:pt modelId="{1CDD4304-C3C4-4731-A175-8FB804B89F0B}" type="sibTrans" cxnId="{D5BEE304-625C-487E-B645-AA4FD1B22BBF}">
      <dgm:prSet/>
      <dgm:spPr/>
      <dgm:t>
        <a:bodyPr/>
        <a:lstStyle/>
        <a:p>
          <a:endParaRPr lang="en-CA"/>
        </a:p>
      </dgm:t>
    </dgm:pt>
    <dgm:pt modelId="{8099FA16-619F-42E7-959E-B726A5418910}">
      <dgm:prSet phldrT="[Text]"/>
      <dgm:spPr/>
      <dgm:t>
        <a:bodyPr/>
        <a:lstStyle/>
        <a:p>
          <a:r>
            <a:rPr lang="en-CA" dirty="0"/>
            <a:t>Team member</a:t>
          </a:r>
        </a:p>
      </dgm:t>
    </dgm:pt>
    <dgm:pt modelId="{C8D52CAE-34F7-43D4-8339-466B38582263}" type="parTrans" cxnId="{B02ED733-2C47-4698-A695-C0A6A50F7D0F}">
      <dgm:prSet/>
      <dgm:spPr/>
      <dgm:t>
        <a:bodyPr/>
        <a:lstStyle/>
        <a:p>
          <a:endParaRPr lang="en-CA"/>
        </a:p>
      </dgm:t>
    </dgm:pt>
    <dgm:pt modelId="{05BD3A8E-1715-4CB8-8F11-51C86C4B6BA2}" type="sibTrans" cxnId="{B02ED733-2C47-4698-A695-C0A6A50F7D0F}">
      <dgm:prSet/>
      <dgm:spPr/>
      <dgm:t>
        <a:bodyPr/>
        <a:lstStyle/>
        <a:p>
          <a:endParaRPr lang="en-CA"/>
        </a:p>
      </dgm:t>
    </dgm:pt>
    <dgm:pt modelId="{8C1960D4-9864-4BC0-8F1E-9C1B8C939830}" type="pres">
      <dgm:prSet presAssocID="{3E1D7736-3A3B-4D1E-8197-E50D68CFFF35}" presName="cycle" presStyleCnt="0">
        <dgm:presLayoutVars>
          <dgm:dir/>
          <dgm:resizeHandles val="exact"/>
        </dgm:presLayoutVars>
      </dgm:prSet>
      <dgm:spPr/>
    </dgm:pt>
    <dgm:pt modelId="{BE460A4F-268C-4CAB-BFA2-CB813C65B250}" type="pres">
      <dgm:prSet presAssocID="{24B6BFC6-8EE8-4471-8E87-20B84F0BDD5F}" presName="node" presStyleLbl="node1" presStyleIdx="0" presStyleCnt="4">
        <dgm:presLayoutVars>
          <dgm:bulletEnabled val="1"/>
        </dgm:presLayoutVars>
      </dgm:prSet>
      <dgm:spPr/>
    </dgm:pt>
    <dgm:pt modelId="{0DD3BF8E-D731-4635-837B-A4510535BF10}" type="pres">
      <dgm:prSet presAssocID="{24B6BFC6-8EE8-4471-8E87-20B84F0BDD5F}" presName="spNode" presStyleCnt="0"/>
      <dgm:spPr/>
    </dgm:pt>
    <dgm:pt modelId="{6816C844-F2D4-4B80-9DA4-C4A6CF4350B6}" type="pres">
      <dgm:prSet presAssocID="{ECFE386C-72DD-4BB8-AD2D-73B1E23295A9}" presName="sibTrans" presStyleLbl="sibTrans1D1" presStyleIdx="0" presStyleCnt="4"/>
      <dgm:spPr/>
    </dgm:pt>
    <dgm:pt modelId="{CA84637E-BBC1-4A9D-905E-D02301D0E703}" type="pres">
      <dgm:prSet presAssocID="{6B18B3E3-9AF7-4E08-887C-DC53791820DC}" presName="node" presStyleLbl="node1" presStyleIdx="1" presStyleCnt="4">
        <dgm:presLayoutVars>
          <dgm:bulletEnabled val="1"/>
        </dgm:presLayoutVars>
      </dgm:prSet>
      <dgm:spPr/>
    </dgm:pt>
    <dgm:pt modelId="{8329E40C-2CE1-4733-9C19-1940A14AAD84}" type="pres">
      <dgm:prSet presAssocID="{6B18B3E3-9AF7-4E08-887C-DC53791820DC}" presName="spNode" presStyleCnt="0"/>
      <dgm:spPr/>
    </dgm:pt>
    <dgm:pt modelId="{28D7E39C-4187-404F-9EC8-9D1F56E212AB}" type="pres">
      <dgm:prSet presAssocID="{32F4375B-6EF0-44CC-9D0A-0C4F418D60AD}" presName="sibTrans" presStyleLbl="sibTrans1D1" presStyleIdx="1" presStyleCnt="4"/>
      <dgm:spPr/>
    </dgm:pt>
    <dgm:pt modelId="{806B589D-F83B-46BD-8557-DA2050F314EE}" type="pres">
      <dgm:prSet presAssocID="{E802717F-FA6B-43A0-9949-CD82A50D255B}" presName="node" presStyleLbl="node1" presStyleIdx="2" presStyleCnt="4">
        <dgm:presLayoutVars>
          <dgm:bulletEnabled val="1"/>
        </dgm:presLayoutVars>
      </dgm:prSet>
      <dgm:spPr/>
    </dgm:pt>
    <dgm:pt modelId="{7F80C09C-95B3-4CB5-ABA4-CA896BF9156E}" type="pres">
      <dgm:prSet presAssocID="{E802717F-FA6B-43A0-9949-CD82A50D255B}" presName="spNode" presStyleCnt="0"/>
      <dgm:spPr/>
    </dgm:pt>
    <dgm:pt modelId="{FB207896-25EB-4B31-BC86-3AA3B3080C0D}" type="pres">
      <dgm:prSet presAssocID="{1CDD4304-C3C4-4731-A175-8FB804B89F0B}" presName="sibTrans" presStyleLbl="sibTrans1D1" presStyleIdx="2" presStyleCnt="4"/>
      <dgm:spPr/>
    </dgm:pt>
    <dgm:pt modelId="{58B4794B-5C2E-43A0-9F67-C5275BAFF112}" type="pres">
      <dgm:prSet presAssocID="{8099FA16-619F-42E7-959E-B726A5418910}" presName="node" presStyleLbl="node1" presStyleIdx="3" presStyleCnt="4">
        <dgm:presLayoutVars>
          <dgm:bulletEnabled val="1"/>
        </dgm:presLayoutVars>
      </dgm:prSet>
      <dgm:spPr/>
    </dgm:pt>
    <dgm:pt modelId="{63B10893-53F1-4FB7-A669-C5441A527DDD}" type="pres">
      <dgm:prSet presAssocID="{8099FA16-619F-42E7-959E-B726A5418910}" presName="spNode" presStyleCnt="0"/>
      <dgm:spPr/>
    </dgm:pt>
    <dgm:pt modelId="{BBEEAC80-C0AF-4C15-9B40-F5923BEA48B8}" type="pres">
      <dgm:prSet presAssocID="{05BD3A8E-1715-4CB8-8F11-51C86C4B6BA2}" presName="sibTrans" presStyleLbl="sibTrans1D1" presStyleIdx="3" presStyleCnt="4"/>
      <dgm:spPr/>
    </dgm:pt>
  </dgm:ptLst>
  <dgm:cxnLst>
    <dgm:cxn modelId="{D5BEE304-625C-487E-B645-AA4FD1B22BBF}" srcId="{3E1D7736-3A3B-4D1E-8197-E50D68CFFF35}" destId="{E802717F-FA6B-43A0-9949-CD82A50D255B}" srcOrd="2" destOrd="0" parTransId="{5BF65612-DFB2-4FD8-AA7A-F237EE957310}" sibTransId="{1CDD4304-C3C4-4731-A175-8FB804B89F0B}"/>
    <dgm:cxn modelId="{33D9C306-1824-4651-8CED-3B434BC792BE}" type="presOf" srcId="{ECFE386C-72DD-4BB8-AD2D-73B1E23295A9}" destId="{6816C844-F2D4-4B80-9DA4-C4A6CF4350B6}" srcOrd="0" destOrd="0" presId="urn:microsoft.com/office/officeart/2005/8/layout/cycle6"/>
    <dgm:cxn modelId="{9A4CA522-CDD6-4A93-9B67-9333849A47AB}" type="presOf" srcId="{8099FA16-619F-42E7-959E-B726A5418910}" destId="{58B4794B-5C2E-43A0-9F67-C5275BAFF112}" srcOrd="0" destOrd="0" presId="urn:microsoft.com/office/officeart/2005/8/layout/cycle6"/>
    <dgm:cxn modelId="{B02ED733-2C47-4698-A695-C0A6A50F7D0F}" srcId="{3E1D7736-3A3B-4D1E-8197-E50D68CFFF35}" destId="{8099FA16-619F-42E7-959E-B726A5418910}" srcOrd="3" destOrd="0" parTransId="{C8D52CAE-34F7-43D4-8339-466B38582263}" sibTransId="{05BD3A8E-1715-4CB8-8F11-51C86C4B6BA2}"/>
    <dgm:cxn modelId="{0154D13F-A03C-4364-BF8C-ADBFE7B6CECA}" type="presOf" srcId="{E802717F-FA6B-43A0-9949-CD82A50D255B}" destId="{806B589D-F83B-46BD-8557-DA2050F314EE}" srcOrd="0" destOrd="0" presId="urn:microsoft.com/office/officeart/2005/8/layout/cycle6"/>
    <dgm:cxn modelId="{53150F41-035F-4FFB-9B28-838F31785AC8}" type="presOf" srcId="{32F4375B-6EF0-44CC-9D0A-0C4F418D60AD}" destId="{28D7E39C-4187-404F-9EC8-9D1F56E212AB}" srcOrd="0" destOrd="0" presId="urn:microsoft.com/office/officeart/2005/8/layout/cycle6"/>
    <dgm:cxn modelId="{3A694865-7A47-4FBC-A961-C47D60DEB745}" type="presOf" srcId="{05BD3A8E-1715-4CB8-8F11-51C86C4B6BA2}" destId="{BBEEAC80-C0AF-4C15-9B40-F5923BEA48B8}" srcOrd="0" destOrd="0" presId="urn:microsoft.com/office/officeart/2005/8/layout/cycle6"/>
    <dgm:cxn modelId="{2B1B8F48-E869-418D-BA14-F4A4F6330466}" type="presOf" srcId="{24B6BFC6-8EE8-4471-8E87-20B84F0BDD5F}" destId="{BE460A4F-268C-4CAB-BFA2-CB813C65B250}" srcOrd="0" destOrd="0" presId="urn:microsoft.com/office/officeart/2005/8/layout/cycle6"/>
    <dgm:cxn modelId="{CF2A5D6D-BB14-4653-B0D4-4DCEB6D0C98A}" srcId="{3E1D7736-3A3B-4D1E-8197-E50D68CFFF35}" destId="{24B6BFC6-8EE8-4471-8E87-20B84F0BDD5F}" srcOrd="0" destOrd="0" parTransId="{76BEBED3-292E-499E-B0CB-54E35FD8DF31}" sibTransId="{ECFE386C-72DD-4BB8-AD2D-73B1E23295A9}"/>
    <dgm:cxn modelId="{E8C51774-21A3-4FA9-81C1-699BB0BD990B}" type="presOf" srcId="{3E1D7736-3A3B-4D1E-8197-E50D68CFFF35}" destId="{8C1960D4-9864-4BC0-8F1E-9C1B8C939830}" srcOrd="0" destOrd="0" presId="urn:microsoft.com/office/officeart/2005/8/layout/cycle6"/>
    <dgm:cxn modelId="{C7C9E983-6478-4B15-898C-2C7A6BF1A8B3}" type="presOf" srcId="{1CDD4304-C3C4-4731-A175-8FB804B89F0B}" destId="{FB207896-25EB-4B31-BC86-3AA3B3080C0D}" srcOrd="0" destOrd="0" presId="urn:microsoft.com/office/officeart/2005/8/layout/cycle6"/>
    <dgm:cxn modelId="{36D13F8C-01C4-43B1-82B6-A187816A53D0}" type="presOf" srcId="{6B18B3E3-9AF7-4E08-887C-DC53791820DC}" destId="{CA84637E-BBC1-4A9D-905E-D02301D0E703}" srcOrd="0" destOrd="0" presId="urn:microsoft.com/office/officeart/2005/8/layout/cycle6"/>
    <dgm:cxn modelId="{5D620A92-56E8-4D66-AFE4-FAA0954957B6}" srcId="{3E1D7736-3A3B-4D1E-8197-E50D68CFFF35}" destId="{6B18B3E3-9AF7-4E08-887C-DC53791820DC}" srcOrd="1" destOrd="0" parTransId="{1758675C-BA2D-4D44-B6F8-1557B0FC4EC5}" sibTransId="{32F4375B-6EF0-44CC-9D0A-0C4F418D60AD}"/>
    <dgm:cxn modelId="{684EBC9B-8B3D-4C93-B459-BB42A11C538F}" type="presParOf" srcId="{8C1960D4-9864-4BC0-8F1E-9C1B8C939830}" destId="{BE460A4F-268C-4CAB-BFA2-CB813C65B250}" srcOrd="0" destOrd="0" presId="urn:microsoft.com/office/officeart/2005/8/layout/cycle6"/>
    <dgm:cxn modelId="{E0B7A216-37B6-4F0F-9A1B-A49CA4200A10}" type="presParOf" srcId="{8C1960D4-9864-4BC0-8F1E-9C1B8C939830}" destId="{0DD3BF8E-D731-4635-837B-A4510535BF10}" srcOrd="1" destOrd="0" presId="urn:microsoft.com/office/officeart/2005/8/layout/cycle6"/>
    <dgm:cxn modelId="{41349F0A-5AB8-4024-BDC2-4D135AE85691}" type="presParOf" srcId="{8C1960D4-9864-4BC0-8F1E-9C1B8C939830}" destId="{6816C844-F2D4-4B80-9DA4-C4A6CF4350B6}" srcOrd="2" destOrd="0" presId="urn:microsoft.com/office/officeart/2005/8/layout/cycle6"/>
    <dgm:cxn modelId="{0B76C502-4F15-494D-AC2F-4E658892556E}" type="presParOf" srcId="{8C1960D4-9864-4BC0-8F1E-9C1B8C939830}" destId="{CA84637E-BBC1-4A9D-905E-D02301D0E703}" srcOrd="3" destOrd="0" presId="urn:microsoft.com/office/officeart/2005/8/layout/cycle6"/>
    <dgm:cxn modelId="{938F8F8A-825C-4CAB-8847-86346A857C1A}" type="presParOf" srcId="{8C1960D4-9864-4BC0-8F1E-9C1B8C939830}" destId="{8329E40C-2CE1-4733-9C19-1940A14AAD84}" srcOrd="4" destOrd="0" presId="urn:microsoft.com/office/officeart/2005/8/layout/cycle6"/>
    <dgm:cxn modelId="{10CBEDF1-27D6-4866-86CB-5353C81D2451}" type="presParOf" srcId="{8C1960D4-9864-4BC0-8F1E-9C1B8C939830}" destId="{28D7E39C-4187-404F-9EC8-9D1F56E212AB}" srcOrd="5" destOrd="0" presId="urn:microsoft.com/office/officeart/2005/8/layout/cycle6"/>
    <dgm:cxn modelId="{0259E45D-48CC-4FCF-A9E0-D70E8BE28EF2}" type="presParOf" srcId="{8C1960D4-9864-4BC0-8F1E-9C1B8C939830}" destId="{806B589D-F83B-46BD-8557-DA2050F314EE}" srcOrd="6" destOrd="0" presId="urn:microsoft.com/office/officeart/2005/8/layout/cycle6"/>
    <dgm:cxn modelId="{0CEB03FB-B51A-4052-8FCA-28C690A345D8}" type="presParOf" srcId="{8C1960D4-9864-4BC0-8F1E-9C1B8C939830}" destId="{7F80C09C-95B3-4CB5-ABA4-CA896BF9156E}" srcOrd="7" destOrd="0" presId="urn:microsoft.com/office/officeart/2005/8/layout/cycle6"/>
    <dgm:cxn modelId="{359D139E-7FF4-4174-8F48-B88535A917B2}" type="presParOf" srcId="{8C1960D4-9864-4BC0-8F1E-9C1B8C939830}" destId="{FB207896-25EB-4B31-BC86-3AA3B3080C0D}" srcOrd="8" destOrd="0" presId="urn:microsoft.com/office/officeart/2005/8/layout/cycle6"/>
    <dgm:cxn modelId="{3C9DA674-0C03-49CD-ACDC-097B4C01D85E}" type="presParOf" srcId="{8C1960D4-9864-4BC0-8F1E-9C1B8C939830}" destId="{58B4794B-5C2E-43A0-9F67-C5275BAFF112}" srcOrd="9" destOrd="0" presId="urn:microsoft.com/office/officeart/2005/8/layout/cycle6"/>
    <dgm:cxn modelId="{B21EDD47-1009-4021-A10B-2803AE4B6D3D}" type="presParOf" srcId="{8C1960D4-9864-4BC0-8F1E-9C1B8C939830}" destId="{63B10893-53F1-4FB7-A669-C5441A527DDD}" srcOrd="10" destOrd="0" presId="urn:microsoft.com/office/officeart/2005/8/layout/cycle6"/>
    <dgm:cxn modelId="{125695AD-F61F-44FB-87D6-9CF3E510AD6F}" type="presParOf" srcId="{8C1960D4-9864-4BC0-8F1E-9C1B8C939830}" destId="{BBEEAC80-C0AF-4C15-9B40-F5923BEA48B8}" srcOrd="11" destOrd="0" presId="urn:microsoft.com/office/officeart/2005/8/layout/cycle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6D878-83B2-4FDF-A604-7AA0C77BB53A}">
      <dsp:nvSpPr>
        <dsp:cNvPr id="0" name=""/>
        <dsp:cNvSpPr/>
      </dsp:nvSpPr>
      <dsp:spPr>
        <a:xfrm>
          <a:off x="0" y="707092"/>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1400B-8D94-43C1-886A-702DB0AB194A}">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CEA9FA-37C9-48AC-8D78-4093E7F38AAE}">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dirty="0"/>
            <a:t>To provide guidelines on how to utilize the entire workforce to support each other, optimizing the skills of  clinicians and highly trained acute care staff with other staff that can serve in various support roles</a:t>
          </a:r>
        </a:p>
      </dsp:txBody>
      <dsp:txXfrm>
        <a:off x="1507738" y="707092"/>
        <a:ext cx="9007861" cy="1305401"/>
      </dsp:txXfrm>
    </dsp:sp>
    <dsp:sp modelId="{13D0CE64-B454-4471-A3EE-2FC55D57DA11}">
      <dsp:nvSpPr>
        <dsp:cNvPr id="0" name=""/>
        <dsp:cNvSpPr/>
      </dsp:nvSpPr>
      <dsp:spPr>
        <a:xfrm>
          <a:off x="0" y="2338844"/>
          <a:ext cx="10515600" cy="130540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4A90F9-E5BB-469B-BBEE-6BA090E74ED0}">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D0BA72-3F06-4A9F-8D10-FAED88F8BA87}">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dirty="0"/>
            <a:t>This process is to support the higher demand for patient care outside of the typical primary care nursing framework only to be used in the event of an emergency</a:t>
          </a:r>
        </a:p>
      </dsp:txBody>
      <dsp:txXfrm>
        <a:off x="1507738" y="2338844"/>
        <a:ext cx="9007861" cy="1305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3922C-2A29-42EB-BDEB-9A6C37047A0A}">
      <dsp:nvSpPr>
        <dsp:cNvPr id="0" name=""/>
        <dsp:cNvSpPr/>
      </dsp:nvSpPr>
      <dsp:spPr>
        <a:xfrm>
          <a:off x="170703" y="789995"/>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C17A7-FB22-48F9-BF41-42DA656ACDF2}">
      <dsp:nvSpPr>
        <dsp:cNvPr id="0" name=""/>
        <dsp:cNvSpPr/>
      </dsp:nvSpPr>
      <dsp:spPr>
        <a:xfrm>
          <a:off x="411921" y="1019152"/>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When Acute and/or Critical care beds reach capacity limits, alternative physical areas will be considered depending on the level of surge response that is required. </a:t>
          </a:r>
        </a:p>
      </dsp:txBody>
      <dsp:txXfrm>
        <a:off x="452298" y="1059529"/>
        <a:ext cx="2090204" cy="1297804"/>
      </dsp:txXfrm>
    </dsp:sp>
    <dsp:sp modelId="{E0DED063-4702-43FE-9598-667394FFA8F4}">
      <dsp:nvSpPr>
        <dsp:cNvPr id="0" name=""/>
        <dsp:cNvSpPr/>
      </dsp:nvSpPr>
      <dsp:spPr>
        <a:xfrm>
          <a:off x="3545659" y="1532653"/>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067043-7BE4-4F61-BD5F-BB732E636ACD}">
      <dsp:nvSpPr>
        <dsp:cNvPr id="0" name=""/>
        <dsp:cNvSpPr/>
      </dsp:nvSpPr>
      <dsp:spPr>
        <a:xfrm>
          <a:off x="3786877" y="1761809"/>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Mackenzie Health has a well-defined and a systematic surge plan to address this, however, if there is a rapid increase in admission or decrease in staff availability, Team based model of care may need to be initiated in different parts of the hospital. </a:t>
          </a:r>
        </a:p>
      </dsp:txBody>
      <dsp:txXfrm>
        <a:off x="3827254" y="1802186"/>
        <a:ext cx="2090204" cy="1297804"/>
      </dsp:txXfrm>
    </dsp:sp>
    <dsp:sp modelId="{3B8F9CFF-435A-4E56-ADE4-6FB1B8E4BA33}">
      <dsp:nvSpPr>
        <dsp:cNvPr id="0" name=""/>
        <dsp:cNvSpPr/>
      </dsp:nvSpPr>
      <dsp:spPr>
        <a:xfrm>
          <a:off x="7418025" y="789899"/>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E0FA82-614A-4FBF-B55F-CA6A11F36323}">
      <dsp:nvSpPr>
        <dsp:cNvPr id="0" name=""/>
        <dsp:cNvSpPr/>
      </dsp:nvSpPr>
      <dsp:spPr>
        <a:xfrm>
          <a:off x="7659242" y="1019056"/>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When Staffing of units becomes difficult due to variable situations (illness, surge)</a:t>
          </a:r>
        </a:p>
        <a:p>
          <a:pPr marL="0" lvl="0" indent="0" algn="ctr" defTabSz="533400">
            <a:lnSpc>
              <a:spcPct val="90000"/>
            </a:lnSpc>
            <a:spcBef>
              <a:spcPct val="0"/>
            </a:spcBef>
            <a:spcAft>
              <a:spcPct val="35000"/>
            </a:spcAft>
            <a:buNone/>
          </a:pPr>
          <a:endParaRPr lang="en-US" sz="1200" kern="1200" dirty="0"/>
        </a:p>
        <a:p>
          <a:pPr marL="0" lvl="0" indent="0" algn="ctr" defTabSz="533400">
            <a:lnSpc>
              <a:spcPct val="90000"/>
            </a:lnSpc>
            <a:spcBef>
              <a:spcPct val="0"/>
            </a:spcBef>
            <a:spcAft>
              <a:spcPct val="35000"/>
            </a:spcAft>
            <a:buNone/>
          </a:pPr>
          <a:r>
            <a:rPr lang="en-US" sz="1200" kern="1200" dirty="0"/>
            <a:t>When deemed necessary by leadership</a:t>
          </a:r>
        </a:p>
      </dsp:txBody>
      <dsp:txXfrm>
        <a:off x="7699619" y="1059433"/>
        <a:ext cx="2090204" cy="1297804"/>
      </dsp:txXfrm>
    </dsp:sp>
    <dsp:sp modelId="{9E222E16-AE1F-45CE-822C-7347B5157B86}">
      <dsp:nvSpPr>
        <dsp:cNvPr id="0" name=""/>
        <dsp:cNvSpPr/>
      </dsp:nvSpPr>
      <dsp:spPr>
        <a:xfrm>
          <a:off x="3489593" y="-229156"/>
          <a:ext cx="2170958" cy="137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63B43-C026-4024-BFF6-D2019AB89DBA}">
      <dsp:nvSpPr>
        <dsp:cNvPr id="0" name=""/>
        <dsp:cNvSpPr/>
      </dsp:nvSpPr>
      <dsp:spPr>
        <a:xfrm>
          <a:off x="3730810" y="0"/>
          <a:ext cx="2170958" cy="13785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The model is designed to maintain a safe care of patients  even when specialized staffing resources are low. </a:t>
          </a:r>
          <a:endParaRPr lang="en-CA" sz="1400" kern="1200" dirty="0"/>
        </a:p>
      </dsp:txBody>
      <dsp:txXfrm>
        <a:off x="3771187" y="40377"/>
        <a:ext cx="2090204" cy="12978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60A4F-268C-4CAB-BFA2-CB813C65B250}">
      <dsp:nvSpPr>
        <dsp:cNvPr id="0" name=""/>
        <dsp:cNvSpPr/>
      </dsp:nvSpPr>
      <dsp:spPr>
        <a:xfrm>
          <a:off x="1755986" y="1079"/>
          <a:ext cx="1585490" cy="10305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Experienced/Advanced</a:t>
          </a:r>
        </a:p>
        <a:p>
          <a:pPr marL="0" lvl="0" indent="0" algn="ctr" defTabSz="488950">
            <a:lnSpc>
              <a:spcPct val="90000"/>
            </a:lnSpc>
            <a:spcBef>
              <a:spcPct val="0"/>
            </a:spcBef>
            <a:spcAft>
              <a:spcPct val="35000"/>
            </a:spcAft>
            <a:buNone/>
          </a:pPr>
          <a:r>
            <a:rPr lang="en-CA" sz="1100" kern="1200" dirty="0"/>
            <a:t>Team Leader</a:t>
          </a:r>
        </a:p>
      </dsp:txBody>
      <dsp:txXfrm>
        <a:off x="1806294" y="51387"/>
        <a:ext cx="1484874" cy="929952"/>
      </dsp:txXfrm>
    </dsp:sp>
    <dsp:sp modelId="{6816C844-F2D4-4B80-9DA4-C4A6CF4350B6}">
      <dsp:nvSpPr>
        <dsp:cNvPr id="0" name=""/>
        <dsp:cNvSpPr/>
      </dsp:nvSpPr>
      <dsp:spPr>
        <a:xfrm>
          <a:off x="845770" y="516363"/>
          <a:ext cx="3405922" cy="3405922"/>
        </a:xfrm>
        <a:custGeom>
          <a:avLst/>
          <a:gdLst/>
          <a:ahLst/>
          <a:cxnLst/>
          <a:rect l="0" t="0" r="0" b="0"/>
          <a:pathLst>
            <a:path>
              <a:moveTo>
                <a:pt x="2507132" y="201833"/>
              </a:moveTo>
              <a:arcTo wR="1702961" hR="1702961" stAng="17890707" swAng="262641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A84637E-BBC1-4A9D-905E-D02301D0E703}">
      <dsp:nvSpPr>
        <dsp:cNvPr id="0" name=""/>
        <dsp:cNvSpPr/>
      </dsp:nvSpPr>
      <dsp:spPr>
        <a:xfrm>
          <a:off x="3458947" y="1704040"/>
          <a:ext cx="1585490" cy="10305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Team member</a:t>
          </a:r>
        </a:p>
      </dsp:txBody>
      <dsp:txXfrm>
        <a:off x="3509255" y="1754348"/>
        <a:ext cx="1484874" cy="929952"/>
      </dsp:txXfrm>
    </dsp:sp>
    <dsp:sp modelId="{28D7E39C-4187-404F-9EC8-9D1F56E212AB}">
      <dsp:nvSpPr>
        <dsp:cNvPr id="0" name=""/>
        <dsp:cNvSpPr/>
      </dsp:nvSpPr>
      <dsp:spPr>
        <a:xfrm>
          <a:off x="845770" y="516363"/>
          <a:ext cx="3405922" cy="3405922"/>
        </a:xfrm>
        <a:custGeom>
          <a:avLst/>
          <a:gdLst/>
          <a:ahLst/>
          <a:cxnLst/>
          <a:rect l="0" t="0" r="0" b="0"/>
          <a:pathLst>
            <a:path>
              <a:moveTo>
                <a:pt x="3322132" y="2230560"/>
              </a:moveTo>
              <a:arcTo wR="1702961" hR="1702961" stAng="1082877" swAng="262641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06B589D-F83B-46BD-8557-DA2050F314EE}">
      <dsp:nvSpPr>
        <dsp:cNvPr id="0" name=""/>
        <dsp:cNvSpPr/>
      </dsp:nvSpPr>
      <dsp:spPr>
        <a:xfrm>
          <a:off x="1755986" y="3407001"/>
          <a:ext cx="1585490" cy="10305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Support roles</a:t>
          </a:r>
        </a:p>
      </dsp:txBody>
      <dsp:txXfrm>
        <a:off x="1806294" y="3457309"/>
        <a:ext cx="1484874" cy="929952"/>
      </dsp:txXfrm>
    </dsp:sp>
    <dsp:sp modelId="{FB207896-25EB-4B31-BC86-3AA3B3080C0D}">
      <dsp:nvSpPr>
        <dsp:cNvPr id="0" name=""/>
        <dsp:cNvSpPr/>
      </dsp:nvSpPr>
      <dsp:spPr>
        <a:xfrm>
          <a:off x="845770" y="516363"/>
          <a:ext cx="3405922" cy="3405922"/>
        </a:xfrm>
        <a:custGeom>
          <a:avLst/>
          <a:gdLst/>
          <a:ahLst/>
          <a:cxnLst/>
          <a:rect l="0" t="0" r="0" b="0"/>
          <a:pathLst>
            <a:path>
              <a:moveTo>
                <a:pt x="898790" y="3204089"/>
              </a:moveTo>
              <a:arcTo wR="1702961" hR="1702961" stAng="7090707" swAng="262641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B4794B-5C2E-43A0-9F67-C5275BAFF112}">
      <dsp:nvSpPr>
        <dsp:cNvPr id="0" name=""/>
        <dsp:cNvSpPr/>
      </dsp:nvSpPr>
      <dsp:spPr>
        <a:xfrm>
          <a:off x="53025" y="1704040"/>
          <a:ext cx="1585490" cy="10305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CA" sz="1100" kern="1200" dirty="0"/>
            <a:t>Team member</a:t>
          </a:r>
        </a:p>
      </dsp:txBody>
      <dsp:txXfrm>
        <a:off x="103333" y="1754348"/>
        <a:ext cx="1484874" cy="929952"/>
      </dsp:txXfrm>
    </dsp:sp>
    <dsp:sp modelId="{BBEEAC80-C0AF-4C15-9B40-F5923BEA48B8}">
      <dsp:nvSpPr>
        <dsp:cNvPr id="0" name=""/>
        <dsp:cNvSpPr/>
      </dsp:nvSpPr>
      <dsp:spPr>
        <a:xfrm>
          <a:off x="845770" y="516363"/>
          <a:ext cx="3405922" cy="3405922"/>
        </a:xfrm>
        <a:custGeom>
          <a:avLst/>
          <a:gdLst/>
          <a:ahLst/>
          <a:cxnLst/>
          <a:rect l="0" t="0" r="0" b="0"/>
          <a:pathLst>
            <a:path>
              <a:moveTo>
                <a:pt x="83789" y="1175362"/>
              </a:moveTo>
              <a:arcTo wR="1702961" hR="1702961" stAng="11882877" swAng="2626416"/>
            </a:path>
          </a:pathLst>
        </a:cu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92336-C316-4FC3-A240-C434C65133CF}" type="datetimeFigureOut">
              <a:rPr lang="en-CA" smtClean="0"/>
              <a:t>13/01/2021</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0F749-BC74-4C6C-A9C2-8B175A1C147C}" type="slidenum">
              <a:rPr lang="en-CA" smtClean="0"/>
              <a:t>‹#›</a:t>
            </a:fld>
            <a:endParaRPr lang="en-CA" dirty="0"/>
          </a:p>
        </p:txBody>
      </p:sp>
    </p:spTree>
    <p:extLst>
      <p:ext uri="{BB962C8B-B14F-4D97-AF65-F5344CB8AC3E}">
        <p14:creationId xmlns:p14="http://schemas.microsoft.com/office/powerpoint/2010/main" val="310370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DFF9DA-1350-43E1-A99C-BB08C54127E8}" type="slidenum">
              <a:rPr lang="en-CA" smtClean="0"/>
              <a:t>6</a:t>
            </a:fld>
            <a:endParaRPr lang="en-CA" dirty="0"/>
          </a:p>
        </p:txBody>
      </p:sp>
    </p:spTree>
    <p:extLst>
      <p:ext uri="{BB962C8B-B14F-4D97-AF65-F5344CB8AC3E}">
        <p14:creationId xmlns:p14="http://schemas.microsoft.com/office/powerpoint/2010/main" val="150697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DFF9DA-1350-43E1-A99C-BB08C54127E8}" type="slidenum">
              <a:rPr lang="en-CA" smtClean="0"/>
              <a:t>10</a:t>
            </a:fld>
            <a:endParaRPr lang="en-CA" dirty="0"/>
          </a:p>
        </p:txBody>
      </p:sp>
    </p:spTree>
    <p:extLst>
      <p:ext uri="{BB962C8B-B14F-4D97-AF65-F5344CB8AC3E}">
        <p14:creationId xmlns:p14="http://schemas.microsoft.com/office/powerpoint/2010/main" val="2417673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DFF9DA-1350-43E1-A99C-BB08C54127E8}" type="slidenum">
              <a:rPr lang="en-CA" smtClean="0"/>
              <a:t>15</a:t>
            </a:fld>
            <a:endParaRPr lang="en-CA" dirty="0"/>
          </a:p>
        </p:txBody>
      </p:sp>
    </p:spTree>
    <p:extLst>
      <p:ext uri="{BB962C8B-B14F-4D97-AF65-F5344CB8AC3E}">
        <p14:creationId xmlns:p14="http://schemas.microsoft.com/office/powerpoint/2010/main" val="2400118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58DFF9DA-1350-43E1-A99C-BB08C54127E8}" type="slidenum">
              <a:rPr lang="en-CA" smtClean="0"/>
              <a:t>16</a:t>
            </a:fld>
            <a:endParaRPr lang="en-CA" dirty="0"/>
          </a:p>
        </p:txBody>
      </p:sp>
    </p:spTree>
    <p:extLst>
      <p:ext uri="{BB962C8B-B14F-4D97-AF65-F5344CB8AC3E}">
        <p14:creationId xmlns:p14="http://schemas.microsoft.com/office/powerpoint/2010/main" val="410022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8DFF9DA-1350-43E1-A99C-BB08C54127E8}" type="slidenum">
              <a:rPr lang="en-CA" smtClean="0"/>
              <a:t>21</a:t>
            </a:fld>
            <a:endParaRPr lang="en-CA" dirty="0"/>
          </a:p>
        </p:txBody>
      </p:sp>
    </p:spTree>
    <p:extLst>
      <p:ext uri="{BB962C8B-B14F-4D97-AF65-F5344CB8AC3E}">
        <p14:creationId xmlns:p14="http://schemas.microsoft.com/office/powerpoint/2010/main" val="3904523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8DFF9DA-1350-43E1-A99C-BB08C54127E8}" type="slidenum">
              <a:rPr lang="en-CA" smtClean="0"/>
              <a:t>22</a:t>
            </a:fld>
            <a:endParaRPr lang="en-CA" dirty="0"/>
          </a:p>
        </p:txBody>
      </p:sp>
    </p:spTree>
    <p:extLst>
      <p:ext uri="{BB962C8B-B14F-4D97-AF65-F5344CB8AC3E}">
        <p14:creationId xmlns:p14="http://schemas.microsoft.com/office/powerpoint/2010/main" val="37457081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58DFF9DA-1350-43E1-A99C-BB08C54127E8}" type="slidenum">
              <a:rPr lang="en-CA" smtClean="0"/>
              <a:t>23</a:t>
            </a:fld>
            <a:endParaRPr lang="en-CA" dirty="0"/>
          </a:p>
        </p:txBody>
      </p:sp>
    </p:spTree>
    <p:extLst>
      <p:ext uri="{BB962C8B-B14F-4D97-AF65-F5344CB8AC3E}">
        <p14:creationId xmlns:p14="http://schemas.microsoft.com/office/powerpoint/2010/main" val="405113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C336-019F-40EC-82F7-72A4F5C726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CE718B7E-EDCC-430D-804B-F03CF10E3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03BBC56-2959-4644-9D86-31E39DBBAF41}"/>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5" name="Footer Placeholder 4">
            <a:extLst>
              <a:ext uri="{FF2B5EF4-FFF2-40B4-BE49-F238E27FC236}">
                <a16:creationId xmlns:a16="http://schemas.microsoft.com/office/drawing/2014/main" id="{07703436-08D4-4A50-9110-CC542A51B0F3}"/>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A4DA1E8-12A3-455C-A966-3E589D2AD737}"/>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345235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B57C3-7840-4279-ACCF-0B4F0862F9D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295E8D9-DDF2-4AA6-8E3E-4F9D98D265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D18B4DD-BF03-4DF4-B52D-D89FDC8B1EFF}"/>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5" name="Footer Placeholder 4">
            <a:extLst>
              <a:ext uri="{FF2B5EF4-FFF2-40B4-BE49-F238E27FC236}">
                <a16:creationId xmlns:a16="http://schemas.microsoft.com/office/drawing/2014/main" id="{269465BE-5FA8-4DFB-9807-E32B6EA2743B}"/>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632D03E6-99C1-4F3F-B7B6-28FF2A931B4D}"/>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329104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713808-995D-4E26-B677-D1D3AA7B1DE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8B4ABD5-AC60-467D-9983-A69D4391A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AFA246D-AA09-4C2E-A0AA-6D5A62393DAE}"/>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5" name="Footer Placeholder 4">
            <a:extLst>
              <a:ext uri="{FF2B5EF4-FFF2-40B4-BE49-F238E27FC236}">
                <a16:creationId xmlns:a16="http://schemas.microsoft.com/office/drawing/2014/main" id="{00B34558-CE77-4908-9192-9A1463EF0AA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91DAC29E-8D77-49DD-9FCE-A56BE2623ED3}"/>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278387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Content - two column tex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6DB097-EA8A-444A-9049-1D50D81165A2}"/>
              </a:ext>
            </a:extLst>
          </p:cNvPr>
          <p:cNvSpPr/>
          <p:nvPr userDrawn="1"/>
        </p:nvSpPr>
        <p:spPr>
          <a:xfrm>
            <a:off x="546100" y="1646238"/>
            <a:ext cx="11645900" cy="5211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4B49F9-8674-9943-920C-55CC2819DF47}"/>
              </a:ext>
            </a:extLst>
          </p:cNvPr>
          <p:cNvSpPr>
            <a:spLocks noGrp="1"/>
          </p:cNvSpPr>
          <p:nvPr>
            <p:ph type="title" hasCustomPrompt="1"/>
          </p:nvPr>
        </p:nvSpPr>
        <p:spPr>
          <a:xfrm>
            <a:off x="999940" y="414337"/>
            <a:ext cx="7271201" cy="1101725"/>
          </a:xfrm>
        </p:spPr>
        <p:txBody>
          <a:bodyPr>
            <a:noAutofit/>
          </a:bodyPr>
          <a:lstStyle>
            <a:lvl1pPr>
              <a:lnSpc>
                <a:spcPct val="80000"/>
              </a:lnSpc>
              <a:defRPr sz="4000"/>
            </a:lvl1pPr>
          </a:lstStyle>
          <a:p>
            <a:r>
              <a:rPr lang="en-US"/>
              <a:t>Secondary Page – </a:t>
            </a:r>
            <a:br>
              <a:rPr lang="en-US"/>
            </a:br>
            <a:r>
              <a:rPr lang="en-US"/>
              <a:t>Two Column Text</a:t>
            </a:r>
          </a:p>
        </p:txBody>
      </p:sp>
      <p:sp>
        <p:nvSpPr>
          <p:cNvPr id="3" name="Content Placeholder 2">
            <a:extLst>
              <a:ext uri="{FF2B5EF4-FFF2-40B4-BE49-F238E27FC236}">
                <a16:creationId xmlns:a16="http://schemas.microsoft.com/office/drawing/2014/main" id="{4A81BB92-05B1-8A42-88BB-7CD9830CCFCF}"/>
              </a:ext>
            </a:extLst>
          </p:cNvPr>
          <p:cNvSpPr>
            <a:spLocks noGrp="1"/>
          </p:cNvSpPr>
          <p:nvPr>
            <p:ph idx="1" hasCustomPrompt="1"/>
          </p:nvPr>
        </p:nvSpPr>
        <p:spPr>
          <a:xfrm>
            <a:off x="999940" y="1950722"/>
            <a:ext cx="5096060" cy="4438253"/>
          </a:xfrm>
        </p:spPr>
        <p:txBody>
          <a:bodyPr>
            <a:noAutofit/>
          </a:bodyPr>
          <a:lstStyle>
            <a:lvl1pPr>
              <a:lnSpc>
                <a:spcPts val="3200"/>
              </a:lnSpc>
              <a:defRPr/>
            </a:lvl1pPr>
            <a:lvl2pPr>
              <a:lnSpc>
                <a:spcPts val="3200"/>
              </a:lnSpc>
              <a:defRPr/>
            </a:lvl2pPr>
            <a:lvl3pPr>
              <a:buClr>
                <a:schemeClr val="accent2"/>
              </a:buClr>
              <a:defRPr sz="1700"/>
            </a:lvl3pPr>
            <a:lvl4pPr>
              <a:buClr>
                <a:schemeClr val="accent2"/>
              </a:buClr>
              <a:defRPr sz="1700"/>
            </a:lvl4pPr>
            <a:lvl5pPr>
              <a:buClr>
                <a:schemeClr val="accent2"/>
              </a:buClr>
              <a:defRPr sz="1700"/>
            </a:lvl5pPr>
          </a:lstStyle>
          <a:p>
            <a:pPr lvl="0"/>
            <a:r>
              <a:rPr lang="en-US"/>
              <a:t>Bullet Text Level 1</a:t>
            </a:r>
          </a:p>
          <a:p>
            <a:pPr lvl="1"/>
            <a:r>
              <a:rPr lang="en-US"/>
              <a:t>Bullet Text Level 2</a:t>
            </a:r>
          </a:p>
          <a:p>
            <a:pPr lvl="2"/>
            <a:r>
              <a:rPr lang="en-US"/>
              <a:t>Bullet Text Level 3</a:t>
            </a:r>
          </a:p>
          <a:p>
            <a:pPr lvl="3"/>
            <a:r>
              <a:rPr lang="en-US"/>
              <a:t>Bullet Text Level 4</a:t>
            </a:r>
          </a:p>
          <a:p>
            <a:pPr lvl="4"/>
            <a:r>
              <a:rPr lang="en-US"/>
              <a:t>Bullet Text Level 5</a:t>
            </a:r>
          </a:p>
        </p:txBody>
      </p:sp>
      <p:pic>
        <p:nvPicPr>
          <p:cNvPr id="7" name="Picture 6">
            <a:extLst>
              <a:ext uri="{FF2B5EF4-FFF2-40B4-BE49-F238E27FC236}">
                <a16:creationId xmlns:a16="http://schemas.microsoft.com/office/drawing/2014/main" id="{EA9439CB-4B58-F140-B06E-53F297508FF7}"/>
              </a:ext>
            </a:extLst>
          </p:cNvPr>
          <p:cNvPicPr>
            <a:picLocks noChangeAspect="1"/>
          </p:cNvPicPr>
          <p:nvPr userDrawn="1"/>
        </p:nvPicPr>
        <p:blipFill>
          <a:blip r:embed="rId2"/>
          <a:stretch>
            <a:fillRect/>
          </a:stretch>
        </p:blipFill>
        <p:spPr>
          <a:xfrm>
            <a:off x="10766156" y="546413"/>
            <a:ext cx="861490" cy="742553"/>
          </a:xfrm>
          <a:prstGeom prst="rect">
            <a:avLst/>
          </a:prstGeom>
        </p:spPr>
      </p:pic>
      <p:pic>
        <p:nvPicPr>
          <p:cNvPr id="8" name="Picture 7">
            <a:extLst>
              <a:ext uri="{FF2B5EF4-FFF2-40B4-BE49-F238E27FC236}">
                <a16:creationId xmlns:a16="http://schemas.microsoft.com/office/drawing/2014/main" id="{845D75DE-8F1E-8F47-B050-C79C209B5708}"/>
              </a:ext>
            </a:extLst>
          </p:cNvPr>
          <p:cNvPicPr>
            <a:picLocks noChangeAspect="1"/>
          </p:cNvPicPr>
          <p:nvPr userDrawn="1"/>
        </p:nvPicPr>
        <p:blipFill>
          <a:blip r:embed="rId3"/>
          <a:stretch>
            <a:fillRect/>
          </a:stretch>
        </p:blipFill>
        <p:spPr>
          <a:xfrm>
            <a:off x="8610600" y="469025"/>
            <a:ext cx="1460354" cy="742553"/>
          </a:xfrm>
          <a:prstGeom prst="rect">
            <a:avLst/>
          </a:prstGeom>
        </p:spPr>
      </p:pic>
      <p:cxnSp>
        <p:nvCxnSpPr>
          <p:cNvPr id="10" name="Straight Connector 9">
            <a:extLst>
              <a:ext uri="{FF2B5EF4-FFF2-40B4-BE49-F238E27FC236}">
                <a16:creationId xmlns:a16="http://schemas.microsoft.com/office/drawing/2014/main" id="{CFA5722D-DA0B-1B44-A540-6C42F5A7F15C}"/>
              </a:ext>
            </a:extLst>
          </p:cNvPr>
          <p:cNvCxnSpPr/>
          <p:nvPr userDrawn="1"/>
        </p:nvCxnSpPr>
        <p:spPr>
          <a:xfrm>
            <a:off x="10426700" y="469025"/>
            <a:ext cx="0" cy="819941"/>
          </a:xfrm>
          <a:prstGeom prst="line">
            <a:avLst/>
          </a:prstGeom>
          <a:ln>
            <a:solidFill>
              <a:schemeClr val="bg1">
                <a:lumMod val="50000"/>
              </a:schemeClr>
            </a:solidFill>
          </a:ln>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D63C745-210B-5444-8CEE-3B6858DF2EC1}"/>
              </a:ext>
            </a:extLst>
          </p:cNvPr>
          <p:cNvPicPr>
            <a:picLocks noChangeAspect="1"/>
          </p:cNvPicPr>
          <p:nvPr userDrawn="1"/>
        </p:nvPicPr>
        <p:blipFill>
          <a:blip r:embed="rId4"/>
          <a:stretch>
            <a:fillRect/>
          </a:stretch>
        </p:blipFill>
        <p:spPr>
          <a:xfrm>
            <a:off x="0" y="0"/>
            <a:ext cx="914400" cy="6858000"/>
          </a:xfrm>
          <a:prstGeom prst="rect">
            <a:avLst/>
          </a:prstGeom>
        </p:spPr>
      </p:pic>
      <p:sp>
        <p:nvSpPr>
          <p:cNvPr id="14" name="Slide Number Placeholder 5">
            <a:extLst>
              <a:ext uri="{FF2B5EF4-FFF2-40B4-BE49-F238E27FC236}">
                <a16:creationId xmlns:a16="http://schemas.microsoft.com/office/drawing/2014/main" id="{4E07D871-F62C-A54F-B92C-DE4610B2ED0E}"/>
              </a:ext>
            </a:extLst>
          </p:cNvPr>
          <p:cNvSpPr>
            <a:spLocks noGrp="1"/>
          </p:cNvSpPr>
          <p:nvPr>
            <p:ph type="sldNum" sz="quarter" idx="12"/>
          </p:nvPr>
        </p:nvSpPr>
        <p:spPr>
          <a:xfrm>
            <a:off x="28845" y="105088"/>
            <a:ext cx="457200" cy="365125"/>
          </a:xfrm>
        </p:spPr>
        <p:txBody>
          <a:bodyPr/>
          <a:lstStyle>
            <a:lvl1pPr algn="ctr">
              <a:defRPr b="1">
                <a:solidFill>
                  <a:schemeClr val="bg1"/>
                </a:solidFill>
              </a:defRPr>
            </a:lvl1pPr>
          </a:lstStyle>
          <a:p>
            <a:fld id="{3F263F5F-AED5-AB40-A88C-4A86EABF2C02}" type="slidenum">
              <a:rPr lang="en-US" smtClean="0"/>
              <a:pPr/>
              <a:t>‹#›</a:t>
            </a:fld>
            <a:endParaRPr lang="en-US" dirty="0"/>
          </a:p>
        </p:txBody>
      </p:sp>
      <p:sp>
        <p:nvSpPr>
          <p:cNvPr id="11" name="Content Placeholder 2">
            <a:extLst>
              <a:ext uri="{FF2B5EF4-FFF2-40B4-BE49-F238E27FC236}">
                <a16:creationId xmlns:a16="http://schemas.microsoft.com/office/drawing/2014/main" id="{2876B968-9841-6940-B096-8DFEC36C0F29}"/>
              </a:ext>
            </a:extLst>
          </p:cNvPr>
          <p:cNvSpPr>
            <a:spLocks noGrp="1"/>
          </p:cNvSpPr>
          <p:nvPr>
            <p:ph idx="13" hasCustomPrompt="1"/>
          </p:nvPr>
        </p:nvSpPr>
        <p:spPr>
          <a:xfrm>
            <a:off x="6531586" y="1950722"/>
            <a:ext cx="5096060" cy="4438253"/>
          </a:xfrm>
        </p:spPr>
        <p:txBody>
          <a:bodyPr>
            <a:noAutofit/>
          </a:bodyPr>
          <a:lstStyle>
            <a:lvl1pPr>
              <a:lnSpc>
                <a:spcPts val="3200"/>
              </a:lnSpc>
              <a:defRPr/>
            </a:lvl1pPr>
            <a:lvl2pPr>
              <a:lnSpc>
                <a:spcPts val="3200"/>
              </a:lnSpc>
              <a:defRPr/>
            </a:lvl2pPr>
            <a:lvl3pPr>
              <a:buClr>
                <a:schemeClr val="accent2"/>
              </a:buClr>
              <a:defRPr sz="1700"/>
            </a:lvl3pPr>
            <a:lvl4pPr>
              <a:buClr>
                <a:schemeClr val="accent2"/>
              </a:buClr>
              <a:defRPr sz="1700"/>
            </a:lvl4pPr>
            <a:lvl5pPr>
              <a:buClr>
                <a:schemeClr val="accent2"/>
              </a:buClr>
              <a:defRPr sz="1700"/>
            </a:lvl5pPr>
          </a:lstStyle>
          <a:p>
            <a:pPr lvl="0"/>
            <a:r>
              <a:rPr lang="en-US"/>
              <a:t>Bullet Text Level 1</a:t>
            </a:r>
          </a:p>
          <a:p>
            <a:pPr lvl="1"/>
            <a:r>
              <a:rPr lang="en-US"/>
              <a:t>Bullet Text Level 2</a:t>
            </a:r>
          </a:p>
          <a:p>
            <a:pPr lvl="2"/>
            <a:r>
              <a:rPr lang="en-US"/>
              <a:t>Bullet Text Level 3</a:t>
            </a:r>
          </a:p>
          <a:p>
            <a:pPr lvl="3"/>
            <a:r>
              <a:rPr lang="en-US"/>
              <a:t>Bullet Text Level 4</a:t>
            </a:r>
          </a:p>
          <a:p>
            <a:pPr lvl="4"/>
            <a:r>
              <a:rPr lang="en-US"/>
              <a:t>Bullet Text Level 5</a:t>
            </a:r>
          </a:p>
        </p:txBody>
      </p:sp>
    </p:spTree>
    <p:extLst>
      <p:ext uri="{BB962C8B-B14F-4D97-AF65-F5344CB8AC3E}">
        <p14:creationId xmlns:p14="http://schemas.microsoft.com/office/powerpoint/2010/main" val="184261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1750E-8BFD-4BAD-893C-E3034FA43C3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FCB1A4A-AA12-4D45-AC9D-EF943FE6F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C76C603-3E45-48D2-920F-11F6F87B8B80}"/>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5" name="Footer Placeholder 4">
            <a:extLst>
              <a:ext uri="{FF2B5EF4-FFF2-40B4-BE49-F238E27FC236}">
                <a16:creationId xmlns:a16="http://schemas.microsoft.com/office/drawing/2014/main" id="{7245FC63-A4DB-46C3-A74F-917F9054DAB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850BA67A-3211-4157-B8DA-D1D06BCD49A0}"/>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1167903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CA1B-6467-400C-84CB-8AEF3CD238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AA24C37D-CA8D-4F34-904A-6DEC564890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8049E-AAE6-4993-8E91-93DBE3455E9F}"/>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5" name="Footer Placeholder 4">
            <a:extLst>
              <a:ext uri="{FF2B5EF4-FFF2-40B4-BE49-F238E27FC236}">
                <a16:creationId xmlns:a16="http://schemas.microsoft.com/office/drawing/2014/main" id="{B9E82672-45F3-40D7-BBAD-4AAB4AE864D5}"/>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73F761CB-3869-4F1C-AEE5-A248A444CDA2}"/>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3596468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FA5F-AFD2-420C-A0D1-0C992C2CA6C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CA0E1A0-E0BB-4194-9A93-485DC0BAD4E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09A7A3B-43E3-4E23-8A72-FA2DC25F9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9697B27-F76C-4BD2-A3E0-3BAF58E4FA0B}"/>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6" name="Footer Placeholder 5">
            <a:extLst>
              <a:ext uri="{FF2B5EF4-FFF2-40B4-BE49-F238E27FC236}">
                <a16:creationId xmlns:a16="http://schemas.microsoft.com/office/drawing/2014/main" id="{4882081B-09B2-4535-9472-C05B2D5F060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4616C32F-12EC-442E-B9A6-C8E63B0F773D}"/>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499269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755A8-0091-40C7-9707-3D82281EE9F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3E59B42-BD8D-4EA0-B22C-079409D56B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242CB0-C9E4-4034-8E2B-C209DB7CB7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2C610FD-7A88-4393-AF9D-654A5B29F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5FDB75-E944-4978-9E0F-D8E9CE2879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7461EA2F-29B9-43D9-8CAF-7305D48B1F6E}"/>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8" name="Footer Placeholder 7">
            <a:extLst>
              <a:ext uri="{FF2B5EF4-FFF2-40B4-BE49-F238E27FC236}">
                <a16:creationId xmlns:a16="http://schemas.microsoft.com/office/drawing/2014/main" id="{9492E134-42BE-494F-95C0-12D2D83E600D}"/>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E543A6A1-8532-4201-9216-D48E327E2DD7}"/>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1226414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FBF54-6004-4BC5-9D53-FB348F0803D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27848E4-3828-49FC-9124-CE0E08DA92C3}"/>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4" name="Footer Placeholder 3">
            <a:extLst>
              <a:ext uri="{FF2B5EF4-FFF2-40B4-BE49-F238E27FC236}">
                <a16:creationId xmlns:a16="http://schemas.microsoft.com/office/drawing/2014/main" id="{920B1164-E6D4-4E56-88A9-6D157253FD44}"/>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366C0422-DA67-43EC-860B-31DC3AF37AE6}"/>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303506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A0B3E-2436-4A96-A4CF-32D381DBD6FF}"/>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3" name="Footer Placeholder 2">
            <a:extLst>
              <a:ext uri="{FF2B5EF4-FFF2-40B4-BE49-F238E27FC236}">
                <a16:creationId xmlns:a16="http://schemas.microsoft.com/office/drawing/2014/main" id="{ED6EC305-9578-43B3-AEF5-E8A10753717D}"/>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9455B6F1-2475-4019-8ADE-EC14C9ACD3CB}"/>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22682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0FBC4-55A9-4471-B8FA-A4310D0932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8956EF7-308E-42DC-9CC5-7CF05BE5FE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27B4349-C00C-4943-A37C-2B06FD62B2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09AB53-1DCA-4F27-87DE-A85BD0CD0E3F}"/>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6" name="Footer Placeholder 5">
            <a:extLst>
              <a:ext uri="{FF2B5EF4-FFF2-40B4-BE49-F238E27FC236}">
                <a16:creationId xmlns:a16="http://schemas.microsoft.com/office/drawing/2014/main" id="{9A2B3B2A-411B-41C3-A813-ED9ADDC648F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B9FB88B8-A7E9-4C64-9B1B-08B95569504E}"/>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3757442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52FF1-68AF-4743-9765-7C7167C286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A553B60-373F-4FB4-A088-BBEA22EFB8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E9BEB4A5-EFEE-4C57-90F7-EA3DE5CCC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E21037-E895-4B06-8720-F5F3F0F05C89}"/>
              </a:ext>
            </a:extLst>
          </p:cNvPr>
          <p:cNvSpPr>
            <a:spLocks noGrp="1"/>
          </p:cNvSpPr>
          <p:nvPr>
            <p:ph type="dt" sz="half" idx="10"/>
          </p:nvPr>
        </p:nvSpPr>
        <p:spPr/>
        <p:txBody>
          <a:bodyPr/>
          <a:lstStyle/>
          <a:p>
            <a:fld id="{C4283ED8-228B-4FCD-B2D6-F5842E753C2A}" type="datetimeFigureOut">
              <a:rPr lang="en-CA" smtClean="0"/>
              <a:t>13/01/2021</a:t>
            </a:fld>
            <a:endParaRPr lang="en-CA" dirty="0"/>
          </a:p>
        </p:txBody>
      </p:sp>
      <p:sp>
        <p:nvSpPr>
          <p:cNvPr id="6" name="Footer Placeholder 5">
            <a:extLst>
              <a:ext uri="{FF2B5EF4-FFF2-40B4-BE49-F238E27FC236}">
                <a16:creationId xmlns:a16="http://schemas.microsoft.com/office/drawing/2014/main" id="{03517813-E605-442B-AF73-74E84323408A}"/>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6AA7B19-50DE-4923-8F5C-307B84847B31}"/>
              </a:ext>
            </a:extLst>
          </p:cNvPr>
          <p:cNvSpPr>
            <a:spLocks noGrp="1"/>
          </p:cNvSpPr>
          <p:nvPr>
            <p:ph type="sldNum" sz="quarter" idx="12"/>
          </p:nvPr>
        </p:nvSpPr>
        <p:spPr/>
        <p:txBody>
          <a:bodyPr/>
          <a:lstStyle/>
          <a:p>
            <a:fld id="{9764E36A-507E-4F9B-8583-0392C247D512}" type="slidenum">
              <a:rPr lang="en-CA" smtClean="0"/>
              <a:t>‹#›</a:t>
            </a:fld>
            <a:endParaRPr lang="en-CA" dirty="0"/>
          </a:p>
        </p:txBody>
      </p:sp>
    </p:spTree>
    <p:extLst>
      <p:ext uri="{BB962C8B-B14F-4D97-AF65-F5344CB8AC3E}">
        <p14:creationId xmlns:p14="http://schemas.microsoft.com/office/powerpoint/2010/main" val="39829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0B09B8-FAC9-4543-80FF-18892467B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4BB9C37-3FD2-4722-83BB-C0CC39E2C9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7F992B-1987-43A1-895F-009616DAE1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83ED8-228B-4FCD-B2D6-F5842E753C2A}" type="datetimeFigureOut">
              <a:rPr lang="en-CA" smtClean="0"/>
              <a:t>13/01/2021</a:t>
            </a:fld>
            <a:endParaRPr lang="en-CA" dirty="0"/>
          </a:p>
        </p:txBody>
      </p:sp>
      <p:sp>
        <p:nvSpPr>
          <p:cNvPr id="5" name="Footer Placeholder 4">
            <a:extLst>
              <a:ext uri="{FF2B5EF4-FFF2-40B4-BE49-F238E27FC236}">
                <a16:creationId xmlns:a16="http://schemas.microsoft.com/office/drawing/2014/main" id="{9917B37C-F049-4A02-9EF0-CF3B884E58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82201426-FD6B-46EC-8116-61CC5D6EE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4E36A-507E-4F9B-8583-0392C247D512}" type="slidenum">
              <a:rPr lang="en-CA" smtClean="0"/>
              <a:t>‹#›</a:t>
            </a:fld>
            <a:endParaRPr lang="en-CA" dirty="0"/>
          </a:p>
        </p:txBody>
      </p:sp>
    </p:spTree>
    <p:extLst>
      <p:ext uri="{BB962C8B-B14F-4D97-AF65-F5344CB8AC3E}">
        <p14:creationId xmlns:p14="http://schemas.microsoft.com/office/powerpoint/2010/main" val="4184696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omments" Target="../comments/commen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comments" Target="../comments/comment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11.png"/><Relationship Id="rId4" Type="http://schemas.openxmlformats.org/officeDocument/2006/relationships/image" Target="../media/image10.sv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comments" Target="../comments/commen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CB1BD8-2D4F-4C85-A46B-5A87C8CF3427}"/>
              </a:ext>
            </a:extLst>
          </p:cNvPr>
          <p:cNvSpPr>
            <a:spLocks noGrp="1"/>
          </p:cNvSpPr>
          <p:nvPr>
            <p:ph type="ctrTitle"/>
          </p:nvPr>
        </p:nvSpPr>
        <p:spPr>
          <a:xfrm>
            <a:off x="3045368" y="1515459"/>
            <a:ext cx="6105194" cy="2559259"/>
          </a:xfrm>
        </p:spPr>
        <p:txBody>
          <a:bodyPr>
            <a:normAutofit fontScale="90000"/>
          </a:bodyPr>
          <a:lstStyle/>
          <a:p>
            <a:br>
              <a:rPr lang="en-US" sz="2000" dirty="0"/>
            </a:br>
            <a:r>
              <a:rPr lang="en-US" sz="3600" dirty="0">
                <a:solidFill>
                  <a:srgbClr val="FFFFFF"/>
                </a:solidFill>
                <a:latin typeface="Pragati Narrow"/>
              </a:rPr>
              <a:t>Team Based Model of Care</a:t>
            </a:r>
            <a:br>
              <a:rPr lang="en-US" sz="3600" dirty="0">
                <a:solidFill>
                  <a:srgbClr val="FFFFFF"/>
                </a:solidFill>
                <a:latin typeface="Pragati Narrow"/>
              </a:rPr>
            </a:br>
            <a:r>
              <a:rPr lang="en-US" sz="3600" dirty="0">
                <a:solidFill>
                  <a:srgbClr val="FFFFFF"/>
                </a:solidFill>
                <a:latin typeface="Pragati Narrow"/>
              </a:rPr>
              <a:t>Pandemic Response</a:t>
            </a:r>
            <a:br>
              <a:rPr lang="en-US" sz="3600" dirty="0"/>
            </a:br>
            <a:r>
              <a:rPr lang="en-US" sz="3600" dirty="0">
                <a:solidFill>
                  <a:srgbClr val="FFFFFF"/>
                </a:solidFill>
                <a:latin typeface="Pragati Narrow"/>
              </a:rPr>
              <a:t> </a:t>
            </a:r>
            <a:br>
              <a:rPr lang="en-US" sz="3600" dirty="0">
                <a:latin typeface="Pragati Narrow"/>
              </a:rPr>
            </a:br>
            <a:br>
              <a:rPr lang="en-US" sz="2000">
                <a:latin typeface="Pragati Narrow"/>
              </a:rPr>
            </a:br>
            <a:r>
              <a:rPr lang="en-US" sz="2000">
                <a:solidFill>
                  <a:srgbClr val="FFFFFF"/>
                </a:solidFill>
                <a:latin typeface="Pragati Narrow"/>
              </a:rPr>
              <a:t>2020/2021</a:t>
            </a:r>
            <a:br>
              <a:rPr lang="en-US" sz="2000" dirty="0">
                <a:latin typeface="Pragati Narrow"/>
              </a:rPr>
            </a:br>
            <a:r>
              <a:rPr lang="en-US" sz="2000" dirty="0">
                <a:solidFill>
                  <a:srgbClr val="FFFFFF"/>
                </a:solidFill>
                <a:latin typeface="Pragati Narrow"/>
              </a:rPr>
              <a:t>Professional practice and Education Department </a:t>
            </a:r>
            <a:endParaRPr lang="en-CA" sz="2000" dirty="0">
              <a:solidFill>
                <a:srgbClr val="FFFFFF"/>
              </a:solidFill>
              <a:latin typeface="Pragati Narrow"/>
            </a:endParaRPr>
          </a:p>
        </p:txBody>
      </p:sp>
      <p:sp>
        <p:nvSpPr>
          <p:cNvPr id="4" name="TextBox 3">
            <a:extLst>
              <a:ext uri="{FF2B5EF4-FFF2-40B4-BE49-F238E27FC236}">
                <a16:creationId xmlns:a16="http://schemas.microsoft.com/office/drawing/2014/main" id="{DCCA207E-9DE5-403A-B356-1D757B5A629C}"/>
              </a:ext>
            </a:extLst>
          </p:cNvPr>
          <p:cNvSpPr txBox="1"/>
          <p:nvPr/>
        </p:nvSpPr>
        <p:spPr>
          <a:xfrm>
            <a:off x="9439564" y="5055234"/>
            <a:ext cx="2382982" cy="523220"/>
          </a:xfrm>
          <a:prstGeom prst="rect">
            <a:avLst/>
          </a:prstGeom>
          <a:noFill/>
        </p:spPr>
        <p:txBody>
          <a:bodyPr wrap="square" rtlCol="0">
            <a:spAutoFit/>
          </a:bodyPr>
          <a:lstStyle/>
          <a:p>
            <a:pPr>
              <a:spcAft>
                <a:spcPts val="600"/>
              </a:spcAft>
            </a:pPr>
            <a:r>
              <a:rPr lang="en-US" sz="2800" b="1" dirty="0">
                <a:solidFill>
                  <a:schemeClr val="bg1"/>
                </a:solidFill>
              </a:rPr>
              <a:t>April 20, 2020</a:t>
            </a:r>
          </a:p>
        </p:txBody>
      </p:sp>
    </p:spTree>
    <p:custDataLst>
      <p:tags r:id="rId1"/>
    </p:custDataLst>
    <p:extLst>
      <p:ext uri="{BB962C8B-B14F-4D97-AF65-F5344CB8AC3E}">
        <p14:creationId xmlns:p14="http://schemas.microsoft.com/office/powerpoint/2010/main" val="387031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8E9D82-6B6F-405F-B6E4-CBB91E50AA2B}"/>
              </a:ext>
            </a:extLst>
          </p:cNvPr>
          <p:cNvSpPr>
            <a:spLocks noGrp="1"/>
          </p:cNvSpPr>
          <p:nvPr>
            <p:ph type="title"/>
          </p:nvPr>
        </p:nvSpPr>
        <p:spPr>
          <a:xfrm>
            <a:off x="640080" y="2074363"/>
            <a:ext cx="2752354" cy="2709275"/>
          </a:xfrm>
          <a:prstGeom prst="ellipse">
            <a:avLst/>
          </a:prstGeom>
          <a:solidFill>
            <a:srgbClr val="0070C0"/>
          </a:solidFill>
          <a:ln w="174625" cmpd="thinThick">
            <a:solidFill>
              <a:srgbClr val="262626"/>
            </a:solidFill>
          </a:ln>
        </p:spPr>
        <p:txBody>
          <a:bodyPr vert="horz" lIns="91440" tIns="45720" rIns="91440" bIns="45720" rtlCol="0" anchor="ctr">
            <a:normAutofit/>
          </a:bodyPr>
          <a:lstStyle/>
          <a:p>
            <a:pPr algn="ctr"/>
            <a:r>
              <a:rPr lang="en-US" sz="2600" kern="1200" dirty="0">
                <a:solidFill>
                  <a:srgbClr val="FFFFFF"/>
                </a:solidFill>
                <a:latin typeface="+mj-lt"/>
                <a:ea typeface="+mj-ea"/>
                <a:cs typeface="+mj-cs"/>
              </a:rPr>
              <a:t>Model of Care- Non critical care IP units (ie. Med/surg)</a:t>
            </a:r>
          </a:p>
        </p:txBody>
      </p:sp>
      <p:pic>
        <p:nvPicPr>
          <p:cNvPr id="8" name="Picture 7">
            <a:extLst>
              <a:ext uri="{FF2B5EF4-FFF2-40B4-BE49-F238E27FC236}">
                <a16:creationId xmlns:a16="http://schemas.microsoft.com/office/drawing/2014/main" id="{DF3E8032-8D21-4742-A256-45A1F0B946A1}"/>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4038600" y="2060095"/>
            <a:ext cx="7188199" cy="2734421"/>
          </a:xfrm>
          <a:prstGeom prst="rect">
            <a:avLst/>
          </a:prstGeom>
          <a:noFill/>
        </p:spPr>
      </p:pic>
      <p:sp>
        <p:nvSpPr>
          <p:cNvPr id="4" name="Slide Number Placeholder 3">
            <a:extLst>
              <a:ext uri="{FF2B5EF4-FFF2-40B4-BE49-F238E27FC236}">
                <a16:creationId xmlns:a16="http://schemas.microsoft.com/office/drawing/2014/main" id="{8BD62F5C-519D-404D-8A3D-DEC7DCCCCEE3}"/>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a:spcAft>
                <a:spcPts val="600"/>
              </a:spcAft>
            </a:pPr>
            <a:r>
              <a:rPr lang="en-US" dirty="0">
                <a:solidFill>
                  <a:srgbClr val="898989"/>
                </a:solidFill>
              </a:rPr>
              <a:t>10</a:t>
            </a:r>
          </a:p>
        </p:txBody>
      </p:sp>
      <p:sp>
        <p:nvSpPr>
          <p:cNvPr id="33" name="Rectangle 32">
            <a:extLst>
              <a:ext uri="{FF2B5EF4-FFF2-40B4-BE49-F238E27FC236}">
                <a16:creationId xmlns:a16="http://schemas.microsoft.com/office/drawing/2014/main" id="{7E82F30F-112B-4EB4-B91C-562A6438768B}"/>
              </a:ext>
            </a:extLst>
          </p:cNvPr>
          <p:cNvSpPr/>
          <p:nvPr/>
        </p:nvSpPr>
        <p:spPr>
          <a:xfrm>
            <a:off x="3241484" y="5097887"/>
            <a:ext cx="6096000" cy="461665"/>
          </a:xfrm>
          <a:prstGeom prst="rect">
            <a:avLst/>
          </a:prstGeom>
        </p:spPr>
        <p:txBody>
          <a:bodyPr>
            <a:spAutoFit/>
          </a:bodyPr>
          <a:lstStyle/>
          <a:p>
            <a:pPr>
              <a:spcAft>
                <a:spcPts val="600"/>
              </a:spcAft>
            </a:pPr>
            <a:r>
              <a:rPr lang="en-US" sz="1200" dirty="0">
                <a:latin typeface="Calibri" panose="020F0502020204030204" pitchFamily="34" charset="0"/>
                <a:ea typeface="Arial" panose="020B0604020202020204" pitchFamily="34" charset="0"/>
                <a:cs typeface="Arial" panose="020B0604020202020204" pitchFamily="34" charset="0"/>
              </a:rPr>
              <a:t>Supported by MD/RT/PT/OT/SW/Dietitian/SLP/Pharmacist/Educator/Manager as per Surge plan for allied health and physicians </a:t>
            </a:r>
            <a:endParaRPr lang="en-US" sz="1200" dirty="0"/>
          </a:p>
        </p:txBody>
      </p:sp>
      <p:sp>
        <p:nvSpPr>
          <p:cNvPr id="34" name="TextBox 33">
            <a:extLst>
              <a:ext uri="{FF2B5EF4-FFF2-40B4-BE49-F238E27FC236}">
                <a16:creationId xmlns:a16="http://schemas.microsoft.com/office/drawing/2014/main" id="{F83AB816-C60C-441D-B1A8-D37923B97AE2}"/>
              </a:ext>
            </a:extLst>
          </p:cNvPr>
          <p:cNvSpPr txBox="1"/>
          <p:nvPr/>
        </p:nvSpPr>
        <p:spPr>
          <a:xfrm>
            <a:off x="3241484" y="5428410"/>
            <a:ext cx="5058856" cy="723275"/>
          </a:xfrm>
          <a:prstGeom prst="rect">
            <a:avLst/>
          </a:prstGeom>
          <a:noFill/>
        </p:spPr>
        <p:txBody>
          <a:bodyPr wrap="square" rtlCol="0">
            <a:spAutoFit/>
          </a:bodyPr>
          <a:lstStyle/>
          <a:p>
            <a:pPr>
              <a:spcAft>
                <a:spcPts val="600"/>
              </a:spcAft>
            </a:pPr>
            <a:r>
              <a:rPr lang="en-CA" sz="1200" dirty="0">
                <a:latin typeface="Merriweather"/>
              </a:rPr>
              <a:t>Each inpatient unit will comprise of two or more care teams pending number of patients ( approximately 12-14 patients per 1 team)</a:t>
            </a:r>
          </a:p>
          <a:p>
            <a:pPr>
              <a:spcAft>
                <a:spcPts val="600"/>
              </a:spcAft>
            </a:pPr>
            <a:r>
              <a:rPr lang="en-CA" sz="1200" dirty="0">
                <a:latin typeface="Merriweather"/>
              </a:rPr>
              <a:t>PCA group may contain non PSW staff members from redeployment centre </a:t>
            </a:r>
          </a:p>
        </p:txBody>
      </p:sp>
    </p:spTree>
    <p:custDataLst>
      <p:tags r:id="rId1"/>
    </p:custDataLst>
    <p:extLst>
      <p:ext uri="{BB962C8B-B14F-4D97-AF65-F5344CB8AC3E}">
        <p14:creationId xmlns:p14="http://schemas.microsoft.com/office/powerpoint/2010/main" val="870631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21">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EEC09975-628D-4E09-84AF-F43FBA6E3D84}"/>
              </a:ext>
            </a:extLst>
          </p:cNvPr>
          <p:cNvSpPr>
            <a:spLocks noGrp="1"/>
          </p:cNvSpPr>
          <p:nvPr>
            <p:ph type="title"/>
          </p:nvPr>
        </p:nvSpPr>
        <p:spPr>
          <a:xfrm>
            <a:off x="726057" y="3121701"/>
            <a:ext cx="3658053" cy="1786515"/>
          </a:xfrm>
        </p:spPr>
        <p:txBody>
          <a:bodyPr vert="horz" lIns="91440" tIns="45720" rIns="91440" bIns="45720" rtlCol="0" anchor="t">
            <a:normAutofit/>
          </a:bodyPr>
          <a:lstStyle/>
          <a:p>
            <a:r>
              <a:rPr lang="en-US" sz="4100" kern="1200" dirty="0">
                <a:solidFill>
                  <a:srgbClr val="FFFFFF"/>
                </a:solidFill>
                <a:latin typeface="+mj-lt"/>
                <a:ea typeface="+mj-ea"/>
                <a:cs typeface="+mj-cs"/>
              </a:rPr>
              <a:t>Med/Surg Team-MRN Role</a:t>
            </a:r>
          </a:p>
        </p:txBody>
      </p:sp>
      <p:sp>
        <p:nvSpPr>
          <p:cNvPr id="19" name="Rectangle 23">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6BF36AF4-220E-4F38-889F-89703CCDA764}"/>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3F263F5F-AED5-AB40-A88C-4A86EABF2C02}" type="slidenum">
              <a:rPr lang="en-US" sz="1100">
                <a:solidFill>
                  <a:srgbClr val="898989"/>
                </a:solidFill>
              </a:rPr>
              <a:pPr>
                <a:spcAft>
                  <a:spcPts val="600"/>
                </a:spcAft>
              </a:pPr>
              <a:t>11</a:t>
            </a:fld>
            <a:endParaRPr lang="en-US" sz="1100" dirty="0">
              <a:solidFill>
                <a:srgbClr val="898989"/>
              </a:solidFill>
            </a:endParaRPr>
          </a:p>
        </p:txBody>
      </p:sp>
      <p:graphicFrame>
        <p:nvGraphicFramePr>
          <p:cNvPr id="8" name="Table 5">
            <a:extLst>
              <a:ext uri="{FF2B5EF4-FFF2-40B4-BE49-F238E27FC236}">
                <a16:creationId xmlns:a16="http://schemas.microsoft.com/office/drawing/2014/main" id="{CF605EC3-6311-4885-9576-25FB927DECAB}"/>
              </a:ext>
            </a:extLst>
          </p:cNvPr>
          <p:cNvGraphicFramePr>
            <a:graphicFrameLocks/>
          </p:cNvGraphicFramePr>
          <p:nvPr>
            <p:extLst>
              <p:ext uri="{D42A27DB-BD31-4B8C-83A1-F6EECF244321}">
                <p14:modId xmlns:p14="http://schemas.microsoft.com/office/powerpoint/2010/main" val="2164896236"/>
              </p:ext>
            </p:extLst>
          </p:nvPr>
        </p:nvGraphicFramePr>
        <p:xfrm>
          <a:off x="5420264" y="560716"/>
          <a:ext cx="6504206" cy="6217538"/>
        </p:xfrm>
        <a:graphic>
          <a:graphicData uri="http://schemas.openxmlformats.org/drawingml/2006/table">
            <a:tbl>
              <a:tblPr firstRow="1" bandRow="1">
                <a:tableStyleId>{5C22544A-7EE6-4342-B048-85BDC9FD1C3A}</a:tableStyleId>
              </a:tblPr>
              <a:tblGrid>
                <a:gridCol w="6504206">
                  <a:extLst>
                    <a:ext uri="{9D8B030D-6E8A-4147-A177-3AD203B41FA5}">
                      <a16:colId xmlns:a16="http://schemas.microsoft.com/office/drawing/2014/main" val="653936584"/>
                    </a:ext>
                  </a:extLst>
                </a:gridCol>
              </a:tblGrid>
              <a:tr h="6217538">
                <a:tc>
                  <a:txBody>
                    <a:bodyPr/>
                    <a:lstStyle/>
                    <a:p>
                      <a:pPr marL="171450" lvl="0" indent="-171450">
                        <a:buFont typeface="Arial" panose="020B0604020202020204" pitchFamily="34" charset="0"/>
                        <a:buChar char="•"/>
                      </a:pPr>
                      <a:r>
                        <a:rPr lang="en-US" sz="1400" b="0" dirty="0">
                          <a:solidFill>
                            <a:schemeClr val="tx1"/>
                          </a:solidFill>
                          <a:latin typeface="Merriweather"/>
                        </a:rPr>
                        <a:t>Review staffing, making the assignments; defining which tasks need to be done by RN/RPN and Non-Med Surg nurse based on the competencies </a:t>
                      </a:r>
                    </a:p>
                    <a:p>
                      <a:pPr marL="171450" lvl="0" indent="-171450">
                        <a:buFont typeface="Arial" panose="020B0604020202020204" pitchFamily="34" charset="0"/>
                        <a:buChar char="•"/>
                      </a:pPr>
                      <a:r>
                        <a:rPr lang="en-US" sz="1400" b="0" dirty="0">
                          <a:solidFill>
                            <a:schemeClr val="tx1"/>
                          </a:solidFill>
                          <a:latin typeface="Merriweather"/>
                        </a:rPr>
                        <a:t>The main contact for patient flow and assign beds for admissions</a:t>
                      </a:r>
                    </a:p>
                    <a:p>
                      <a:pPr marL="171450" lvl="0" indent="-171450">
                        <a:buFont typeface="Arial" panose="020B0604020202020204" pitchFamily="34" charset="0"/>
                        <a:buChar char="•"/>
                      </a:pPr>
                      <a:r>
                        <a:rPr lang="en-US" sz="1400" b="0" dirty="0">
                          <a:solidFill>
                            <a:schemeClr val="tx1"/>
                          </a:solidFill>
                          <a:latin typeface="Merriweather"/>
                        </a:rPr>
                        <a:t>Complete IPAC surveillance, Narcotic count   </a:t>
                      </a:r>
                    </a:p>
                    <a:p>
                      <a:pPr marL="171450" lvl="0" indent="-171450">
                        <a:buFont typeface="Arial" panose="020B0604020202020204" pitchFamily="34" charset="0"/>
                        <a:buChar char="•"/>
                      </a:pPr>
                      <a:r>
                        <a:rPr lang="en-US" sz="1400" b="0" dirty="0">
                          <a:solidFill>
                            <a:schemeClr val="tx1"/>
                          </a:solidFill>
                          <a:latin typeface="Merriweather"/>
                        </a:rPr>
                        <a:t>Coordinate and plan for admissions and discharges </a:t>
                      </a:r>
                    </a:p>
                    <a:p>
                      <a:pPr marL="171450" lvl="0" indent="-171450">
                        <a:buFont typeface="Arial" panose="020B0604020202020204" pitchFamily="34" charset="0"/>
                        <a:buChar char="•"/>
                      </a:pPr>
                      <a:r>
                        <a:rPr lang="en-US" sz="1400" b="0" dirty="0">
                          <a:solidFill>
                            <a:schemeClr val="tx1"/>
                          </a:solidFill>
                          <a:latin typeface="Merriweather"/>
                        </a:rPr>
                        <a:t>Attends action round on behalf of all nurses </a:t>
                      </a:r>
                    </a:p>
                    <a:p>
                      <a:pPr marL="171450" lvl="0" indent="-171450">
                        <a:buFont typeface="Arial" panose="020B0604020202020204" pitchFamily="34" charset="0"/>
                        <a:buChar char="•"/>
                      </a:pPr>
                      <a:r>
                        <a:rPr lang="en-US" sz="1400" b="0" dirty="0">
                          <a:solidFill>
                            <a:schemeClr val="tx1"/>
                          </a:solidFill>
                          <a:latin typeface="Merriweather"/>
                        </a:rPr>
                        <a:t>Connect with nurses throughout the day to assist with workload/flow </a:t>
                      </a:r>
                    </a:p>
                    <a:p>
                      <a:pPr marL="171450" lvl="0" indent="-171450">
                        <a:buFont typeface="Arial" panose="020B0604020202020204" pitchFamily="34" charset="0"/>
                        <a:buChar char="•"/>
                      </a:pPr>
                      <a:r>
                        <a:rPr lang="en-US" sz="1400" b="0" dirty="0">
                          <a:solidFill>
                            <a:schemeClr val="tx1"/>
                          </a:solidFill>
                          <a:latin typeface="Merriweather"/>
                        </a:rPr>
                        <a:t>Assist in settling patient upon admission and report off to the team patient assigned to </a:t>
                      </a:r>
                    </a:p>
                    <a:p>
                      <a:pPr marL="171450" lvl="0" indent="-171450">
                        <a:buFont typeface="Arial" panose="020B0604020202020204" pitchFamily="34" charset="0"/>
                        <a:buChar char="•"/>
                      </a:pPr>
                      <a:r>
                        <a:rPr lang="en-US" sz="1400" b="0" dirty="0">
                          <a:solidFill>
                            <a:schemeClr val="tx1"/>
                          </a:solidFill>
                          <a:latin typeface="Merriweather"/>
                        </a:rPr>
                        <a:t>Initiate RM&amp;R</a:t>
                      </a:r>
                    </a:p>
                    <a:p>
                      <a:pPr marL="171450" lvl="0" indent="-171450">
                        <a:buFont typeface="Arial" panose="020B0604020202020204" pitchFamily="34" charset="0"/>
                        <a:buChar char="•"/>
                      </a:pPr>
                      <a:r>
                        <a:rPr lang="en-US" sz="1400" b="0" dirty="0">
                          <a:solidFill>
                            <a:schemeClr val="tx1"/>
                          </a:solidFill>
                          <a:latin typeface="Merriweather"/>
                        </a:rPr>
                        <a:t>Work in collaboration with social worker and other interdisciplinary team for plan of care / discharge  </a:t>
                      </a:r>
                    </a:p>
                    <a:p>
                      <a:pPr marL="171450" lvl="0" indent="-171450">
                        <a:buFont typeface="Arial" panose="020B0604020202020204" pitchFamily="34" charset="0"/>
                        <a:buChar char="•"/>
                      </a:pPr>
                      <a:r>
                        <a:rPr lang="en-US" sz="1400" b="0" dirty="0">
                          <a:solidFill>
                            <a:schemeClr val="tx1"/>
                          </a:solidFill>
                          <a:latin typeface="Merriweather"/>
                        </a:rPr>
                        <a:t>Oversee patients that are declining and becoming more acute and re assign task to nurses to accommodate </a:t>
                      </a:r>
                    </a:p>
                    <a:p>
                      <a:pPr marL="171450" lvl="0" indent="-171450">
                        <a:buFont typeface="Arial" panose="020B0604020202020204" pitchFamily="34" charset="0"/>
                        <a:buChar char="•"/>
                      </a:pPr>
                      <a:r>
                        <a:rPr lang="en-US" sz="1400" b="0" dirty="0">
                          <a:solidFill>
                            <a:schemeClr val="tx1"/>
                          </a:solidFill>
                          <a:latin typeface="Merriweather"/>
                        </a:rPr>
                        <a:t>Safety leader during a code </a:t>
                      </a:r>
                    </a:p>
                    <a:p>
                      <a:pPr marL="171450" lvl="0" indent="-171450">
                        <a:buFont typeface="Arial" panose="020B0604020202020204" pitchFamily="34" charset="0"/>
                        <a:buChar char="•"/>
                      </a:pPr>
                      <a:r>
                        <a:rPr lang="en-US" sz="1400" b="0" dirty="0">
                          <a:solidFill>
                            <a:schemeClr val="tx1"/>
                          </a:solidFill>
                          <a:latin typeface="Merriweather"/>
                        </a:rPr>
                        <a:t>Ensure daily huddle with all nurses at predetermined time, including weekends</a:t>
                      </a:r>
                    </a:p>
                    <a:p>
                      <a:pPr marL="171450" lvl="0" indent="-171450">
                        <a:buFont typeface="Arial" panose="020B0604020202020204" pitchFamily="34" charset="0"/>
                        <a:buChar char="•"/>
                      </a:pPr>
                      <a:r>
                        <a:rPr lang="en-US" sz="1400" b="0" dirty="0">
                          <a:solidFill>
                            <a:schemeClr val="tx1"/>
                          </a:solidFill>
                          <a:latin typeface="Merriweather"/>
                        </a:rPr>
                        <a:t>Ensure there are always at least 3 or more nurses on the unit and break coverage</a:t>
                      </a:r>
                    </a:p>
                    <a:p>
                      <a:pPr marL="171450" lvl="0" indent="-171450">
                        <a:buFont typeface="Arial" panose="020B0604020202020204" pitchFamily="34" charset="0"/>
                        <a:buChar char="•"/>
                      </a:pPr>
                      <a:endParaRPr lang="en-US" sz="1400" b="0" dirty="0">
                        <a:solidFill>
                          <a:schemeClr val="tx1"/>
                        </a:solidFill>
                        <a:latin typeface="Merriweather"/>
                      </a:endParaRPr>
                    </a:p>
                    <a:p>
                      <a:pPr marL="0" lvl="0" indent="0">
                        <a:buFont typeface="Arial" panose="020B0604020202020204" pitchFamily="34" charset="0"/>
                        <a:buNone/>
                      </a:pPr>
                      <a:r>
                        <a:rPr lang="en-US" sz="1400" b="1" i="1" dirty="0">
                          <a:solidFill>
                            <a:schemeClr val="tx1"/>
                          </a:solidFill>
                          <a:latin typeface="Merriweather"/>
                        </a:rPr>
                        <a:t>Email PCM the end of the shift report including the following SAFE content:</a:t>
                      </a:r>
                    </a:p>
                    <a:p>
                      <a:pPr marL="171450" lvl="0" indent="-171450">
                        <a:buFont typeface="Arial" panose="020B0604020202020204" pitchFamily="34" charset="0"/>
                        <a:buChar char="•"/>
                      </a:pPr>
                      <a:r>
                        <a:rPr lang="en-US" sz="1400" b="0" u="sng" dirty="0">
                          <a:solidFill>
                            <a:schemeClr val="tx1"/>
                          </a:solidFill>
                          <a:latin typeface="Merriweather"/>
                        </a:rPr>
                        <a:t>S</a:t>
                      </a:r>
                      <a:r>
                        <a:rPr lang="en-US" sz="1400" b="0" dirty="0">
                          <a:solidFill>
                            <a:schemeClr val="tx1"/>
                          </a:solidFill>
                          <a:latin typeface="Merriweather"/>
                        </a:rPr>
                        <a:t>afety: any patient/staff incidences, any emergency codes</a:t>
                      </a:r>
                    </a:p>
                    <a:p>
                      <a:pPr marL="171450" lvl="0" indent="-171450">
                        <a:buFont typeface="Arial" panose="020B0604020202020204" pitchFamily="34" charset="0"/>
                        <a:buChar char="•"/>
                      </a:pPr>
                      <a:r>
                        <a:rPr lang="en-US" sz="1400" b="0" u="sng" dirty="0">
                          <a:solidFill>
                            <a:schemeClr val="tx1"/>
                          </a:solidFill>
                          <a:latin typeface="Merriweather"/>
                        </a:rPr>
                        <a:t>A</a:t>
                      </a:r>
                      <a:r>
                        <a:rPr lang="en-US" sz="1400" b="0" dirty="0">
                          <a:solidFill>
                            <a:schemeClr val="tx1"/>
                          </a:solidFill>
                          <a:latin typeface="Merriweather"/>
                        </a:rPr>
                        <a:t>ccess: Unit census, number of admissions/discharges (including AMA &amp; Death)</a:t>
                      </a:r>
                    </a:p>
                    <a:p>
                      <a:pPr marL="171450" lvl="0" indent="-171450">
                        <a:buFont typeface="Arial" panose="020B0604020202020204" pitchFamily="34" charset="0"/>
                        <a:buChar char="•"/>
                      </a:pPr>
                      <a:r>
                        <a:rPr lang="en-US" sz="1400" b="0" u="sng" dirty="0">
                          <a:solidFill>
                            <a:schemeClr val="tx1"/>
                          </a:solidFill>
                          <a:latin typeface="Merriweather"/>
                        </a:rPr>
                        <a:t>F</a:t>
                      </a:r>
                      <a:r>
                        <a:rPr lang="en-US" sz="1400" b="0" dirty="0">
                          <a:solidFill>
                            <a:schemeClr val="tx1"/>
                          </a:solidFill>
                          <a:latin typeface="Merriweather"/>
                        </a:rPr>
                        <a:t>inancial health: unplanned absences (including sick calls or emergency leaves; any sitters on the unit)</a:t>
                      </a:r>
                    </a:p>
                    <a:p>
                      <a:pPr marL="171450" lvl="0" indent="-171450">
                        <a:buFont typeface="Arial" panose="020B0604020202020204" pitchFamily="34" charset="0"/>
                        <a:buChar char="•"/>
                      </a:pPr>
                      <a:r>
                        <a:rPr lang="en-US" sz="1400" b="0" u="sng" dirty="0">
                          <a:solidFill>
                            <a:schemeClr val="tx1"/>
                          </a:solidFill>
                          <a:latin typeface="Merriweather"/>
                        </a:rPr>
                        <a:t>E</a:t>
                      </a:r>
                      <a:r>
                        <a:rPr lang="en-US" sz="1400" b="0" dirty="0">
                          <a:solidFill>
                            <a:schemeClr val="tx1"/>
                          </a:solidFill>
                          <a:latin typeface="Merriweather"/>
                        </a:rPr>
                        <a:t>xperience: any patient/family/staff concerns</a:t>
                      </a:r>
                    </a:p>
                    <a:p>
                      <a:pPr marL="171450" indent="-171450">
                        <a:buFont typeface="Arial" panose="020B0604020202020204" pitchFamily="34" charset="0"/>
                        <a:buChar char="•"/>
                      </a:pPr>
                      <a:endParaRPr lang="en-US" sz="800" dirty="0">
                        <a:latin typeface="Merriweather"/>
                      </a:endParaRPr>
                    </a:p>
                  </a:txBody>
                  <a:tcPr marL="60144" marR="60144" marT="30072" marB="30072">
                    <a:solidFill>
                      <a:schemeClr val="bg1"/>
                    </a:solidFill>
                  </a:tcPr>
                </a:tc>
                <a:extLst>
                  <a:ext uri="{0D108BD9-81ED-4DB2-BD59-A6C34878D82A}">
                    <a16:rowId xmlns:a16="http://schemas.microsoft.com/office/drawing/2014/main" val="1007693885"/>
                  </a:ext>
                </a:extLst>
              </a:tr>
            </a:tbl>
          </a:graphicData>
        </a:graphic>
      </p:graphicFrame>
    </p:spTree>
    <p:custDataLst>
      <p:tags r:id="rId1"/>
    </p:custDataLst>
    <p:extLst>
      <p:ext uri="{BB962C8B-B14F-4D97-AF65-F5344CB8AC3E}">
        <p14:creationId xmlns:p14="http://schemas.microsoft.com/office/powerpoint/2010/main" val="353063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9">
            <a:extLst>
              <a:ext uri="{FF2B5EF4-FFF2-40B4-BE49-F238E27FC236}">
                <a16:creationId xmlns:a16="http://schemas.microsoft.com/office/drawing/2014/main" id="{2CCAFB3E-E6E2-4587-A5FC-061F9AED9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91260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21">
            <a:extLst>
              <a:ext uri="{FF2B5EF4-FFF2-40B4-BE49-F238E27FC236}">
                <a16:creationId xmlns:a16="http://schemas.microsoft.com/office/drawing/2014/main" id="{5975841F-9161-4650-BCE5-20FFE7E296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49933" t="3964" b="3964"/>
          <a:stretch/>
        </p:blipFill>
        <p:spPr>
          <a:xfrm>
            <a:off x="575867" y="1"/>
            <a:ext cx="6629806"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BABA1C97-5221-4A8D-AE21-8EFF4E426595}"/>
              </a:ext>
            </a:extLst>
          </p:cNvPr>
          <p:cNvSpPr>
            <a:spLocks noGrp="1"/>
          </p:cNvSpPr>
          <p:nvPr>
            <p:ph type="title"/>
          </p:nvPr>
        </p:nvSpPr>
        <p:spPr>
          <a:xfrm>
            <a:off x="726057" y="3121701"/>
            <a:ext cx="3658053" cy="1786515"/>
          </a:xfrm>
        </p:spPr>
        <p:txBody>
          <a:bodyPr vert="horz" lIns="91440" tIns="45720" rIns="91440" bIns="45720" rtlCol="0" anchor="t">
            <a:normAutofit/>
          </a:bodyPr>
          <a:lstStyle/>
          <a:p>
            <a:br>
              <a:rPr lang="en-US" sz="4100" kern="1200" dirty="0">
                <a:solidFill>
                  <a:srgbClr val="FFFFFF"/>
                </a:solidFill>
                <a:latin typeface="+mj-lt"/>
                <a:ea typeface="+mj-ea"/>
                <a:cs typeface="+mj-cs"/>
              </a:rPr>
            </a:br>
            <a:r>
              <a:rPr lang="en-US" sz="4100" kern="1200" dirty="0">
                <a:solidFill>
                  <a:srgbClr val="FFFFFF"/>
                </a:solidFill>
                <a:latin typeface="+mj-lt"/>
                <a:ea typeface="+mj-ea"/>
                <a:cs typeface="+mj-cs"/>
              </a:rPr>
              <a:t>Med/Surg Team-RN/RPN Role</a:t>
            </a:r>
          </a:p>
        </p:txBody>
      </p:sp>
      <p:sp>
        <p:nvSpPr>
          <p:cNvPr id="19" name="Rectangle 23">
            <a:extLst>
              <a:ext uri="{FF2B5EF4-FFF2-40B4-BE49-F238E27FC236}">
                <a16:creationId xmlns:a16="http://schemas.microsoft.com/office/drawing/2014/main" id="{640086A0-762B-44EE-AA70-A7268A72A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1262" y="0"/>
            <a:ext cx="590073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3FD39648-F77B-42EB-A2E0-17FBD6BB1792}"/>
              </a:ext>
            </a:extLst>
          </p:cNvPr>
          <p:cNvSpPr>
            <a:spLocks noGrp="1"/>
          </p:cNvSpPr>
          <p:nvPr>
            <p:ph type="sldNum" sz="quarter" idx="12"/>
          </p:nvPr>
        </p:nvSpPr>
        <p:spPr>
          <a:xfrm>
            <a:off x="10825930" y="6223702"/>
            <a:ext cx="570728" cy="314067"/>
          </a:xfrm>
        </p:spPr>
        <p:txBody>
          <a:bodyPr vert="horz" lIns="91440" tIns="45720" rIns="91440" bIns="45720" rtlCol="0" anchor="ctr">
            <a:normAutofit/>
          </a:bodyPr>
          <a:lstStyle/>
          <a:p>
            <a:pPr>
              <a:spcAft>
                <a:spcPts val="600"/>
              </a:spcAft>
            </a:pPr>
            <a:fld id="{3F263F5F-AED5-AB40-A88C-4A86EABF2C02}" type="slidenum">
              <a:rPr lang="en-US" sz="1100">
                <a:solidFill>
                  <a:srgbClr val="898989"/>
                </a:solidFill>
              </a:rPr>
              <a:pPr>
                <a:spcAft>
                  <a:spcPts val="600"/>
                </a:spcAft>
              </a:pPr>
              <a:t>12</a:t>
            </a:fld>
            <a:endParaRPr lang="en-US" sz="1100" dirty="0">
              <a:solidFill>
                <a:srgbClr val="898989"/>
              </a:solidFill>
            </a:endParaRPr>
          </a:p>
        </p:txBody>
      </p:sp>
      <p:graphicFrame>
        <p:nvGraphicFramePr>
          <p:cNvPr id="8" name="Table 5">
            <a:extLst>
              <a:ext uri="{FF2B5EF4-FFF2-40B4-BE49-F238E27FC236}">
                <a16:creationId xmlns:a16="http://schemas.microsoft.com/office/drawing/2014/main" id="{87258611-2F80-4055-9F9E-032F7A3CBB75}"/>
              </a:ext>
            </a:extLst>
          </p:cNvPr>
          <p:cNvGraphicFramePr>
            <a:graphicFrameLocks/>
          </p:cNvGraphicFramePr>
          <p:nvPr>
            <p:extLst>
              <p:ext uri="{D42A27DB-BD31-4B8C-83A1-F6EECF244321}">
                <p14:modId xmlns:p14="http://schemas.microsoft.com/office/powerpoint/2010/main" val="91163712"/>
              </p:ext>
            </p:extLst>
          </p:nvPr>
        </p:nvGraphicFramePr>
        <p:xfrm>
          <a:off x="5912452" y="743798"/>
          <a:ext cx="5484378" cy="5382632"/>
        </p:xfrm>
        <a:graphic>
          <a:graphicData uri="http://schemas.openxmlformats.org/drawingml/2006/table">
            <a:tbl>
              <a:tblPr firstRow="1" bandRow="1">
                <a:noFill/>
                <a:tableStyleId>{5C22544A-7EE6-4342-B048-85BDC9FD1C3A}</a:tableStyleId>
              </a:tblPr>
              <a:tblGrid>
                <a:gridCol w="5484378">
                  <a:extLst>
                    <a:ext uri="{9D8B030D-6E8A-4147-A177-3AD203B41FA5}">
                      <a16:colId xmlns:a16="http://schemas.microsoft.com/office/drawing/2014/main" val="45135084"/>
                    </a:ext>
                  </a:extLst>
                </a:gridCol>
              </a:tblGrid>
              <a:tr h="5367528">
                <a:tc>
                  <a:txBody>
                    <a:bodyPr/>
                    <a:lstStyle/>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Receive TOA from previous team</a:t>
                      </a:r>
                    </a:p>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Prioritize Assessment  </a:t>
                      </a:r>
                    </a:p>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Attend to patients together or alone to complete their assessments/nursing tasks</a:t>
                      </a:r>
                    </a:p>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Carrying out orders and treatment plans within scope of practice, knowledge and capabilities </a:t>
                      </a:r>
                      <a:endParaRPr lang="en-US" sz="2000" b="1" dirty="0">
                        <a:solidFill>
                          <a:schemeClr val="tx1">
                            <a:lumMod val="75000"/>
                            <a:lumOff val="25000"/>
                          </a:schemeClr>
                        </a:solidFill>
                      </a:endParaRPr>
                    </a:p>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Communicate frequently with each other to re prioritize and tasks as acuity and demands change </a:t>
                      </a:r>
                    </a:p>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Check in with Team leader with updates on a frequent basis </a:t>
                      </a:r>
                    </a:p>
                    <a:p>
                      <a:pPr marL="285750" lvl="0" indent="-285750">
                        <a:buFont typeface="Arial" panose="020B0604020202020204" pitchFamily="34" charset="0"/>
                        <a:buChar char="•"/>
                      </a:pPr>
                      <a:r>
                        <a:rPr lang="en-US" sz="2000" b="1" dirty="0">
                          <a:solidFill>
                            <a:schemeClr val="tx1">
                              <a:lumMod val="75000"/>
                              <a:lumOff val="25000"/>
                            </a:schemeClr>
                          </a:solidFill>
                          <a:latin typeface="Merriweather"/>
                        </a:rPr>
                        <a:t>Supervise PCAs if performing ADLs for patients </a:t>
                      </a:r>
                    </a:p>
                    <a:p>
                      <a:pPr marL="285750" indent="-285750">
                        <a:buFont typeface="Arial" panose="020B0604020202020204" pitchFamily="34" charset="0"/>
                        <a:buChar char="•"/>
                      </a:pPr>
                      <a:r>
                        <a:rPr lang="en-US" sz="2000" b="1" dirty="0">
                          <a:solidFill>
                            <a:schemeClr val="tx1">
                              <a:lumMod val="75000"/>
                              <a:lumOff val="25000"/>
                            </a:schemeClr>
                          </a:solidFill>
                          <a:latin typeface="Merriweather"/>
                        </a:rPr>
                        <a:t>Provide coverage for each other on breaks in consultation with MRN</a:t>
                      </a:r>
                    </a:p>
                    <a:p>
                      <a:pPr marL="285750" indent="-285750">
                        <a:buFont typeface="Arial" panose="020B0604020202020204" pitchFamily="34" charset="0"/>
                        <a:buChar char="•"/>
                      </a:pPr>
                      <a:r>
                        <a:rPr lang="en-US" sz="2000" b="1" dirty="0">
                          <a:solidFill>
                            <a:schemeClr val="tx1">
                              <a:lumMod val="75000"/>
                              <a:lumOff val="25000"/>
                            </a:schemeClr>
                          </a:solidFill>
                          <a:latin typeface="Merriweather"/>
                        </a:rPr>
                        <a:t>Document the care provided </a:t>
                      </a:r>
                    </a:p>
                  </a:txBody>
                  <a:tcPr marL="201031" marR="150773" marT="100516" marB="100516">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26008755"/>
                  </a:ext>
                </a:extLst>
              </a:tr>
            </a:tbl>
          </a:graphicData>
        </a:graphic>
      </p:graphicFrame>
    </p:spTree>
    <p:custDataLst>
      <p:tags r:id="rId1"/>
    </p:custDataLst>
    <p:extLst>
      <p:ext uri="{BB962C8B-B14F-4D97-AF65-F5344CB8AC3E}">
        <p14:creationId xmlns:p14="http://schemas.microsoft.com/office/powerpoint/2010/main" val="96573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9">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ABA1C97-5221-4A8D-AE21-8EFF4E426595}"/>
              </a:ext>
            </a:extLst>
          </p:cNvPr>
          <p:cNvSpPr>
            <a:spLocks noGrp="1"/>
          </p:cNvSpPr>
          <p:nvPr>
            <p:ph type="title"/>
          </p:nvPr>
        </p:nvSpPr>
        <p:spPr>
          <a:xfrm>
            <a:off x="1179576" y="822960"/>
            <a:ext cx="9829800" cy="1325880"/>
          </a:xfrm>
        </p:spPr>
        <p:txBody>
          <a:bodyPr vert="horz" lIns="91440" tIns="45720" rIns="91440" bIns="45720" rtlCol="0" anchor="ctr">
            <a:normAutofit/>
          </a:bodyPr>
          <a:lstStyle/>
          <a:p>
            <a:pPr algn="ctr"/>
            <a:br>
              <a:rPr lang="en-US" sz="4000" kern="1200" dirty="0">
                <a:solidFill>
                  <a:srgbClr val="FFFFFF"/>
                </a:solidFill>
                <a:latin typeface="+mj-lt"/>
                <a:ea typeface="+mj-ea"/>
                <a:cs typeface="+mj-cs"/>
              </a:rPr>
            </a:br>
            <a:r>
              <a:rPr lang="en-US" sz="4000" kern="1200" dirty="0">
                <a:solidFill>
                  <a:srgbClr val="FFFFFF"/>
                </a:solidFill>
                <a:latin typeface="+mj-lt"/>
                <a:ea typeface="+mj-ea"/>
                <a:cs typeface="+mj-cs"/>
              </a:rPr>
              <a:t>Med/Surg Team-PCA Role</a:t>
            </a:r>
          </a:p>
        </p:txBody>
      </p:sp>
      <p:sp>
        <p:nvSpPr>
          <p:cNvPr id="3" name="Rectangle 2">
            <a:extLst>
              <a:ext uri="{FF2B5EF4-FFF2-40B4-BE49-F238E27FC236}">
                <a16:creationId xmlns:a16="http://schemas.microsoft.com/office/drawing/2014/main" id="{CC43EFBB-D711-4384-AC55-775D0AD629ED}"/>
              </a:ext>
            </a:extLst>
          </p:cNvPr>
          <p:cNvSpPr/>
          <p:nvPr/>
        </p:nvSpPr>
        <p:spPr>
          <a:xfrm>
            <a:off x="804672" y="2827419"/>
            <a:ext cx="5126896" cy="3227626"/>
          </a:xfrm>
          <a:prstGeom prst="rect">
            <a:avLst/>
          </a:prstGeom>
        </p:spPr>
        <p:txBody>
          <a:bodyPr vert="horz" lIns="91440" tIns="45720" rIns="91440" bIns="45720" rtlCol="0" anchor="ctr">
            <a:normAutofit/>
          </a:bodyPr>
          <a:lstStyle/>
          <a:p>
            <a:pPr marL="285750" lvl="0" indent="-228600">
              <a:lnSpc>
                <a:spcPct val="90000"/>
              </a:lnSpc>
              <a:spcAft>
                <a:spcPts val="600"/>
              </a:spcAft>
              <a:buFont typeface="Arial" panose="020B0604020202020204" pitchFamily="34" charset="0"/>
              <a:buChar char="•"/>
            </a:pPr>
            <a:r>
              <a:rPr lang="en-US" sz="1600" dirty="0">
                <a:solidFill>
                  <a:srgbClr val="000000"/>
                </a:solidFill>
              </a:rPr>
              <a:t>Answer call bells </a:t>
            </a:r>
          </a:p>
          <a:p>
            <a:pPr marL="285750" lvl="0" indent="-228600">
              <a:lnSpc>
                <a:spcPct val="90000"/>
              </a:lnSpc>
              <a:spcAft>
                <a:spcPts val="600"/>
              </a:spcAft>
              <a:buFont typeface="Arial" panose="020B0604020202020204" pitchFamily="34" charset="0"/>
              <a:buChar char="•"/>
            </a:pPr>
            <a:r>
              <a:rPr lang="en-US" sz="1600" dirty="0">
                <a:solidFill>
                  <a:srgbClr val="000000"/>
                </a:solidFill>
              </a:rPr>
              <a:t>Assist with setting up for meals and feeding </a:t>
            </a:r>
          </a:p>
          <a:p>
            <a:pPr marL="285750" lvl="0" indent="-228600">
              <a:lnSpc>
                <a:spcPct val="90000"/>
              </a:lnSpc>
              <a:spcAft>
                <a:spcPts val="600"/>
              </a:spcAft>
              <a:buFont typeface="Arial" panose="020B0604020202020204" pitchFamily="34" charset="0"/>
              <a:buChar char="•"/>
            </a:pPr>
            <a:r>
              <a:rPr lang="en-US" sz="1600" dirty="0">
                <a:solidFill>
                  <a:srgbClr val="000000"/>
                </a:solidFill>
              </a:rPr>
              <a:t>Assisting nurses during ADLs</a:t>
            </a:r>
          </a:p>
          <a:p>
            <a:pPr marL="285750" lvl="0" indent="-228600">
              <a:lnSpc>
                <a:spcPct val="90000"/>
              </a:lnSpc>
              <a:spcAft>
                <a:spcPts val="600"/>
              </a:spcAft>
              <a:buFont typeface="Arial" panose="020B0604020202020204" pitchFamily="34" charset="0"/>
              <a:buChar char="•"/>
            </a:pPr>
            <a:r>
              <a:rPr lang="en-US" sz="1600" dirty="0">
                <a:solidFill>
                  <a:srgbClr val="000000"/>
                </a:solidFill>
              </a:rPr>
              <a:t>Runners for supplies, getting blood, PPE as needed</a:t>
            </a:r>
          </a:p>
          <a:p>
            <a:pPr marL="285750" lvl="0" indent="-228600">
              <a:lnSpc>
                <a:spcPct val="90000"/>
              </a:lnSpc>
              <a:spcAft>
                <a:spcPts val="600"/>
              </a:spcAft>
              <a:buFont typeface="Arial" panose="020B0604020202020204" pitchFamily="34" charset="0"/>
              <a:buChar char="•"/>
            </a:pPr>
            <a:r>
              <a:rPr lang="en-US" sz="1600" dirty="0">
                <a:solidFill>
                  <a:srgbClr val="000000"/>
                </a:solidFill>
              </a:rPr>
              <a:t>Assist Regulated Health Care staff in transferring patients to and from bed </a:t>
            </a:r>
          </a:p>
          <a:p>
            <a:pPr marL="285750" lvl="0" indent="-228600">
              <a:lnSpc>
                <a:spcPct val="90000"/>
              </a:lnSpc>
              <a:spcAft>
                <a:spcPts val="600"/>
              </a:spcAft>
              <a:buFont typeface="Arial" panose="020B0604020202020204" pitchFamily="34" charset="0"/>
              <a:buChar char="•"/>
            </a:pPr>
            <a:r>
              <a:rPr lang="en-US" sz="1600" dirty="0">
                <a:solidFill>
                  <a:srgbClr val="000000"/>
                </a:solidFill>
              </a:rPr>
              <a:t>Restocking WOWs and carts </a:t>
            </a:r>
          </a:p>
          <a:p>
            <a:pPr marL="285750" indent="-228600">
              <a:lnSpc>
                <a:spcPct val="90000"/>
              </a:lnSpc>
              <a:spcAft>
                <a:spcPts val="600"/>
              </a:spcAft>
              <a:buFont typeface="Arial" panose="020B0604020202020204" pitchFamily="34" charset="0"/>
              <a:buChar char="•"/>
            </a:pPr>
            <a:r>
              <a:rPr lang="en-US" sz="1600" dirty="0">
                <a:solidFill>
                  <a:srgbClr val="000000"/>
                </a:solidFill>
              </a:rPr>
              <a:t>Assisting patients with making phone calls to family members/ setting up their tv/internet </a:t>
            </a:r>
          </a:p>
          <a:p>
            <a:pPr marL="285750" indent="-228600">
              <a:lnSpc>
                <a:spcPct val="90000"/>
              </a:lnSpc>
              <a:spcAft>
                <a:spcPts val="600"/>
              </a:spcAft>
              <a:buFont typeface="Arial" panose="020B0604020202020204" pitchFamily="34" charset="0"/>
              <a:buChar char="•"/>
            </a:pPr>
            <a:r>
              <a:rPr lang="en-US" sz="1600" dirty="0">
                <a:solidFill>
                  <a:srgbClr val="000000"/>
                </a:solidFill>
              </a:rPr>
              <a:t>Other duties as assigned </a:t>
            </a:r>
          </a:p>
        </p:txBody>
      </p:sp>
      <p:sp>
        <p:nvSpPr>
          <p:cNvPr id="4" name="Slide Number Placeholder 3">
            <a:extLst>
              <a:ext uri="{FF2B5EF4-FFF2-40B4-BE49-F238E27FC236}">
                <a16:creationId xmlns:a16="http://schemas.microsoft.com/office/drawing/2014/main" id="{3FD39648-F77B-42EB-A2E0-17FBD6BB1792}"/>
              </a:ext>
            </a:extLst>
          </p:cNvPr>
          <p:cNvSpPr>
            <a:spLocks noGrp="1"/>
          </p:cNvSpPr>
          <p:nvPr>
            <p:ph type="sldNum" sz="quarter" idx="12"/>
          </p:nvPr>
        </p:nvSpPr>
        <p:spPr>
          <a:xfrm>
            <a:off x="10814867" y="6223702"/>
            <a:ext cx="570728" cy="314067"/>
          </a:xfrm>
        </p:spPr>
        <p:txBody>
          <a:bodyPr vert="horz" lIns="91440" tIns="45720" rIns="91440" bIns="45720" rtlCol="0" anchor="ctr">
            <a:normAutofit/>
          </a:bodyPr>
          <a:lstStyle/>
          <a:p>
            <a:pPr>
              <a:spcAft>
                <a:spcPts val="600"/>
              </a:spcAft>
            </a:pPr>
            <a:fld id="{3F263F5F-AED5-AB40-A88C-4A86EABF2C02}" type="slidenum">
              <a:rPr lang="en-US" sz="1100">
                <a:solidFill>
                  <a:srgbClr val="898989"/>
                </a:solidFill>
              </a:rPr>
              <a:pPr>
                <a:spcAft>
                  <a:spcPts val="600"/>
                </a:spcAft>
              </a:pPr>
              <a:t>13</a:t>
            </a:fld>
            <a:endParaRPr lang="en-US" sz="1100" dirty="0">
              <a:solidFill>
                <a:srgbClr val="898989"/>
              </a:solidFill>
            </a:endParaRPr>
          </a:p>
        </p:txBody>
      </p:sp>
      <p:graphicFrame>
        <p:nvGraphicFramePr>
          <p:cNvPr id="8" name="Table 5">
            <a:extLst>
              <a:ext uri="{FF2B5EF4-FFF2-40B4-BE49-F238E27FC236}">
                <a16:creationId xmlns:a16="http://schemas.microsoft.com/office/drawing/2014/main" id="{87258611-2F80-4055-9F9E-032F7A3CBB75}"/>
              </a:ext>
            </a:extLst>
          </p:cNvPr>
          <p:cNvGraphicFramePr>
            <a:graphicFrameLocks/>
          </p:cNvGraphicFramePr>
          <p:nvPr>
            <p:extLst>
              <p:ext uri="{D42A27DB-BD31-4B8C-83A1-F6EECF244321}">
                <p14:modId xmlns:p14="http://schemas.microsoft.com/office/powerpoint/2010/main" val="1003402282"/>
              </p:ext>
            </p:extLst>
          </p:nvPr>
        </p:nvGraphicFramePr>
        <p:xfrm>
          <a:off x="7984704" y="3943458"/>
          <a:ext cx="1844040" cy="1005840"/>
        </p:xfrm>
        <a:graphic>
          <a:graphicData uri="http://schemas.openxmlformats.org/drawingml/2006/table">
            <a:tbl>
              <a:tblPr firstRow="1" bandRow="1">
                <a:noFill/>
                <a:tableStyleId>{5C22544A-7EE6-4342-B048-85BDC9FD1C3A}</a:tableStyleId>
              </a:tblPr>
              <a:tblGrid>
                <a:gridCol w="1844040">
                  <a:extLst>
                    <a:ext uri="{9D8B030D-6E8A-4147-A177-3AD203B41FA5}">
                      <a16:colId xmlns:a16="http://schemas.microsoft.com/office/drawing/2014/main" val="45135084"/>
                    </a:ext>
                  </a:extLst>
                </a:gridCol>
              </a:tblGrid>
              <a:tr h="1005840">
                <a:tc>
                  <a:txBody>
                    <a:bodyPr/>
                    <a:lstStyle/>
                    <a:p>
                      <a:pPr marL="285750" lvl="0" indent="-285750">
                        <a:buFont typeface="Arial" panose="020B0604020202020204" pitchFamily="34" charset="0"/>
                        <a:buChar char="•"/>
                      </a:pPr>
                      <a:endParaRPr lang="en-US" sz="3300" b="1" dirty="0">
                        <a:solidFill>
                          <a:schemeClr val="tx1">
                            <a:lumMod val="75000"/>
                            <a:lumOff val="25000"/>
                          </a:schemeClr>
                        </a:solidFill>
                        <a:latin typeface="Merriweather"/>
                      </a:endParaRPr>
                    </a:p>
                  </a:txBody>
                  <a:tcPr marL="335280" marR="251460" marT="167640" marB="167640">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26008755"/>
                  </a:ext>
                </a:extLst>
              </a:tr>
            </a:tbl>
          </a:graphicData>
        </a:graphic>
      </p:graphicFrame>
    </p:spTree>
    <p:custDataLst>
      <p:tags r:id="rId1"/>
    </p:custDataLst>
    <p:extLst>
      <p:ext uri="{BB962C8B-B14F-4D97-AF65-F5344CB8AC3E}">
        <p14:creationId xmlns:p14="http://schemas.microsoft.com/office/powerpoint/2010/main" val="285395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FFE06911-D8B0-45BF-8A78-F20C4220D829}"/>
              </a:ext>
            </a:extLst>
          </p:cNvPr>
          <p:cNvSpPr>
            <a:spLocks noGrp="1"/>
          </p:cNvSpPr>
          <p:nvPr>
            <p:ph type="title"/>
          </p:nvPr>
        </p:nvSpPr>
        <p:spPr>
          <a:xfrm>
            <a:off x="958506" y="800392"/>
            <a:ext cx="10264697" cy="1212102"/>
          </a:xfrm>
        </p:spPr>
        <p:txBody>
          <a:bodyPr>
            <a:normAutofit/>
          </a:bodyPr>
          <a:lstStyle/>
          <a:p>
            <a:r>
              <a:rPr lang="en-CA" sz="4000" dirty="0">
                <a:solidFill>
                  <a:srgbClr val="FFFFFF"/>
                </a:solidFill>
              </a:rPr>
              <a:t>Team based model of care in other parts of the hospital 	</a:t>
            </a:r>
          </a:p>
        </p:txBody>
      </p:sp>
      <p:sp>
        <p:nvSpPr>
          <p:cNvPr id="3" name="Content Placeholder 2">
            <a:extLst>
              <a:ext uri="{FF2B5EF4-FFF2-40B4-BE49-F238E27FC236}">
                <a16:creationId xmlns:a16="http://schemas.microsoft.com/office/drawing/2014/main" id="{9AD9C3D7-8BB4-42B6-895E-A5344C68B827}"/>
              </a:ext>
            </a:extLst>
          </p:cNvPr>
          <p:cNvSpPr>
            <a:spLocks noGrp="1"/>
          </p:cNvSpPr>
          <p:nvPr>
            <p:ph idx="1"/>
          </p:nvPr>
        </p:nvSpPr>
        <p:spPr>
          <a:xfrm>
            <a:off x="1367624" y="2490436"/>
            <a:ext cx="9708995" cy="3567173"/>
          </a:xfrm>
        </p:spPr>
        <p:txBody>
          <a:bodyPr anchor="ctr">
            <a:normAutofit/>
          </a:bodyPr>
          <a:lstStyle/>
          <a:p>
            <a:r>
              <a:rPr lang="en-CA" sz="2400" dirty="0"/>
              <a:t>The model can be applied in all areas of the hospital as needed</a:t>
            </a:r>
          </a:p>
          <a:p>
            <a:r>
              <a:rPr lang="en-CA" sz="2400" dirty="0"/>
              <a:t>Roles and responsibilities for the team members will be shared with the team on those units; ie in Woman and child program:</a:t>
            </a:r>
            <a:endParaRPr lang="en-CA" sz="2400" dirty="0">
              <a:cs typeface="Calibri"/>
            </a:endParaRPr>
          </a:p>
          <a:p>
            <a:r>
              <a:rPr lang="en-CA" sz="2400" dirty="0"/>
              <a:t>Specific roles and responsibility for peri natal nurse vs. the non perinatal nurse roles and responsibilities will be shared </a:t>
            </a:r>
            <a:endParaRPr lang="en-CA" sz="2400" dirty="0">
              <a:cs typeface="Calibri"/>
            </a:endParaRPr>
          </a:p>
          <a:p>
            <a:r>
              <a:rPr lang="en-CA" sz="2400" dirty="0"/>
              <a:t>Documentation to be reviewed with the manager as well </a:t>
            </a:r>
            <a:endParaRPr lang="en-CA" sz="2400" dirty="0">
              <a:cs typeface="Calibri" panose="020F0502020204030204"/>
            </a:endParaRPr>
          </a:p>
          <a:p>
            <a:pPr marL="0" indent="0">
              <a:buNone/>
            </a:pPr>
            <a:endParaRPr lang="en-CA" sz="2400" dirty="0"/>
          </a:p>
        </p:txBody>
      </p:sp>
    </p:spTree>
    <p:extLst>
      <p:ext uri="{BB962C8B-B14F-4D97-AF65-F5344CB8AC3E}">
        <p14:creationId xmlns:p14="http://schemas.microsoft.com/office/powerpoint/2010/main" val="2921557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081B46C2-D6B8-4ACD-B201-88199477CF84}"/>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dirty="0">
                <a:solidFill>
                  <a:srgbClr val="FFFFFF"/>
                </a:solidFill>
              </a:rPr>
              <a:t>Model of Care- ICU</a:t>
            </a:r>
          </a:p>
        </p:txBody>
      </p:sp>
      <p:sp>
        <p:nvSpPr>
          <p:cNvPr id="15"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5A3A7EB5-2A37-401D-9D42-9CE886AA6C96}"/>
              </a:ext>
            </a:extLst>
          </p:cNvPr>
          <p:cNvPicPr/>
          <p:nvPr/>
        </p:nvPicPr>
        <p:blipFill rotWithShape="1">
          <a:blip r:embed="rId4"/>
          <a:srcRect l="673" r="8998" b="1"/>
          <a:stretch/>
        </p:blipFill>
        <p:spPr>
          <a:xfrm>
            <a:off x="1258859" y="1120046"/>
            <a:ext cx="5635819" cy="3509504"/>
          </a:xfrm>
          <a:prstGeom prst="rect">
            <a:avLst/>
          </a:prstGeom>
        </p:spPr>
      </p:pic>
      <p:sp>
        <p:nvSpPr>
          <p:cNvPr id="4" name="Slide Number Placeholder 3">
            <a:extLst>
              <a:ext uri="{FF2B5EF4-FFF2-40B4-BE49-F238E27FC236}">
                <a16:creationId xmlns:a16="http://schemas.microsoft.com/office/drawing/2014/main" id="{27713DD7-EADE-47F3-97F2-7BA58EEE0077}"/>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3F263F5F-AED5-AB40-A88C-4A86EABF2C02}" type="slidenum">
              <a:rPr lang="en-US" sz="1000">
                <a:solidFill>
                  <a:prstClr val="black">
                    <a:tint val="75000"/>
                  </a:prstClr>
                </a:solidFill>
                <a:latin typeface="Calibri" panose="020F0502020204030204"/>
              </a:rPr>
              <a:pPr>
                <a:spcAft>
                  <a:spcPts val="600"/>
                </a:spcAft>
                <a:defRPr/>
              </a:pPr>
              <a:t>15</a:t>
            </a:fld>
            <a:endParaRPr lang="en-US" sz="1000" dirty="0">
              <a:solidFill>
                <a:prstClr val="black">
                  <a:tint val="75000"/>
                </a:prstClr>
              </a:solidFill>
              <a:latin typeface="Calibri" panose="020F0502020204030204"/>
            </a:endParaRPr>
          </a:p>
        </p:txBody>
      </p:sp>
      <p:sp>
        <p:nvSpPr>
          <p:cNvPr id="3" name="Rectangle 2">
            <a:extLst>
              <a:ext uri="{FF2B5EF4-FFF2-40B4-BE49-F238E27FC236}">
                <a16:creationId xmlns:a16="http://schemas.microsoft.com/office/drawing/2014/main" id="{3334775A-8D80-42D7-A1C6-DBD36A54EFF3}"/>
              </a:ext>
            </a:extLst>
          </p:cNvPr>
          <p:cNvSpPr/>
          <p:nvPr/>
        </p:nvSpPr>
        <p:spPr>
          <a:xfrm>
            <a:off x="3048000" y="5015883"/>
            <a:ext cx="6158144" cy="461665"/>
          </a:xfrm>
          <a:prstGeom prst="rect">
            <a:avLst/>
          </a:prstGeom>
        </p:spPr>
        <p:txBody>
          <a:bodyPr wrap="square">
            <a:spAutoFit/>
          </a:bodyPr>
          <a:lstStyle/>
          <a:p>
            <a:pPr>
              <a:spcAft>
                <a:spcPts val="600"/>
              </a:spcAft>
            </a:pPr>
            <a:r>
              <a:rPr lang="en-US" sz="1200" dirty="0">
                <a:latin typeface="Calibri" panose="020F0502020204030204" pitchFamily="34" charset="0"/>
                <a:ea typeface="Arial" panose="020B0604020202020204" pitchFamily="34" charset="0"/>
                <a:cs typeface="Arial" panose="020B0604020202020204" pitchFamily="34" charset="0"/>
              </a:rPr>
              <a:t>Supported by MD/RT/PT/OT/SW/Dietitian/SLP/Pharmacist/Educator/Manager as per Surge plan for allied health and physicians </a:t>
            </a:r>
            <a:endParaRPr lang="en-US" sz="1200" dirty="0"/>
          </a:p>
        </p:txBody>
      </p:sp>
    </p:spTree>
    <p:custDataLst>
      <p:tags r:id="rId1"/>
    </p:custDataLst>
    <p:extLst>
      <p:ext uri="{BB962C8B-B14F-4D97-AF65-F5344CB8AC3E}">
        <p14:creationId xmlns:p14="http://schemas.microsoft.com/office/powerpoint/2010/main" val="160742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EB8E9D82-6B6F-405F-B6E4-CBB91E50AA2B}"/>
              </a:ext>
            </a:extLst>
          </p:cNvPr>
          <p:cNvSpPr>
            <a:spLocks noGrp="1"/>
          </p:cNvSpPr>
          <p:nvPr>
            <p:ph type="title"/>
          </p:nvPr>
        </p:nvSpPr>
        <p:spPr>
          <a:xfrm>
            <a:off x="7559812" y="2723322"/>
            <a:ext cx="3510355" cy="2236738"/>
          </a:xfrm>
        </p:spPr>
        <p:txBody>
          <a:bodyPr vert="horz" lIns="91440" tIns="45720" rIns="91440" bIns="45720" rtlCol="0" anchor="b">
            <a:normAutofit/>
          </a:bodyPr>
          <a:lstStyle/>
          <a:p>
            <a:r>
              <a:rPr lang="en-US" dirty="0">
                <a:solidFill>
                  <a:srgbClr val="FFFFFF"/>
                </a:solidFill>
              </a:rPr>
              <a:t>Model of Care- L2ICU beds</a:t>
            </a:r>
          </a:p>
        </p:txBody>
      </p:sp>
      <p:sp>
        <p:nvSpPr>
          <p:cNvPr id="42"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8" name="Picture 7">
            <a:extLst>
              <a:ext uri="{FF2B5EF4-FFF2-40B4-BE49-F238E27FC236}">
                <a16:creationId xmlns:a16="http://schemas.microsoft.com/office/drawing/2014/main" id="{9697740F-4099-47E9-A7D6-71D119336D8A}"/>
              </a:ext>
            </a:extLst>
          </p:cNvPr>
          <p:cNvPicPr/>
          <p:nvPr/>
        </p:nvPicPr>
        <p:blipFill rotWithShape="1">
          <a:blip r:embed="rId4"/>
          <a:srcRect l="9669" r="1" b="1"/>
          <a:stretch/>
        </p:blipFill>
        <p:spPr>
          <a:xfrm>
            <a:off x="613400" y="967646"/>
            <a:ext cx="5635819" cy="3509504"/>
          </a:xfrm>
          <a:prstGeom prst="rect">
            <a:avLst/>
          </a:prstGeom>
        </p:spPr>
      </p:pic>
      <p:sp>
        <p:nvSpPr>
          <p:cNvPr id="4" name="Slide Number Placeholder 3">
            <a:extLst>
              <a:ext uri="{FF2B5EF4-FFF2-40B4-BE49-F238E27FC236}">
                <a16:creationId xmlns:a16="http://schemas.microsoft.com/office/drawing/2014/main" id="{8BD62F5C-519D-404D-8A3D-DEC7DCCCCEE3}"/>
              </a:ext>
            </a:extLst>
          </p:cNvPr>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defRPr/>
            </a:pPr>
            <a:fld id="{3F263F5F-AED5-AB40-A88C-4A86EABF2C02}" type="slidenum">
              <a:rPr lang="en-US" sz="1000">
                <a:solidFill>
                  <a:prstClr val="black">
                    <a:tint val="75000"/>
                  </a:prstClr>
                </a:solidFill>
                <a:latin typeface="Calibri" panose="020F0502020204030204"/>
              </a:rPr>
              <a:pPr>
                <a:spcAft>
                  <a:spcPts val="600"/>
                </a:spcAft>
                <a:defRPr/>
              </a:pPr>
              <a:t>16</a:t>
            </a:fld>
            <a:endParaRPr lang="en-US" sz="1000" dirty="0">
              <a:solidFill>
                <a:prstClr val="black">
                  <a:tint val="75000"/>
                </a:prstClr>
              </a:solidFill>
              <a:latin typeface="Calibri" panose="020F0502020204030204"/>
            </a:endParaRPr>
          </a:p>
        </p:txBody>
      </p:sp>
      <p:sp>
        <p:nvSpPr>
          <p:cNvPr id="33" name="Rectangle 32">
            <a:extLst>
              <a:ext uri="{FF2B5EF4-FFF2-40B4-BE49-F238E27FC236}">
                <a16:creationId xmlns:a16="http://schemas.microsoft.com/office/drawing/2014/main" id="{7E82F30F-112B-4EB4-B91C-562A6438768B}"/>
              </a:ext>
            </a:extLst>
          </p:cNvPr>
          <p:cNvSpPr/>
          <p:nvPr/>
        </p:nvSpPr>
        <p:spPr>
          <a:xfrm>
            <a:off x="3241484" y="5097887"/>
            <a:ext cx="6096000" cy="461665"/>
          </a:xfrm>
          <a:prstGeom prst="rect">
            <a:avLst/>
          </a:prstGeom>
        </p:spPr>
        <p:txBody>
          <a:bodyPr>
            <a:spAutoFit/>
          </a:bodyPr>
          <a:lstStyle/>
          <a:p>
            <a:pPr>
              <a:spcAft>
                <a:spcPts val="600"/>
              </a:spcAft>
            </a:pPr>
            <a:r>
              <a:rPr lang="en-US" sz="1200" dirty="0">
                <a:latin typeface="Calibri" panose="020F0502020204030204" pitchFamily="34" charset="0"/>
                <a:ea typeface="Arial" panose="020B0604020202020204" pitchFamily="34" charset="0"/>
                <a:cs typeface="Arial" panose="020B0604020202020204" pitchFamily="34" charset="0"/>
              </a:rPr>
              <a:t>Supported by MD/RT/PT/OT/SW/Dietitian/SLP/Pharmacist/Educator/Manager as per Surge plan for allied health and physicians </a:t>
            </a:r>
            <a:endParaRPr lang="en-US" sz="1200" dirty="0"/>
          </a:p>
        </p:txBody>
      </p:sp>
    </p:spTree>
    <p:custDataLst>
      <p:tags r:id="rId1"/>
    </p:custDataLst>
    <p:extLst>
      <p:ext uri="{BB962C8B-B14F-4D97-AF65-F5344CB8AC3E}">
        <p14:creationId xmlns:p14="http://schemas.microsoft.com/office/powerpoint/2010/main" val="264531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1256766-5BA9-4B94-BC4F-1018FF5C676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ICU Team- Critical Care Nurse</a:t>
            </a:r>
          </a:p>
        </p:txBody>
      </p:sp>
      <p:sp>
        <p:nvSpPr>
          <p:cNvPr id="9" name="Content Placeholder 8">
            <a:extLst>
              <a:ext uri="{FF2B5EF4-FFF2-40B4-BE49-F238E27FC236}">
                <a16:creationId xmlns:a16="http://schemas.microsoft.com/office/drawing/2014/main" id="{D146EC03-6DC7-4DEA-9F92-25A53162CD10}"/>
              </a:ext>
            </a:extLst>
          </p:cNvPr>
          <p:cNvSpPr>
            <a:spLocks noGrp="1"/>
          </p:cNvSpPr>
          <p:nvPr>
            <p:ph idx="1"/>
          </p:nvPr>
        </p:nvSpPr>
        <p:spPr>
          <a:xfrm>
            <a:off x="1367624" y="2490436"/>
            <a:ext cx="9708995" cy="3567173"/>
          </a:xfrm>
        </p:spPr>
        <p:txBody>
          <a:bodyPr numCol="2" anchor="ctr">
            <a:normAutofit/>
          </a:bodyPr>
          <a:lstStyle/>
          <a:p>
            <a:pPr lvl="0"/>
            <a:r>
              <a:rPr lang="en-US" sz="1500" dirty="0">
                <a:latin typeface="+mn-lt"/>
                <a:cs typeface="Calibri" panose="020F0502020204030204" pitchFamily="34" charset="0"/>
              </a:rPr>
              <a:t>Be present for shift report &amp; rounds </a:t>
            </a:r>
          </a:p>
          <a:p>
            <a:pPr lvl="0"/>
            <a:r>
              <a:rPr lang="en-US" sz="1500" dirty="0">
                <a:latin typeface="+mn-lt"/>
                <a:cs typeface="Calibri" panose="020F0502020204030204" pitchFamily="34" charset="0"/>
              </a:rPr>
              <a:t>Be in constant communication with other members of team about changes to patient’s status, plan of care, etc.</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Patient assessment &amp; documentation</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Document ventilator settings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TGLN assessment (GIFT criteria) and documentation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Sedation scoring (MAAS)</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Critical Care medication administration &amp; monitoring</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Inotropes, sedatives, anti-arrhythmics</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Hanging &amp; mixing of critical care infusions</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Documentation of initiation, titrations and patient’s response to changes </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Hemodynamic monitoring</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Initiation, titration &amp; discontinuing of all critical care infusions (e.g.: norepinephrine, vasopressin, epinephrine, dopamine, dobutamine, fentanyl, midazolam, morphine, hydromorphone, propofol, cisatracurium, amiodarone, diltiazem)</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Anything to do with the ventilator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Inline suctioning</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Acknowledging vent alarms</a:t>
            </a:r>
            <a:endParaRPr lang="en-CA" sz="1500" dirty="0">
              <a:latin typeface="+mn-lt"/>
              <a:cs typeface="Calibri" panose="020F0502020204030204" pitchFamily="34" charset="0"/>
            </a:endParaRPr>
          </a:p>
        </p:txBody>
      </p:sp>
      <p:sp>
        <p:nvSpPr>
          <p:cNvPr id="4" name="Slide Number Placeholder 3">
            <a:extLst>
              <a:ext uri="{FF2B5EF4-FFF2-40B4-BE49-F238E27FC236}">
                <a16:creationId xmlns:a16="http://schemas.microsoft.com/office/drawing/2014/main" id="{37E08358-4918-4A55-8CA3-9D4025E91A6D}"/>
              </a:ext>
            </a:extLst>
          </p:cNvPr>
          <p:cNvSpPr>
            <a:spLocks noGrp="1"/>
          </p:cNvSpPr>
          <p:nvPr>
            <p:ph type="sldNum" sz="quarter" idx="12"/>
          </p:nvPr>
        </p:nvSpPr>
        <p:spPr>
          <a:xfrm>
            <a:off x="10707624" y="6382512"/>
            <a:ext cx="685800" cy="320040"/>
          </a:xfrm>
        </p:spPr>
        <p:txBody>
          <a:bodyPr>
            <a:normAutofit/>
          </a:bodyPr>
          <a:lstStyle/>
          <a:p>
            <a:pPr>
              <a:spcAft>
                <a:spcPts val="600"/>
              </a:spcAft>
            </a:pPr>
            <a:fld id="{3F263F5F-AED5-AB40-A88C-4A86EABF2C02}" type="slidenum">
              <a:rPr lang="en-US" sz="1000"/>
              <a:pPr>
                <a:spcAft>
                  <a:spcPts val="600"/>
                </a:spcAft>
              </a:pPr>
              <a:t>17</a:t>
            </a:fld>
            <a:endParaRPr lang="en-US" sz="1000" dirty="0"/>
          </a:p>
        </p:txBody>
      </p:sp>
    </p:spTree>
    <p:custDataLst>
      <p:tags r:id="rId1"/>
    </p:custDataLst>
    <p:extLst>
      <p:ext uri="{BB962C8B-B14F-4D97-AF65-F5344CB8AC3E}">
        <p14:creationId xmlns:p14="http://schemas.microsoft.com/office/powerpoint/2010/main" val="339322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Rectangle 23">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61256766-5BA9-4B94-BC4F-1018FF5C676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ICU Team- Critical Care Nurse</a:t>
            </a:r>
          </a:p>
        </p:txBody>
      </p:sp>
      <p:sp>
        <p:nvSpPr>
          <p:cNvPr id="9" name="Content Placeholder 8">
            <a:extLst>
              <a:ext uri="{FF2B5EF4-FFF2-40B4-BE49-F238E27FC236}">
                <a16:creationId xmlns:a16="http://schemas.microsoft.com/office/drawing/2014/main" id="{D146EC03-6DC7-4DEA-9F92-25A53162CD10}"/>
              </a:ext>
            </a:extLst>
          </p:cNvPr>
          <p:cNvSpPr>
            <a:spLocks noGrp="1"/>
          </p:cNvSpPr>
          <p:nvPr>
            <p:ph idx="1"/>
          </p:nvPr>
        </p:nvSpPr>
        <p:spPr>
          <a:xfrm>
            <a:off x="1367624" y="2490436"/>
            <a:ext cx="9708995" cy="3567173"/>
          </a:xfrm>
        </p:spPr>
        <p:txBody>
          <a:bodyPr numCol="2" anchor="ctr">
            <a:normAutofit/>
          </a:bodyPr>
          <a:lstStyle/>
          <a:p>
            <a:pPr lvl="0"/>
            <a:r>
              <a:rPr lang="en-US" sz="1500" dirty="0">
                <a:latin typeface="+mn-lt"/>
                <a:cs typeface="Calibri" panose="020F0502020204030204" pitchFamily="34" charset="0"/>
              </a:rPr>
              <a:t>Monitor alarms</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The ONLY one who can silence the alarm – all non-critical care nurses must let critical care nurse know about alarms </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Relieve another critical care RN for breaks 				</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Be involved in as required with positioning of stable critical care patients, participate in repositioning when patients are unstable or have many lines/drains</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**Can be shared with OR/PACU/med nurses: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Assisting MD with bedside procedures, central line &amp; arterial line management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POCT glucose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Calling TGLN</a:t>
            </a:r>
            <a:endParaRPr lang="en-CA" sz="1500" dirty="0">
              <a:latin typeface="+mn-lt"/>
              <a:cs typeface="Calibri" panose="020F0502020204030204" pitchFamily="34" charset="0"/>
            </a:endParaRPr>
          </a:p>
          <a:p>
            <a:pPr lvl="0"/>
            <a:r>
              <a:rPr lang="en-US" sz="1500" dirty="0">
                <a:latin typeface="+mn-lt"/>
                <a:cs typeface="Calibri" panose="020F0502020204030204" pitchFamily="34" charset="0"/>
              </a:rPr>
              <a:t>Interpretation of and following-up with blood work results</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Use of critical care electrolyte protocol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Sign &amp; Held order for low hemoglobin</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Can work with other nurses for heparin protocol </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Runner as needed</a:t>
            </a:r>
            <a:endParaRPr lang="en-CA" sz="1500" dirty="0">
              <a:latin typeface="+mn-lt"/>
              <a:cs typeface="Calibri" panose="020F0502020204030204" pitchFamily="34" charset="0"/>
            </a:endParaRPr>
          </a:p>
          <a:p>
            <a:pPr lvl="1"/>
            <a:r>
              <a:rPr lang="en-US" sz="1500" dirty="0">
                <a:latin typeface="+mn-lt"/>
                <a:cs typeface="Calibri" panose="020F0502020204030204" pitchFamily="34" charset="0"/>
              </a:rPr>
              <a:t>Notify MD of concerns </a:t>
            </a:r>
            <a:endParaRPr lang="en-CA" sz="1500" dirty="0">
              <a:latin typeface="+mn-lt"/>
              <a:cs typeface="Calibri" panose="020F0502020204030204" pitchFamily="34" charset="0"/>
            </a:endParaRPr>
          </a:p>
          <a:p>
            <a:pPr marL="0" indent="0">
              <a:buNone/>
            </a:pPr>
            <a:r>
              <a:rPr lang="en-US" sz="1500" dirty="0">
                <a:latin typeface="+mn-lt"/>
              </a:rPr>
              <a:t> </a:t>
            </a:r>
            <a:endParaRPr lang="en-CA" sz="1500" dirty="0">
              <a:latin typeface="+mn-lt"/>
            </a:endParaRPr>
          </a:p>
          <a:p>
            <a:endParaRPr lang="en-CA" sz="1500" dirty="0"/>
          </a:p>
        </p:txBody>
      </p:sp>
      <p:sp>
        <p:nvSpPr>
          <p:cNvPr id="4" name="Slide Number Placeholder 3">
            <a:extLst>
              <a:ext uri="{FF2B5EF4-FFF2-40B4-BE49-F238E27FC236}">
                <a16:creationId xmlns:a16="http://schemas.microsoft.com/office/drawing/2014/main" id="{37E08358-4918-4A55-8CA3-9D4025E91A6D}"/>
              </a:ext>
            </a:extLst>
          </p:cNvPr>
          <p:cNvSpPr>
            <a:spLocks noGrp="1"/>
          </p:cNvSpPr>
          <p:nvPr>
            <p:ph type="sldNum" sz="quarter" idx="12"/>
          </p:nvPr>
        </p:nvSpPr>
        <p:spPr>
          <a:xfrm>
            <a:off x="10707624" y="6382512"/>
            <a:ext cx="685800" cy="320040"/>
          </a:xfrm>
        </p:spPr>
        <p:txBody>
          <a:bodyPr>
            <a:normAutofit/>
          </a:bodyPr>
          <a:lstStyle/>
          <a:p>
            <a:pPr>
              <a:spcAft>
                <a:spcPts val="600"/>
              </a:spcAft>
            </a:pPr>
            <a:fld id="{3F263F5F-AED5-AB40-A88C-4A86EABF2C02}" type="slidenum">
              <a:rPr lang="en-US" sz="1000"/>
              <a:pPr>
                <a:spcAft>
                  <a:spcPts val="600"/>
                </a:spcAft>
              </a:pPr>
              <a:t>18</a:t>
            </a:fld>
            <a:endParaRPr lang="en-US" sz="1000" dirty="0"/>
          </a:p>
        </p:txBody>
      </p:sp>
    </p:spTree>
    <p:custDataLst>
      <p:tags r:id="rId1"/>
    </p:custDataLst>
    <p:extLst>
      <p:ext uri="{BB962C8B-B14F-4D97-AF65-F5344CB8AC3E}">
        <p14:creationId xmlns:p14="http://schemas.microsoft.com/office/powerpoint/2010/main" val="4102166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BEE9BAB-E9A0-479C-8859-49AB03274331}"/>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ICU Team- Non- Critical Care Nurse </a:t>
            </a:r>
          </a:p>
        </p:txBody>
      </p:sp>
      <p:sp>
        <p:nvSpPr>
          <p:cNvPr id="6" name="Content Placeholder 5">
            <a:extLst>
              <a:ext uri="{FF2B5EF4-FFF2-40B4-BE49-F238E27FC236}">
                <a16:creationId xmlns:a16="http://schemas.microsoft.com/office/drawing/2014/main" id="{366DCF55-862E-46B2-AB44-4915AF27D8E2}"/>
              </a:ext>
            </a:extLst>
          </p:cNvPr>
          <p:cNvSpPr>
            <a:spLocks noGrp="1"/>
          </p:cNvSpPr>
          <p:nvPr>
            <p:ph idx="1"/>
          </p:nvPr>
        </p:nvSpPr>
        <p:spPr>
          <a:xfrm>
            <a:off x="1367624" y="2490436"/>
            <a:ext cx="9708995" cy="3567173"/>
          </a:xfrm>
        </p:spPr>
        <p:txBody>
          <a:bodyPr numCol="2" anchor="ctr">
            <a:normAutofit/>
          </a:bodyPr>
          <a:lstStyle/>
          <a:p>
            <a:pPr lvl="0"/>
            <a:r>
              <a:rPr lang="en-US" sz="1100" dirty="0"/>
              <a:t>Be present for shift report &amp; rounds</a:t>
            </a:r>
            <a:endParaRPr lang="en-CA" sz="1100" dirty="0"/>
          </a:p>
          <a:p>
            <a:pPr lvl="0"/>
            <a:r>
              <a:rPr lang="en-US" sz="1100" dirty="0"/>
              <a:t>Be in constant communication with other members of team about changes to patient’s status, plan of care, etc.</a:t>
            </a:r>
            <a:endParaRPr lang="en-CA" sz="1100" dirty="0"/>
          </a:p>
          <a:p>
            <a:pPr lvl="0"/>
            <a:r>
              <a:rPr lang="en-US" sz="1100" dirty="0"/>
              <a:t>Patient assessment &amp; documentation </a:t>
            </a:r>
            <a:endParaRPr lang="en-CA" sz="1100" dirty="0"/>
          </a:p>
          <a:p>
            <a:pPr lvl="1"/>
            <a:r>
              <a:rPr lang="en-US" sz="1100" dirty="0"/>
              <a:t>Document vital signs, head-to-toe assessment, daily care (turning, oral care/peri care), IV assessment</a:t>
            </a:r>
            <a:endParaRPr lang="en-CA" sz="1100" dirty="0"/>
          </a:p>
          <a:p>
            <a:pPr lvl="1"/>
            <a:r>
              <a:rPr lang="en-US" sz="1100" dirty="0"/>
              <a:t>Document as close in time as possible to when care was provided to patient </a:t>
            </a:r>
            <a:endParaRPr lang="en-CA" sz="1100" dirty="0"/>
          </a:p>
          <a:p>
            <a:pPr lvl="1"/>
            <a:r>
              <a:rPr lang="en-US" sz="1100" dirty="0"/>
              <a:t>Head to toe assessment at beginning of shift, continued or focused assessment every 4 hours and re-assessment after any interventions</a:t>
            </a:r>
            <a:endParaRPr lang="en-CA" sz="1100" dirty="0"/>
          </a:p>
          <a:p>
            <a:pPr lvl="1"/>
            <a:r>
              <a:rPr lang="en-US" sz="1100" dirty="0"/>
              <a:t>Hourly intake &amp; output, vitals as ordered, restraints (if used)</a:t>
            </a:r>
            <a:endParaRPr lang="en-CA" sz="1100" dirty="0"/>
          </a:p>
          <a:p>
            <a:pPr lvl="0"/>
            <a:r>
              <a:rPr lang="en-US" sz="1100" dirty="0"/>
              <a:t>Patient care – mouth care, oral suctioning with yankauer, skin care, reposition patient with critical care RN to support in relation to patient acuity</a:t>
            </a:r>
            <a:endParaRPr lang="en-CA" sz="1100" dirty="0"/>
          </a:p>
          <a:p>
            <a:pPr lvl="0"/>
            <a:r>
              <a:rPr lang="en-US" sz="1100" dirty="0"/>
              <a:t>Runner as needed</a:t>
            </a:r>
            <a:endParaRPr lang="en-CA" sz="1100" dirty="0"/>
          </a:p>
          <a:p>
            <a:pPr lvl="0"/>
            <a:r>
              <a:rPr lang="en-US" sz="1100" dirty="0"/>
              <a:t>Notify critical care RN of any acute changes in patient’s status AFTER doing a quick assessment of the patient</a:t>
            </a:r>
            <a:endParaRPr lang="en-CA" sz="1100" dirty="0"/>
          </a:p>
          <a:p>
            <a:pPr lvl="1"/>
            <a:r>
              <a:rPr lang="en-US" sz="1100" dirty="0"/>
              <a:t>Changes in heart rate: faster or slower than before OR changes to cardiac rhythm (if able to interpret)</a:t>
            </a:r>
            <a:endParaRPr lang="en-CA" sz="1100" dirty="0"/>
          </a:p>
          <a:p>
            <a:pPr lvl="1"/>
            <a:r>
              <a:rPr lang="en-US" sz="1100" dirty="0"/>
              <a:t>Changes in respiratory rate or respiratory effort: faster or slower rate, laboured breathing, increased work of breathing, short of breath </a:t>
            </a:r>
            <a:endParaRPr lang="en-CA" sz="1100" dirty="0"/>
          </a:p>
          <a:p>
            <a:pPr lvl="1"/>
            <a:r>
              <a:rPr lang="en-US" sz="1100" dirty="0"/>
              <a:t>Higher or lower BP than previous (will need to discuss with critical care RN which set of numbers they need to be aware of depending on if arterial line is accurate to NIBP or not)</a:t>
            </a:r>
            <a:endParaRPr lang="en-CA" sz="1100" dirty="0"/>
          </a:p>
          <a:p>
            <a:pPr lvl="1"/>
            <a:r>
              <a:rPr lang="en-US" sz="1100" dirty="0"/>
              <a:t>Desaturation: AFTER verifying that probe is on patient properly and oxygen is on patient as well </a:t>
            </a:r>
            <a:endParaRPr lang="en-CA" sz="1100" dirty="0"/>
          </a:p>
          <a:p>
            <a:pPr lvl="1"/>
            <a:r>
              <a:rPr lang="en-US" sz="1100" dirty="0"/>
              <a:t>Note hourly urine output: notify if there’s change in volume of output over last 4 hours OR if there’s a been a change in colour or consistency (turned red, more sediments, etc)</a:t>
            </a:r>
          </a:p>
          <a:p>
            <a:pPr lvl="1"/>
            <a:r>
              <a:rPr lang="en-US" sz="1100" dirty="0"/>
              <a:t>All orders must be reviewed by the Critical Care Nurse for ICU team-based model</a:t>
            </a:r>
          </a:p>
          <a:p>
            <a:pPr marL="457200" lvl="1" indent="0">
              <a:buNone/>
            </a:pPr>
            <a:endParaRPr lang="en-CA" sz="1100" dirty="0"/>
          </a:p>
        </p:txBody>
      </p:sp>
      <p:sp>
        <p:nvSpPr>
          <p:cNvPr id="4" name="Slide Number Placeholder 3">
            <a:extLst>
              <a:ext uri="{FF2B5EF4-FFF2-40B4-BE49-F238E27FC236}">
                <a16:creationId xmlns:a16="http://schemas.microsoft.com/office/drawing/2014/main" id="{C1910A40-5445-4282-BB85-6BA5CC929CC7}"/>
              </a:ext>
            </a:extLst>
          </p:cNvPr>
          <p:cNvSpPr>
            <a:spLocks noGrp="1"/>
          </p:cNvSpPr>
          <p:nvPr>
            <p:ph type="sldNum" sz="quarter" idx="12"/>
          </p:nvPr>
        </p:nvSpPr>
        <p:spPr>
          <a:xfrm>
            <a:off x="10707624" y="6382512"/>
            <a:ext cx="685800" cy="320040"/>
          </a:xfrm>
        </p:spPr>
        <p:txBody>
          <a:bodyPr>
            <a:normAutofit/>
          </a:bodyPr>
          <a:lstStyle/>
          <a:p>
            <a:pPr>
              <a:spcAft>
                <a:spcPts val="600"/>
              </a:spcAft>
            </a:pPr>
            <a:fld id="{3F263F5F-AED5-AB40-A88C-4A86EABF2C02}" type="slidenum">
              <a:rPr lang="en-US" sz="1000"/>
              <a:pPr>
                <a:spcAft>
                  <a:spcPts val="600"/>
                </a:spcAft>
              </a:pPr>
              <a:t>19</a:t>
            </a:fld>
            <a:endParaRPr lang="en-US" sz="1000" dirty="0"/>
          </a:p>
        </p:txBody>
      </p:sp>
    </p:spTree>
    <p:custDataLst>
      <p:tags r:id="rId1"/>
    </p:custDataLst>
    <p:extLst>
      <p:ext uri="{BB962C8B-B14F-4D97-AF65-F5344CB8AC3E}">
        <p14:creationId xmlns:p14="http://schemas.microsoft.com/office/powerpoint/2010/main" val="1783809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EE3A6-A800-4700-8070-86F3AB710D8B}"/>
              </a:ext>
            </a:extLst>
          </p:cNvPr>
          <p:cNvSpPr>
            <a:spLocks noGrp="1"/>
          </p:cNvSpPr>
          <p:nvPr>
            <p:ph type="title"/>
          </p:nvPr>
        </p:nvSpPr>
        <p:spPr>
          <a:xfrm>
            <a:off x="838200" y="365125"/>
            <a:ext cx="10515600" cy="1325563"/>
          </a:xfrm>
        </p:spPr>
        <p:txBody>
          <a:bodyPr>
            <a:normAutofit/>
          </a:bodyPr>
          <a:lstStyle/>
          <a:p>
            <a:pPr algn="ctr"/>
            <a:r>
              <a:rPr lang="en-US" dirty="0">
                <a:cs typeface="Calibri Light"/>
              </a:rPr>
              <a:t>Objective for this presentation </a:t>
            </a:r>
            <a:endParaRPr lang="en-US" dirty="0"/>
          </a:p>
        </p:txBody>
      </p:sp>
      <p:graphicFrame>
        <p:nvGraphicFramePr>
          <p:cNvPr id="5" name="Content Placeholder 2">
            <a:extLst>
              <a:ext uri="{FF2B5EF4-FFF2-40B4-BE49-F238E27FC236}">
                <a16:creationId xmlns:a16="http://schemas.microsoft.com/office/drawing/2014/main" id="{D37C2242-6D14-489D-8C8C-ED8AE8C9FAB3}"/>
              </a:ext>
            </a:extLst>
          </p:cNvPr>
          <p:cNvGraphicFramePr>
            <a:graphicFrameLocks noGrp="1"/>
          </p:cNvGraphicFramePr>
          <p:nvPr>
            <p:ph idx="1"/>
            <p:extLst>
              <p:ext uri="{D42A27DB-BD31-4B8C-83A1-F6EECF244321}">
                <p14:modId xmlns:p14="http://schemas.microsoft.com/office/powerpoint/2010/main" val="24131323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3289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Rectangle 20">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BEE9BAB-E9A0-479C-8859-49AB03274331}"/>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ICU Team- Non- Critical Care Nurse-continued</a:t>
            </a:r>
          </a:p>
        </p:txBody>
      </p:sp>
      <p:sp>
        <p:nvSpPr>
          <p:cNvPr id="6" name="Content Placeholder 5">
            <a:extLst>
              <a:ext uri="{FF2B5EF4-FFF2-40B4-BE49-F238E27FC236}">
                <a16:creationId xmlns:a16="http://schemas.microsoft.com/office/drawing/2014/main" id="{366DCF55-862E-46B2-AB44-4915AF27D8E2}"/>
              </a:ext>
            </a:extLst>
          </p:cNvPr>
          <p:cNvSpPr>
            <a:spLocks noGrp="1"/>
          </p:cNvSpPr>
          <p:nvPr>
            <p:ph idx="1"/>
          </p:nvPr>
        </p:nvSpPr>
        <p:spPr>
          <a:xfrm>
            <a:off x="1367624" y="2490436"/>
            <a:ext cx="9708995" cy="3567173"/>
          </a:xfrm>
        </p:spPr>
        <p:txBody>
          <a:bodyPr numCol="2" anchor="ctr">
            <a:normAutofit/>
          </a:bodyPr>
          <a:lstStyle/>
          <a:p>
            <a:pPr lvl="1"/>
            <a:r>
              <a:rPr lang="en-US" sz="1700" dirty="0"/>
              <a:t>Any signs of bleeding from anywhere</a:t>
            </a:r>
            <a:endParaRPr lang="en-CA" sz="1700" dirty="0"/>
          </a:p>
          <a:p>
            <a:pPr lvl="1"/>
            <a:r>
              <a:rPr lang="en-US" sz="1700" dirty="0"/>
              <a:t>Patient gagging on endotracheal tube </a:t>
            </a:r>
            <a:endParaRPr lang="en-CA" sz="1700" dirty="0"/>
          </a:p>
          <a:p>
            <a:pPr lvl="1"/>
            <a:r>
              <a:rPr lang="en-US" sz="1700" dirty="0"/>
              <a:t>Change in colour of patient or in any limb</a:t>
            </a:r>
            <a:endParaRPr lang="en-CA" sz="1700" dirty="0"/>
          </a:p>
          <a:p>
            <a:pPr lvl="1"/>
            <a:r>
              <a:rPr lang="en-US" sz="1700" dirty="0"/>
              <a:t>If any alarms on physiological monitor or ventilator are going off</a:t>
            </a:r>
            <a:endParaRPr lang="en-CA" sz="1700" dirty="0"/>
          </a:p>
          <a:p>
            <a:pPr lvl="0"/>
            <a:r>
              <a:rPr lang="en-US" sz="1700" dirty="0"/>
              <a:t>Medication administration with knowledge, skill &amp; judgment – if unsure, PLEASE ask critical care RN</a:t>
            </a:r>
            <a:endParaRPr lang="en-CA" sz="1700" dirty="0"/>
          </a:p>
          <a:p>
            <a:pPr lvl="1"/>
            <a:r>
              <a:rPr lang="en-US" sz="1700" dirty="0"/>
              <a:t>Can provide independent double check for medications that are within their scope of practice (ie: insulin sliding scale, heparin SC)</a:t>
            </a:r>
            <a:endParaRPr lang="en-CA" sz="1700" dirty="0"/>
          </a:p>
          <a:p>
            <a:pPr lvl="0"/>
            <a:r>
              <a:rPr lang="en-US" sz="1700" dirty="0"/>
              <a:t>Top up feeds/flushes as appropriate</a:t>
            </a:r>
            <a:endParaRPr lang="en-CA" sz="1700" dirty="0"/>
          </a:p>
          <a:p>
            <a:pPr lvl="0"/>
            <a:r>
              <a:rPr lang="en-US" sz="1700" dirty="0"/>
              <a:t>Notify critical care RN if infusions are within 2 hours of finishing </a:t>
            </a:r>
            <a:endParaRPr lang="en-CA" sz="1700" dirty="0"/>
          </a:p>
          <a:p>
            <a:pPr lvl="0"/>
            <a:r>
              <a:rPr lang="en-US" sz="1700" dirty="0"/>
              <a:t>Assist with obtaining blood work – peripheral venipuncture, from central line or arterial line (within knowledge, skill &amp; judgment)</a:t>
            </a:r>
            <a:endParaRPr lang="en-CA" sz="1700" dirty="0"/>
          </a:p>
          <a:p>
            <a:pPr lvl="0"/>
            <a:r>
              <a:rPr lang="en-US" sz="1700" dirty="0"/>
              <a:t>Simple dressing changes</a:t>
            </a:r>
            <a:endParaRPr lang="en-CA" sz="1700" dirty="0"/>
          </a:p>
          <a:p>
            <a:pPr lvl="0"/>
            <a:r>
              <a:rPr lang="en-US" sz="1700" dirty="0"/>
              <a:t>Assist with procedures (if able to based on knowledge, skill &amp; judgment)</a:t>
            </a:r>
            <a:endParaRPr lang="en-CA" sz="1700" dirty="0"/>
          </a:p>
          <a:p>
            <a:pPr lvl="0"/>
            <a:r>
              <a:rPr lang="en-US" sz="1700" dirty="0"/>
              <a:t>Relieve another non-critical care nurse for break</a:t>
            </a:r>
            <a:endParaRPr lang="en-CA" sz="1700" dirty="0"/>
          </a:p>
          <a:p>
            <a:pPr lvl="0"/>
            <a:r>
              <a:rPr lang="en-US" sz="1700" dirty="0"/>
              <a:t>POCT glucose </a:t>
            </a:r>
            <a:endParaRPr lang="en-CA" sz="1700" dirty="0"/>
          </a:p>
          <a:p>
            <a:pPr marL="0" indent="0">
              <a:buNone/>
            </a:pPr>
            <a:r>
              <a:rPr lang="en-US" sz="1700" dirty="0"/>
              <a:t> </a:t>
            </a:r>
            <a:endParaRPr lang="en-CA" sz="1700" dirty="0"/>
          </a:p>
          <a:p>
            <a:endParaRPr lang="en-CA" sz="1700" dirty="0"/>
          </a:p>
        </p:txBody>
      </p:sp>
      <p:sp>
        <p:nvSpPr>
          <p:cNvPr id="4" name="Slide Number Placeholder 3">
            <a:extLst>
              <a:ext uri="{FF2B5EF4-FFF2-40B4-BE49-F238E27FC236}">
                <a16:creationId xmlns:a16="http://schemas.microsoft.com/office/drawing/2014/main" id="{C1910A40-5445-4282-BB85-6BA5CC929CC7}"/>
              </a:ext>
            </a:extLst>
          </p:cNvPr>
          <p:cNvSpPr>
            <a:spLocks noGrp="1"/>
          </p:cNvSpPr>
          <p:nvPr>
            <p:ph type="sldNum" sz="quarter" idx="12"/>
          </p:nvPr>
        </p:nvSpPr>
        <p:spPr>
          <a:xfrm>
            <a:off x="10707624" y="6382512"/>
            <a:ext cx="685800" cy="320040"/>
          </a:xfrm>
        </p:spPr>
        <p:txBody>
          <a:bodyPr>
            <a:normAutofit/>
          </a:bodyPr>
          <a:lstStyle/>
          <a:p>
            <a:pPr>
              <a:spcAft>
                <a:spcPts val="600"/>
              </a:spcAft>
            </a:pPr>
            <a:fld id="{3F263F5F-AED5-AB40-A88C-4A86EABF2C02}" type="slidenum">
              <a:rPr lang="en-US" sz="1000"/>
              <a:pPr>
                <a:spcAft>
                  <a:spcPts val="600"/>
                </a:spcAft>
              </a:pPr>
              <a:t>20</a:t>
            </a:fld>
            <a:endParaRPr lang="en-US" sz="1000" dirty="0"/>
          </a:p>
        </p:txBody>
      </p:sp>
    </p:spTree>
    <p:custDataLst>
      <p:tags r:id="rId1"/>
    </p:custDataLst>
    <p:extLst>
      <p:ext uri="{BB962C8B-B14F-4D97-AF65-F5344CB8AC3E}">
        <p14:creationId xmlns:p14="http://schemas.microsoft.com/office/powerpoint/2010/main" val="3707132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13">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5"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Rectangle 18">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324146C-E6C0-492D-846B-CA84CD45F229}"/>
              </a:ext>
            </a:extLst>
          </p:cNvPr>
          <p:cNvSpPr>
            <a:spLocks noGrp="1"/>
          </p:cNvSpPr>
          <p:nvPr>
            <p:ph type="title"/>
          </p:nvPr>
        </p:nvSpPr>
        <p:spPr>
          <a:xfrm>
            <a:off x="1047280" y="759805"/>
            <a:ext cx="10306520" cy="1325563"/>
          </a:xfrm>
        </p:spPr>
        <p:txBody>
          <a:bodyPr>
            <a:normAutofit/>
          </a:bodyPr>
          <a:lstStyle/>
          <a:p>
            <a:r>
              <a:rPr lang="en-US" dirty="0">
                <a:solidFill>
                  <a:srgbClr val="FFFFFF"/>
                </a:solidFill>
              </a:rPr>
              <a:t>Documentation</a:t>
            </a:r>
          </a:p>
        </p:txBody>
      </p:sp>
      <p:pic>
        <p:nvPicPr>
          <p:cNvPr id="7" name="Picture 6" descr="A close up of a piece of paper&#10;&#10;Description automatically generated">
            <a:extLst>
              <a:ext uri="{FF2B5EF4-FFF2-40B4-BE49-F238E27FC236}">
                <a16:creationId xmlns:a16="http://schemas.microsoft.com/office/drawing/2014/main" id="{DD803DF3-E472-4662-8A1A-944F8F4EFE70}"/>
              </a:ext>
            </a:extLst>
          </p:cNvPr>
          <p:cNvPicPr>
            <a:picLocks noChangeAspect="1"/>
          </p:cNvPicPr>
          <p:nvPr/>
        </p:nvPicPr>
        <p:blipFill rotWithShape="1">
          <a:blip r:embed="rId4">
            <a:extLst>
              <a:ext uri="{28A0092B-C50C-407E-A947-70E740481C1C}">
                <a14:useLocalDpi xmlns:a14="http://schemas.microsoft.com/office/drawing/2010/main" val="0"/>
              </a:ext>
            </a:extLst>
          </a:blip>
          <a:srcRect t="4599" r="3" b="11864"/>
          <a:stretch/>
        </p:blipFill>
        <p:spPr>
          <a:xfrm>
            <a:off x="1424902" y="2492376"/>
            <a:ext cx="3209779" cy="3563372"/>
          </a:xfrm>
          <a:prstGeom prst="rect">
            <a:avLst/>
          </a:prstGeom>
          <a:noFill/>
        </p:spPr>
      </p:pic>
      <p:sp>
        <p:nvSpPr>
          <p:cNvPr id="3" name="Content Placeholder 2">
            <a:extLst>
              <a:ext uri="{FF2B5EF4-FFF2-40B4-BE49-F238E27FC236}">
                <a16:creationId xmlns:a16="http://schemas.microsoft.com/office/drawing/2014/main" id="{0465F084-9EE5-4197-AF79-F905E18C8727}"/>
              </a:ext>
            </a:extLst>
          </p:cNvPr>
          <p:cNvSpPr>
            <a:spLocks noGrp="1"/>
          </p:cNvSpPr>
          <p:nvPr>
            <p:ph idx="1"/>
          </p:nvPr>
        </p:nvSpPr>
        <p:spPr>
          <a:xfrm>
            <a:off x="5295569" y="2085368"/>
            <a:ext cx="5471529" cy="4617184"/>
          </a:xfrm>
        </p:spPr>
        <p:txBody>
          <a:bodyPr vert="horz" lIns="91440" tIns="45720" rIns="91440" bIns="45720" rtlCol="0" anchor="t">
            <a:noAutofit/>
          </a:bodyPr>
          <a:lstStyle/>
          <a:p>
            <a:r>
              <a:rPr lang="en-US" sz="1600" dirty="0"/>
              <a:t>All Regulated Health Care Professionals must document care provided, assessments and findings in the appropriate EPIC application</a:t>
            </a:r>
          </a:p>
          <a:p>
            <a:r>
              <a:rPr lang="en-US" sz="1600" dirty="0"/>
              <a:t>Notes, Vital sign flow sheet and MAR are accessible and visible in all  Epic applications</a:t>
            </a:r>
          </a:p>
          <a:p>
            <a:r>
              <a:rPr lang="en-CA" sz="1600" dirty="0"/>
              <a:t>Ensuring that documentation is completed by the individual who performed the action or observed the event, except when there is a designated recorder, who must sign and indicate the circumstances (i.e. during team-based model of care during pandemic time- similar idea as during a code) </a:t>
            </a:r>
            <a:endParaRPr lang="en-US" sz="1600" dirty="0"/>
          </a:p>
        </p:txBody>
      </p:sp>
      <p:sp>
        <p:nvSpPr>
          <p:cNvPr id="4" name="Slide Number Placeholder 3">
            <a:extLst>
              <a:ext uri="{FF2B5EF4-FFF2-40B4-BE49-F238E27FC236}">
                <a16:creationId xmlns:a16="http://schemas.microsoft.com/office/drawing/2014/main" id="{93473B45-DF02-4A64-BE63-738F8F7F9E01}"/>
              </a:ext>
            </a:extLst>
          </p:cNvPr>
          <p:cNvSpPr>
            <a:spLocks noGrp="1"/>
          </p:cNvSpPr>
          <p:nvPr>
            <p:ph type="sldNum" sz="quarter" idx="12"/>
          </p:nvPr>
        </p:nvSpPr>
        <p:spPr>
          <a:xfrm>
            <a:off x="10707624" y="6382512"/>
            <a:ext cx="685800" cy="320040"/>
          </a:xfrm>
        </p:spPr>
        <p:txBody>
          <a:bodyPr>
            <a:normAutofit/>
          </a:bodyPr>
          <a:lstStyle/>
          <a:p>
            <a:pPr>
              <a:spcAft>
                <a:spcPts val="600"/>
              </a:spcAft>
            </a:pPr>
            <a:fld id="{3F263F5F-AED5-AB40-A88C-4A86EABF2C02}" type="slidenum">
              <a:rPr lang="en-US" sz="1000"/>
              <a:pPr>
                <a:spcAft>
                  <a:spcPts val="600"/>
                </a:spcAft>
              </a:pPr>
              <a:t>21</a:t>
            </a:fld>
            <a:endParaRPr lang="en-US" sz="1000" dirty="0"/>
          </a:p>
        </p:txBody>
      </p:sp>
    </p:spTree>
    <p:custDataLst>
      <p:tags r:id="rId1"/>
    </p:custDataLst>
    <p:extLst>
      <p:ext uri="{BB962C8B-B14F-4D97-AF65-F5344CB8AC3E}">
        <p14:creationId xmlns:p14="http://schemas.microsoft.com/office/powerpoint/2010/main" val="2962231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146C-E6C0-492D-846B-CA84CD45F229}"/>
              </a:ext>
            </a:extLst>
          </p:cNvPr>
          <p:cNvSpPr>
            <a:spLocks noGrp="1"/>
          </p:cNvSpPr>
          <p:nvPr>
            <p:ph type="title"/>
          </p:nvPr>
        </p:nvSpPr>
        <p:spPr>
          <a:xfrm>
            <a:off x="999940" y="414337"/>
            <a:ext cx="7271201" cy="1101725"/>
          </a:xfrm>
        </p:spPr>
        <p:txBody>
          <a:bodyPr anchor="ctr">
            <a:normAutofit/>
          </a:bodyPr>
          <a:lstStyle/>
          <a:p>
            <a:r>
              <a:rPr lang="en-US" dirty="0"/>
              <a:t>Note Documentation In EPIC on Med/Surg areas </a:t>
            </a:r>
            <a:r>
              <a:rPr lang="en-US" sz="2700" dirty="0"/>
              <a:t>(Exclude specialty units)</a:t>
            </a:r>
          </a:p>
        </p:txBody>
      </p:sp>
      <p:sp>
        <p:nvSpPr>
          <p:cNvPr id="3" name="Content Placeholder 2">
            <a:extLst>
              <a:ext uri="{FF2B5EF4-FFF2-40B4-BE49-F238E27FC236}">
                <a16:creationId xmlns:a16="http://schemas.microsoft.com/office/drawing/2014/main" id="{0465F084-9EE5-4197-AF79-F905E18C8727}"/>
              </a:ext>
            </a:extLst>
          </p:cNvPr>
          <p:cNvSpPr>
            <a:spLocks noGrp="1"/>
          </p:cNvSpPr>
          <p:nvPr>
            <p:ph idx="1"/>
          </p:nvPr>
        </p:nvSpPr>
        <p:spPr>
          <a:xfrm>
            <a:off x="999939" y="1754155"/>
            <a:ext cx="10653995" cy="5029199"/>
          </a:xfrm>
        </p:spPr>
        <p:txBody>
          <a:bodyPr vert="horz" lIns="91440" tIns="45720" rIns="91440" bIns="45720" rtlCol="0">
            <a:noAutofit/>
          </a:bodyPr>
          <a:lstStyle/>
          <a:p>
            <a:r>
              <a:rPr lang="en-US" sz="1400" dirty="0"/>
              <a:t>When the total number of patient per team exceeds time needed to document all of the organization standard requirement, Regulated health care professionals may be directed to do condensed documentation</a:t>
            </a:r>
          </a:p>
          <a:p>
            <a:r>
              <a:rPr lang="en-US" sz="1400" dirty="0"/>
              <a:t>Manager/ Delegate to determine when to start the team-based model of care documentation </a:t>
            </a:r>
          </a:p>
          <a:p>
            <a:r>
              <a:rPr lang="en-US" sz="1400" dirty="0"/>
              <a:t>Communication needs to be sent out to all departments to inform everyone of the pandemic documentation initiation </a:t>
            </a:r>
          </a:p>
          <a:p>
            <a:r>
              <a:rPr lang="en-US" sz="1400" dirty="0"/>
              <a:t>Nurses can start this documentation </a:t>
            </a:r>
            <a:r>
              <a:rPr lang="en-US" sz="1400" dirty="0" err="1"/>
              <a:t>i</a:t>
            </a:r>
            <a:r>
              <a:rPr lang="en-CA" sz="1400" dirty="0"/>
              <a:t>n the new progress note by entering the word “pandemic</a:t>
            </a:r>
            <a:r>
              <a:rPr lang="en-CA" sz="1400"/>
              <a:t>”, then select “PANDEMICNURSENOTE”.  </a:t>
            </a:r>
            <a:r>
              <a:rPr lang="en-CA" sz="1400" dirty="0"/>
              <a:t>This will launch SmartText with Disclaimer for team-based model of care documentation and SOAP(Subjective/Objective/Assessment/Plan) charting  guide.</a:t>
            </a:r>
          </a:p>
          <a:p>
            <a:r>
              <a:rPr lang="en-US" sz="1400" dirty="0"/>
              <a:t>Vital sign/MAR/ Nutrition/ I&amp;O/Lines Workflows and Height/ Weight/Allergy, </a:t>
            </a:r>
            <a:r>
              <a:rPr lang="en-CA" sz="1400" dirty="0"/>
              <a:t>always remain as mandatory fields for documentation </a:t>
            </a:r>
            <a:endParaRPr lang="en-US" sz="1400" dirty="0"/>
          </a:p>
          <a:p>
            <a:r>
              <a:rPr lang="en-US" sz="1400" dirty="0"/>
              <a:t>All staff are encouraged to complete all the required documentation as much as possible and only refer to the altered/condensed documentation under strenuous circumstances when initiated by management  </a:t>
            </a:r>
          </a:p>
          <a:p>
            <a:endParaRPr lang="en-US" sz="1400" dirty="0">
              <a:highlight>
                <a:srgbClr val="FFFF00"/>
              </a:highlight>
            </a:endParaRPr>
          </a:p>
          <a:p>
            <a:pPr marL="0" indent="0">
              <a:buNone/>
            </a:pPr>
            <a:endParaRPr lang="en-US" sz="1400" dirty="0"/>
          </a:p>
        </p:txBody>
      </p:sp>
      <p:sp>
        <p:nvSpPr>
          <p:cNvPr id="4" name="Slide Number Placeholder 3">
            <a:extLst>
              <a:ext uri="{FF2B5EF4-FFF2-40B4-BE49-F238E27FC236}">
                <a16:creationId xmlns:a16="http://schemas.microsoft.com/office/drawing/2014/main" id="{93473B45-DF02-4A64-BE63-738F8F7F9E01}"/>
              </a:ext>
            </a:extLst>
          </p:cNvPr>
          <p:cNvSpPr>
            <a:spLocks noGrp="1"/>
          </p:cNvSpPr>
          <p:nvPr>
            <p:ph type="sldNum" sz="quarter" idx="12"/>
          </p:nvPr>
        </p:nvSpPr>
        <p:spPr>
          <a:xfrm>
            <a:off x="28845" y="105088"/>
            <a:ext cx="457200" cy="365125"/>
          </a:xfrm>
        </p:spPr>
        <p:txBody>
          <a:bodyPr anchor="ctr">
            <a:normAutofit/>
          </a:bodyPr>
          <a:lstStyle/>
          <a:p>
            <a:pPr>
              <a:spcAft>
                <a:spcPts val="600"/>
              </a:spcAft>
            </a:pPr>
            <a:fld id="{3F263F5F-AED5-AB40-A88C-4A86EABF2C02}" type="slidenum">
              <a:rPr lang="en-US" smtClean="0"/>
              <a:pPr>
                <a:spcAft>
                  <a:spcPts val="600"/>
                </a:spcAft>
              </a:pPr>
              <a:t>22</a:t>
            </a:fld>
            <a:endParaRPr lang="en-US" dirty="0"/>
          </a:p>
        </p:txBody>
      </p:sp>
    </p:spTree>
    <p:custDataLst>
      <p:tags r:id="rId1"/>
    </p:custDataLst>
    <p:extLst>
      <p:ext uri="{BB962C8B-B14F-4D97-AF65-F5344CB8AC3E}">
        <p14:creationId xmlns:p14="http://schemas.microsoft.com/office/powerpoint/2010/main" val="4011131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146C-E6C0-492D-846B-CA84CD45F229}"/>
              </a:ext>
            </a:extLst>
          </p:cNvPr>
          <p:cNvSpPr>
            <a:spLocks noGrp="1"/>
          </p:cNvSpPr>
          <p:nvPr>
            <p:ph type="title"/>
          </p:nvPr>
        </p:nvSpPr>
        <p:spPr>
          <a:xfrm>
            <a:off x="999940" y="414337"/>
            <a:ext cx="7271201" cy="1101725"/>
          </a:xfrm>
        </p:spPr>
        <p:txBody>
          <a:bodyPr anchor="ctr">
            <a:normAutofit/>
          </a:bodyPr>
          <a:lstStyle/>
          <a:p>
            <a:r>
              <a:rPr lang="en-US" dirty="0"/>
              <a:t>Note Documentation In EPIC on Med/Surg areas </a:t>
            </a:r>
            <a:r>
              <a:rPr lang="en-US" sz="2700" dirty="0"/>
              <a:t>(Exclude specialty units)</a:t>
            </a:r>
          </a:p>
        </p:txBody>
      </p:sp>
      <p:pic>
        <p:nvPicPr>
          <p:cNvPr id="5" name="Content Placeholder 4">
            <a:extLst>
              <a:ext uri="{FF2B5EF4-FFF2-40B4-BE49-F238E27FC236}">
                <a16:creationId xmlns:a16="http://schemas.microsoft.com/office/drawing/2014/main" id="{E4E89183-C28E-4D34-8A37-982A62330229}"/>
              </a:ext>
            </a:extLst>
          </p:cNvPr>
          <p:cNvPicPr>
            <a:picLocks noGrp="1" noChangeAspect="1"/>
          </p:cNvPicPr>
          <p:nvPr>
            <p:ph idx="1"/>
          </p:nvPr>
        </p:nvPicPr>
        <p:blipFill>
          <a:blip r:embed="rId4"/>
          <a:stretch>
            <a:fillRect/>
          </a:stretch>
        </p:blipFill>
        <p:spPr>
          <a:xfrm>
            <a:off x="2099388" y="1763486"/>
            <a:ext cx="7271201" cy="4948464"/>
          </a:xfrm>
          <a:prstGeom prst="rect">
            <a:avLst/>
          </a:prstGeom>
        </p:spPr>
      </p:pic>
      <p:sp>
        <p:nvSpPr>
          <p:cNvPr id="4" name="Slide Number Placeholder 3">
            <a:extLst>
              <a:ext uri="{FF2B5EF4-FFF2-40B4-BE49-F238E27FC236}">
                <a16:creationId xmlns:a16="http://schemas.microsoft.com/office/drawing/2014/main" id="{93473B45-DF02-4A64-BE63-738F8F7F9E01}"/>
              </a:ext>
            </a:extLst>
          </p:cNvPr>
          <p:cNvSpPr>
            <a:spLocks noGrp="1"/>
          </p:cNvSpPr>
          <p:nvPr>
            <p:ph type="sldNum" sz="quarter" idx="12"/>
          </p:nvPr>
        </p:nvSpPr>
        <p:spPr>
          <a:xfrm>
            <a:off x="28845" y="105088"/>
            <a:ext cx="457200" cy="365125"/>
          </a:xfrm>
        </p:spPr>
        <p:txBody>
          <a:bodyPr anchor="ctr">
            <a:normAutofit/>
          </a:bodyPr>
          <a:lstStyle/>
          <a:p>
            <a:pPr>
              <a:spcAft>
                <a:spcPts val="600"/>
              </a:spcAft>
            </a:pPr>
            <a:fld id="{3F263F5F-AED5-AB40-A88C-4A86EABF2C02}" type="slidenum">
              <a:rPr lang="en-US" dirty="0" smtClean="0"/>
              <a:pPr>
                <a:spcAft>
                  <a:spcPts val="600"/>
                </a:spcAft>
              </a:pPr>
              <a:t>23</a:t>
            </a:fld>
            <a:endParaRPr lang="en-US" dirty="0"/>
          </a:p>
        </p:txBody>
      </p:sp>
    </p:spTree>
    <p:custDataLst>
      <p:tags r:id="rId1"/>
    </p:custDataLst>
    <p:extLst>
      <p:ext uri="{BB962C8B-B14F-4D97-AF65-F5344CB8AC3E}">
        <p14:creationId xmlns:p14="http://schemas.microsoft.com/office/powerpoint/2010/main" val="205366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25D7A1-6AC2-44F8-BD7B-ADAFEC199A25}"/>
              </a:ext>
            </a:extLst>
          </p:cNvPr>
          <p:cNvSpPr>
            <a:spLocks noGrp="1"/>
          </p:cNvSpPr>
          <p:nvPr>
            <p:ph type="title"/>
          </p:nvPr>
        </p:nvSpPr>
        <p:spPr>
          <a:xfrm>
            <a:off x="1153618" y="1239927"/>
            <a:ext cx="4008586" cy="4680583"/>
          </a:xfrm>
        </p:spPr>
        <p:txBody>
          <a:bodyPr anchor="ctr">
            <a:normAutofit/>
          </a:bodyPr>
          <a:lstStyle/>
          <a:p>
            <a:r>
              <a:rPr lang="en-US" sz="5200" dirty="0">
                <a:cs typeface="Calibri Light"/>
              </a:rPr>
              <a:t>Questions... </a:t>
            </a:r>
            <a:endParaRPr lang="en-US" sz="5200" dirty="0"/>
          </a:p>
        </p:txBody>
      </p:sp>
      <p:sp>
        <p:nvSpPr>
          <p:cNvPr id="3" name="Content Placeholder 2">
            <a:extLst>
              <a:ext uri="{FF2B5EF4-FFF2-40B4-BE49-F238E27FC236}">
                <a16:creationId xmlns:a16="http://schemas.microsoft.com/office/drawing/2014/main" id="{BFF9DD3C-4597-46F2-9CBE-9BF24874A2E1}"/>
              </a:ext>
            </a:extLst>
          </p:cNvPr>
          <p:cNvSpPr>
            <a:spLocks noGrp="1"/>
          </p:cNvSpPr>
          <p:nvPr>
            <p:ph idx="1"/>
          </p:nvPr>
        </p:nvSpPr>
        <p:spPr>
          <a:xfrm>
            <a:off x="6291923" y="1239927"/>
            <a:ext cx="4971824" cy="4680583"/>
          </a:xfrm>
        </p:spPr>
        <p:txBody>
          <a:bodyPr vert="horz" lIns="91440" tIns="45720" rIns="91440" bIns="45720" rtlCol="0" anchor="ctr">
            <a:normAutofit/>
          </a:bodyPr>
          <a:lstStyle/>
          <a:p>
            <a:r>
              <a:rPr lang="en-US" sz="2000" dirty="0">
                <a:cs typeface="Calibri"/>
              </a:rPr>
              <a:t>Please feel free to contact one of the members of the Professional Practice and Education Department as listed below if you have any further questions </a:t>
            </a:r>
          </a:p>
          <a:p>
            <a:pPr marL="0" indent="0">
              <a:buNone/>
            </a:pPr>
            <a:endParaRPr lang="en-US" sz="2000" dirty="0">
              <a:cs typeface="Calibri"/>
            </a:endParaRPr>
          </a:p>
          <a:p>
            <a:r>
              <a:rPr lang="en-US" sz="2000" dirty="0">
                <a:cs typeface="Calibri"/>
              </a:rPr>
              <a:t>Linda Gravel X 7265</a:t>
            </a:r>
          </a:p>
          <a:p>
            <a:r>
              <a:rPr lang="en-US" sz="2000" dirty="0">
                <a:cs typeface="Calibri"/>
              </a:rPr>
              <a:t>Jackie Samimi X 3077</a:t>
            </a:r>
          </a:p>
          <a:p>
            <a:r>
              <a:rPr lang="en-US" sz="2000" dirty="0">
                <a:cs typeface="Calibri"/>
              </a:rPr>
              <a:t>Angela Chan X 7461</a:t>
            </a:r>
          </a:p>
          <a:p>
            <a:endParaRPr lang="en-US" sz="2000" dirty="0">
              <a:cs typeface="Calibri"/>
            </a:endParaRPr>
          </a:p>
        </p:txBody>
      </p:sp>
    </p:spTree>
    <p:extLst>
      <p:ext uri="{BB962C8B-B14F-4D97-AF65-F5344CB8AC3E}">
        <p14:creationId xmlns:p14="http://schemas.microsoft.com/office/powerpoint/2010/main" val="790500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1" name="Rectangle 2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Rectangle 2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10D564F-AC97-4C34-8B5F-CE450BEEB511}"/>
              </a:ext>
            </a:extLst>
          </p:cNvPr>
          <p:cNvSpPr>
            <a:spLocks noGrp="1"/>
          </p:cNvSpPr>
          <p:nvPr>
            <p:ph type="title"/>
          </p:nvPr>
        </p:nvSpPr>
        <p:spPr>
          <a:xfrm>
            <a:off x="1043631" y="809898"/>
            <a:ext cx="10173010" cy="1554480"/>
          </a:xfrm>
        </p:spPr>
        <p:txBody>
          <a:bodyPr anchor="ctr">
            <a:normAutofit/>
          </a:bodyPr>
          <a:lstStyle/>
          <a:p>
            <a:r>
              <a:rPr lang="en-US" sz="4800" dirty="0">
                <a:cs typeface="Calibri Light"/>
              </a:rPr>
              <a:t>When to use model of Care</a:t>
            </a:r>
            <a:endParaRPr lang="en-US" sz="4800" dirty="0"/>
          </a:p>
        </p:txBody>
      </p:sp>
      <p:cxnSp>
        <p:nvCxnSpPr>
          <p:cNvPr id="27" name="Straight Connector 2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3320B39-7D24-4332-9EF8-9ACB6D5F8719}"/>
              </a:ext>
            </a:extLst>
          </p:cNvPr>
          <p:cNvGraphicFramePr>
            <a:graphicFrameLocks noGrp="1"/>
          </p:cNvGraphicFramePr>
          <p:nvPr>
            <p:ph idx="1"/>
            <p:extLst>
              <p:ext uri="{D42A27DB-BD31-4B8C-83A1-F6EECF244321}">
                <p14:modId xmlns:p14="http://schemas.microsoft.com/office/powerpoint/2010/main" val="1120762384"/>
              </p:ext>
            </p:extLst>
          </p:nvPr>
        </p:nvGraphicFramePr>
        <p:xfrm>
          <a:off x="940916" y="2563236"/>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F722B32-1568-4E9F-AC5B-22847A706A77}"/>
              </a:ext>
            </a:extLst>
          </p:cNvPr>
          <p:cNvSpPr txBox="1"/>
          <p:nvPr/>
        </p:nvSpPr>
        <p:spPr>
          <a:xfrm>
            <a:off x="5105399" y="2251558"/>
            <a:ext cx="816249" cy="369332"/>
          </a:xfrm>
          <a:prstGeom prst="rect">
            <a:avLst/>
          </a:prstGeom>
          <a:noFill/>
        </p:spPr>
        <p:txBody>
          <a:bodyPr wrap="none" rtlCol="0">
            <a:spAutoFit/>
          </a:bodyPr>
          <a:lstStyle/>
          <a:p>
            <a:r>
              <a:rPr lang="en-CA" dirty="0"/>
              <a:t>Design</a:t>
            </a:r>
          </a:p>
        </p:txBody>
      </p:sp>
      <p:sp>
        <p:nvSpPr>
          <p:cNvPr id="14" name="TextBox 13">
            <a:extLst>
              <a:ext uri="{FF2B5EF4-FFF2-40B4-BE49-F238E27FC236}">
                <a16:creationId xmlns:a16="http://schemas.microsoft.com/office/drawing/2014/main" id="{1B10DA89-7E3B-444C-90A4-C401F02A0747}"/>
              </a:ext>
            </a:extLst>
          </p:cNvPr>
          <p:cNvSpPr txBox="1"/>
          <p:nvPr/>
        </p:nvSpPr>
        <p:spPr>
          <a:xfrm>
            <a:off x="5098655" y="4012348"/>
            <a:ext cx="816249" cy="369332"/>
          </a:xfrm>
          <a:prstGeom prst="rect">
            <a:avLst/>
          </a:prstGeom>
          <a:noFill/>
        </p:spPr>
        <p:txBody>
          <a:bodyPr wrap="none" rtlCol="0">
            <a:spAutoFit/>
          </a:bodyPr>
          <a:lstStyle/>
          <a:p>
            <a:r>
              <a:rPr lang="en-CA" dirty="0"/>
              <a:t>Design</a:t>
            </a:r>
          </a:p>
        </p:txBody>
      </p:sp>
    </p:spTree>
    <p:extLst>
      <p:ext uri="{BB962C8B-B14F-4D97-AF65-F5344CB8AC3E}">
        <p14:creationId xmlns:p14="http://schemas.microsoft.com/office/powerpoint/2010/main" val="3754622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F279-2487-42CD-969A-B685CD1A54A4}"/>
              </a:ext>
            </a:extLst>
          </p:cNvPr>
          <p:cNvSpPr>
            <a:spLocks noGrp="1"/>
          </p:cNvSpPr>
          <p:nvPr>
            <p:ph type="title"/>
          </p:nvPr>
        </p:nvSpPr>
        <p:spPr/>
        <p:txBody>
          <a:bodyPr anchor="ctr">
            <a:normAutofit/>
          </a:bodyPr>
          <a:lstStyle/>
          <a:p>
            <a:r>
              <a:rPr lang="en-CA" dirty="0"/>
              <a:t>Team Based Model of Care</a:t>
            </a:r>
          </a:p>
        </p:txBody>
      </p:sp>
      <p:pic>
        <p:nvPicPr>
          <p:cNvPr id="7" name="Content Placeholder 6" descr="Man">
            <a:extLst>
              <a:ext uri="{FF2B5EF4-FFF2-40B4-BE49-F238E27FC236}">
                <a16:creationId xmlns:a16="http://schemas.microsoft.com/office/drawing/2014/main" id="{DAA485F4-2712-490D-8F27-F681984FEFBC}"/>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2506" y="3828777"/>
            <a:ext cx="914400" cy="914400"/>
          </a:xfrm>
        </p:spPr>
      </p:pic>
      <p:sp>
        <p:nvSpPr>
          <p:cNvPr id="4" name="Slide Number Placeholder 3">
            <a:extLst>
              <a:ext uri="{FF2B5EF4-FFF2-40B4-BE49-F238E27FC236}">
                <a16:creationId xmlns:a16="http://schemas.microsoft.com/office/drawing/2014/main" id="{7A250C58-FC7D-4345-9D49-9CD716ABA41A}"/>
              </a:ext>
            </a:extLst>
          </p:cNvPr>
          <p:cNvSpPr>
            <a:spLocks noGrp="1"/>
          </p:cNvSpPr>
          <p:nvPr>
            <p:ph type="sldNum" sz="quarter" idx="12"/>
          </p:nvPr>
        </p:nvSpPr>
        <p:spPr/>
        <p:txBody>
          <a:bodyPr anchor="ctr">
            <a:normAutofit/>
          </a:bodyPr>
          <a:lstStyle/>
          <a:p>
            <a:pPr>
              <a:spcAft>
                <a:spcPts val="600"/>
              </a:spcAft>
            </a:pPr>
            <a:fld id="{3F263F5F-AED5-AB40-A88C-4A86EABF2C02}" type="slidenum">
              <a:rPr lang="en-US" smtClean="0"/>
              <a:pPr>
                <a:spcAft>
                  <a:spcPts val="600"/>
                </a:spcAft>
              </a:pPr>
              <a:t>4</a:t>
            </a:fld>
            <a:endParaRPr lang="en-US" dirty="0"/>
          </a:p>
        </p:txBody>
      </p:sp>
      <p:graphicFrame>
        <p:nvGraphicFramePr>
          <p:cNvPr id="5" name="Content Placeholder 4">
            <a:extLst>
              <a:ext uri="{FF2B5EF4-FFF2-40B4-BE49-F238E27FC236}">
                <a16:creationId xmlns:a16="http://schemas.microsoft.com/office/drawing/2014/main" id="{BD6EC1C0-586A-4DA8-8FF2-B3D56B5CEAFD}"/>
              </a:ext>
            </a:extLst>
          </p:cNvPr>
          <p:cNvGraphicFramePr>
            <a:graphicFrameLocks noGrp="1"/>
          </p:cNvGraphicFramePr>
          <p:nvPr>
            <p:ph idx="13"/>
          </p:nvPr>
        </p:nvGraphicFramePr>
        <p:xfrm>
          <a:off x="6801138" y="2005013"/>
          <a:ext cx="5097463" cy="44386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In the old, white uniform days, nurses might have looked ...">
            <a:extLst>
              <a:ext uri="{FF2B5EF4-FFF2-40B4-BE49-F238E27FC236}">
                <a16:creationId xmlns:a16="http://schemas.microsoft.com/office/drawing/2014/main" id="{E6F8E2B9-966D-43AD-BDEE-0BE1670A7F9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7027" y="4475190"/>
            <a:ext cx="2857500" cy="18872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953AC33-7D62-4DC8-9865-96D385931C33}"/>
              </a:ext>
            </a:extLst>
          </p:cNvPr>
          <p:cNvSpPr txBox="1"/>
          <p:nvPr/>
        </p:nvSpPr>
        <p:spPr>
          <a:xfrm>
            <a:off x="999940" y="1887264"/>
            <a:ext cx="7362825" cy="2031325"/>
          </a:xfrm>
          <a:prstGeom prst="rect">
            <a:avLst/>
          </a:prstGeom>
          <a:noFill/>
        </p:spPr>
        <p:txBody>
          <a:bodyPr wrap="square" rtlCol="0" anchor="t">
            <a:spAutoFit/>
          </a:bodyPr>
          <a:lstStyle/>
          <a:p>
            <a:r>
              <a:rPr lang="en-CA" dirty="0">
                <a:latin typeface="Merriweather"/>
              </a:rPr>
              <a:t>Team based nursing was a concept developed in the 1950s. There was</a:t>
            </a:r>
          </a:p>
          <a:p>
            <a:r>
              <a:rPr lang="en-CA" dirty="0">
                <a:latin typeface="Merriweather"/>
              </a:rPr>
              <a:t>satisfaction from staff because the model allowed for a mix of experienced</a:t>
            </a:r>
            <a:endParaRPr lang="en-CA" dirty="0">
              <a:latin typeface="Merriweather"/>
              <a:cs typeface="Calibri"/>
            </a:endParaRPr>
          </a:p>
          <a:p>
            <a:r>
              <a:rPr lang="en-CA" dirty="0">
                <a:latin typeface="Merriweather"/>
              </a:rPr>
              <a:t>practitioners with less experienced collectively sharing the tasks of patient care.</a:t>
            </a:r>
            <a:endParaRPr lang="en-CA" dirty="0">
              <a:latin typeface="Merriweather"/>
              <a:cs typeface="Calibri"/>
            </a:endParaRPr>
          </a:p>
          <a:p>
            <a:endParaRPr lang="en-CA" dirty="0">
              <a:latin typeface="Merriweather"/>
            </a:endParaRPr>
          </a:p>
          <a:p>
            <a:endParaRPr lang="en-CA" dirty="0"/>
          </a:p>
          <a:p>
            <a:endParaRPr lang="en-CA" dirty="0"/>
          </a:p>
        </p:txBody>
      </p:sp>
    </p:spTree>
    <p:custDataLst>
      <p:tags r:id="rId1"/>
    </p:custDataLst>
    <p:extLst>
      <p:ext uri="{BB962C8B-B14F-4D97-AF65-F5344CB8AC3E}">
        <p14:creationId xmlns:p14="http://schemas.microsoft.com/office/powerpoint/2010/main" val="4099952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8F279-2487-42CD-969A-B685CD1A54A4}"/>
              </a:ext>
            </a:extLst>
          </p:cNvPr>
          <p:cNvSpPr>
            <a:spLocks noGrp="1"/>
          </p:cNvSpPr>
          <p:nvPr>
            <p:ph type="title"/>
          </p:nvPr>
        </p:nvSpPr>
        <p:spPr/>
        <p:txBody>
          <a:bodyPr anchor="ctr">
            <a:normAutofit/>
          </a:bodyPr>
          <a:lstStyle/>
          <a:p>
            <a:r>
              <a:rPr lang="en-CA" dirty="0"/>
              <a:t>Team Based Model of Care</a:t>
            </a:r>
          </a:p>
        </p:txBody>
      </p:sp>
      <p:sp>
        <p:nvSpPr>
          <p:cNvPr id="4" name="Slide Number Placeholder 3">
            <a:extLst>
              <a:ext uri="{FF2B5EF4-FFF2-40B4-BE49-F238E27FC236}">
                <a16:creationId xmlns:a16="http://schemas.microsoft.com/office/drawing/2014/main" id="{7A250C58-FC7D-4345-9D49-9CD716ABA41A}"/>
              </a:ext>
            </a:extLst>
          </p:cNvPr>
          <p:cNvSpPr>
            <a:spLocks noGrp="1"/>
          </p:cNvSpPr>
          <p:nvPr>
            <p:ph type="sldNum" sz="quarter" idx="12"/>
          </p:nvPr>
        </p:nvSpPr>
        <p:spPr/>
        <p:txBody>
          <a:bodyPr anchor="ctr">
            <a:normAutofit/>
          </a:bodyPr>
          <a:lstStyle/>
          <a:p>
            <a:pPr>
              <a:spcAft>
                <a:spcPts val="600"/>
              </a:spcAft>
            </a:pPr>
            <a:fld id="{3F263F5F-AED5-AB40-A88C-4A86EABF2C02}" type="slidenum">
              <a:rPr lang="en-US" smtClean="0"/>
              <a:pPr>
                <a:spcAft>
                  <a:spcPts val="600"/>
                </a:spcAft>
              </a:pPr>
              <a:t>5</a:t>
            </a:fld>
            <a:endParaRPr lang="en-US" dirty="0"/>
          </a:p>
        </p:txBody>
      </p:sp>
      <p:sp>
        <p:nvSpPr>
          <p:cNvPr id="9" name="TextBox 8">
            <a:extLst>
              <a:ext uri="{FF2B5EF4-FFF2-40B4-BE49-F238E27FC236}">
                <a16:creationId xmlns:a16="http://schemas.microsoft.com/office/drawing/2014/main" id="{6953AC33-7D62-4DC8-9865-96D385931C33}"/>
              </a:ext>
            </a:extLst>
          </p:cNvPr>
          <p:cNvSpPr txBox="1"/>
          <p:nvPr/>
        </p:nvSpPr>
        <p:spPr>
          <a:xfrm>
            <a:off x="1080767" y="1861864"/>
            <a:ext cx="9783188" cy="3970318"/>
          </a:xfrm>
          <a:prstGeom prst="rect">
            <a:avLst/>
          </a:prstGeom>
          <a:noFill/>
        </p:spPr>
        <p:txBody>
          <a:bodyPr wrap="square" rtlCol="0" anchor="t">
            <a:spAutoFit/>
          </a:bodyPr>
          <a:lstStyle/>
          <a:p>
            <a:r>
              <a:rPr lang="en-CA" dirty="0">
                <a:latin typeface="Merriweather"/>
              </a:rPr>
              <a:t>Team based model of care will allow safe care for greater number of patients utilizing defined roles and responsibilities within the team</a:t>
            </a:r>
          </a:p>
          <a:p>
            <a:endParaRPr lang="en-CA" dirty="0">
              <a:latin typeface="Merriweather"/>
            </a:endParaRPr>
          </a:p>
          <a:p>
            <a:r>
              <a:rPr lang="en-CA" dirty="0">
                <a:latin typeface="Merriweather"/>
              </a:rPr>
              <a:t>Success factors of a team: </a:t>
            </a:r>
            <a:endParaRPr lang="en-CA" dirty="0">
              <a:latin typeface="Merriweather"/>
              <a:cs typeface="Calibri"/>
            </a:endParaRPr>
          </a:p>
          <a:p>
            <a:endParaRPr lang="en-CA" dirty="0">
              <a:latin typeface="Merriweather"/>
            </a:endParaRPr>
          </a:p>
          <a:p>
            <a:pPr marL="285750" indent="-285750">
              <a:buFont typeface="Wingdings" panose="05000000000000000000" pitchFamily="2" charset="2"/>
              <a:buChar char="ü"/>
            </a:pPr>
            <a:r>
              <a:rPr lang="en-CA" dirty="0">
                <a:latin typeface="Merriweather"/>
              </a:rPr>
              <a:t>Strong clinical skill mix</a:t>
            </a:r>
            <a:endParaRPr lang="en-CA" dirty="0">
              <a:latin typeface="Merriweather"/>
              <a:cs typeface="Calibri"/>
            </a:endParaRPr>
          </a:p>
          <a:p>
            <a:pPr marL="285750" indent="-285750">
              <a:buFont typeface="Wingdings" panose="05000000000000000000" pitchFamily="2" charset="2"/>
              <a:buChar char="ü"/>
            </a:pPr>
            <a:r>
              <a:rPr lang="en-CA" dirty="0">
                <a:latin typeface="Merriweather"/>
              </a:rPr>
              <a:t>Good communication &amp; decision-making skills</a:t>
            </a:r>
            <a:endParaRPr lang="en-CA" dirty="0">
              <a:latin typeface="Merriweather"/>
              <a:cs typeface="Calibri"/>
            </a:endParaRPr>
          </a:p>
          <a:p>
            <a:pPr marL="285750" indent="-285750">
              <a:buFont typeface="Wingdings" panose="05000000000000000000" pitchFamily="2" charset="2"/>
              <a:buChar char="ü"/>
            </a:pPr>
            <a:r>
              <a:rPr lang="en-CA" dirty="0">
                <a:latin typeface="Merriweather"/>
              </a:rPr>
              <a:t>Cooperative working environment</a:t>
            </a:r>
          </a:p>
          <a:p>
            <a:pPr marL="285750" indent="-285750">
              <a:buFont typeface="Wingdings" panose="05000000000000000000" pitchFamily="2" charset="2"/>
              <a:buChar char="ü"/>
            </a:pPr>
            <a:endParaRPr lang="en-CA" dirty="0">
              <a:latin typeface="Merriweather"/>
              <a:cs typeface="Calibri"/>
            </a:endParaRPr>
          </a:p>
          <a:p>
            <a:r>
              <a:rPr lang="en-CA" dirty="0"/>
              <a:t>All clinical programs, Allied health, clinical and non-clinical support services and physicians have developed a plan utilizing the concept of team based model of care to respond to the demand </a:t>
            </a:r>
            <a:endParaRPr lang="en-CA" dirty="0">
              <a:cs typeface="Calibri"/>
            </a:endParaRPr>
          </a:p>
          <a:p>
            <a:pPr marL="285750" indent="-285750">
              <a:buFont typeface="Wingdings" panose="05000000000000000000" pitchFamily="2" charset="2"/>
              <a:buChar char="ü"/>
            </a:pPr>
            <a:endParaRPr lang="en-CA" dirty="0">
              <a:latin typeface="Merriweather"/>
              <a:cs typeface="Calibri"/>
            </a:endParaRPr>
          </a:p>
          <a:p>
            <a:endParaRPr lang="en-CA" dirty="0"/>
          </a:p>
          <a:p>
            <a:endParaRPr lang="en-CA" dirty="0"/>
          </a:p>
        </p:txBody>
      </p:sp>
    </p:spTree>
    <p:custDataLst>
      <p:tags r:id="rId1"/>
    </p:custDataLst>
    <p:extLst>
      <p:ext uri="{BB962C8B-B14F-4D97-AF65-F5344CB8AC3E}">
        <p14:creationId xmlns:p14="http://schemas.microsoft.com/office/powerpoint/2010/main" val="90568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726FF415-119D-4E5D-9EF3-5EB264E0C789}"/>
              </a:ext>
            </a:extLst>
          </p:cNvPr>
          <p:cNvSpPr txBox="1"/>
          <p:nvPr/>
        </p:nvSpPr>
        <p:spPr>
          <a:xfrm>
            <a:off x="742950" y="742951"/>
            <a:ext cx="3476625" cy="496252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4800" kern="1200" dirty="0">
                <a:solidFill>
                  <a:srgbClr val="FFFFFF"/>
                </a:solidFill>
                <a:latin typeface="+mj-lt"/>
                <a:ea typeface="+mj-ea"/>
                <a:cs typeface="+mj-cs"/>
              </a:rPr>
              <a:t>Process for </a:t>
            </a:r>
            <a:r>
              <a:rPr lang="en-US" sz="4800" dirty="0">
                <a:solidFill>
                  <a:srgbClr val="FFFFFF"/>
                </a:solidFill>
                <a:latin typeface="+mj-lt"/>
                <a:ea typeface="+mj-ea"/>
                <a:cs typeface="+mj-cs"/>
              </a:rPr>
              <a:t>integrating nurses into Acute &amp; Critical care </a:t>
            </a:r>
            <a:r>
              <a:rPr lang="en-US" sz="4800" kern="1200" dirty="0">
                <a:solidFill>
                  <a:srgbClr val="FFFFFF"/>
                </a:solidFill>
                <a:latin typeface="+mj-lt"/>
                <a:ea typeface="+mj-ea"/>
                <a:cs typeface="+mj-cs"/>
              </a:rPr>
              <a:t> </a:t>
            </a:r>
          </a:p>
        </p:txBody>
      </p:sp>
      <p:sp>
        <p:nvSpPr>
          <p:cNvPr id="4" name="Slide Number Placeholder 3">
            <a:extLst>
              <a:ext uri="{FF2B5EF4-FFF2-40B4-BE49-F238E27FC236}">
                <a16:creationId xmlns:a16="http://schemas.microsoft.com/office/drawing/2014/main" id="{7A250C58-FC7D-4345-9D49-9CD716ABA41A}"/>
              </a:ext>
            </a:extLst>
          </p:cNvPr>
          <p:cNvSpPr>
            <a:spLocks noGrp="1"/>
          </p:cNvSpPr>
          <p:nvPr>
            <p:ph type="sldNum" sz="quarter" idx="12"/>
          </p:nvPr>
        </p:nvSpPr>
        <p:spPr>
          <a:xfrm>
            <a:off x="10926317" y="6423025"/>
            <a:ext cx="771525" cy="365125"/>
          </a:xfrm>
        </p:spPr>
        <p:txBody>
          <a:bodyPr vert="horz" lIns="91440" tIns="45720" rIns="91440" bIns="45720" rtlCol="0" anchor="ctr">
            <a:normAutofit/>
          </a:bodyPr>
          <a:lstStyle/>
          <a:p>
            <a:pPr>
              <a:spcAft>
                <a:spcPts val="600"/>
              </a:spcAft>
            </a:pPr>
            <a:fld id="{3F263F5F-AED5-AB40-A88C-4A86EABF2C02}" type="slidenum">
              <a:rPr lang="en-US" smtClean="0"/>
              <a:pPr>
                <a:spcAft>
                  <a:spcPts val="600"/>
                </a:spcAft>
              </a:pPr>
              <a:t>6</a:t>
            </a:fld>
            <a:endParaRPr lang="en-US" dirty="0"/>
          </a:p>
        </p:txBody>
      </p:sp>
      <p:pic>
        <p:nvPicPr>
          <p:cNvPr id="3" name="Picture 2">
            <a:extLst>
              <a:ext uri="{FF2B5EF4-FFF2-40B4-BE49-F238E27FC236}">
                <a16:creationId xmlns:a16="http://schemas.microsoft.com/office/drawing/2014/main" id="{61C4B02D-C41D-4096-8FEE-798929556BC0}"/>
              </a:ext>
            </a:extLst>
          </p:cNvPr>
          <p:cNvPicPr>
            <a:picLocks noChangeAspect="1"/>
          </p:cNvPicPr>
          <p:nvPr/>
        </p:nvPicPr>
        <p:blipFill>
          <a:blip r:embed="rId4"/>
          <a:stretch>
            <a:fillRect/>
          </a:stretch>
        </p:blipFill>
        <p:spPr>
          <a:xfrm>
            <a:off x="4669191" y="233264"/>
            <a:ext cx="7311315" cy="6624735"/>
          </a:xfrm>
          <a:prstGeom prst="rect">
            <a:avLst/>
          </a:prstGeom>
        </p:spPr>
      </p:pic>
    </p:spTree>
    <p:custDataLst>
      <p:tags r:id="rId1"/>
    </p:custDataLst>
    <p:extLst>
      <p:ext uri="{BB962C8B-B14F-4D97-AF65-F5344CB8AC3E}">
        <p14:creationId xmlns:p14="http://schemas.microsoft.com/office/powerpoint/2010/main" val="2904509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5A2B7F-312D-4F88-8ABB-FC920F5E9D51}"/>
              </a:ext>
            </a:extLst>
          </p:cNvPr>
          <p:cNvSpPr>
            <a:spLocks noGrp="1"/>
          </p:cNvSpPr>
          <p:nvPr>
            <p:ph type="title"/>
          </p:nvPr>
        </p:nvSpPr>
        <p:spPr>
          <a:xfrm>
            <a:off x="1153618" y="1239927"/>
            <a:ext cx="4008586" cy="4680583"/>
          </a:xfrm>
        </p:spPr>
        <p:txBody>
          <a:bodyPr anchor="ctr">
            <a:normAutofit/>
          </a:bodyPr>
          <a:lstStyle/>
          <a:p>
            <a:r>
              <a:rPr lang="en-CA" sz="5200" dirty="0"/>
              <a:t>On line Education module for upskilling 	</a:t>
            </a:r>
          </a:p>
        </p:txBody>
      </p:sp>
      <p:sp>
        <p:nvSpPr>
          <p:cNvPr id="3" name="Content Placeholder 2">
            <a:extLst>
              <a:ext uri="{FF2B5EF4-FFF2-40B4-BE49-F238E27FC236}">
                <a16:creationId xmlns:a16="http://schemas.microsoft.com/office/drawing/2014/main" id="{8302540A-9AD6-4B4A-A81E-25698166BF64}"/>
              </a:ext>
            </a:extLst>
          </p:cNvPr>
          <p:cNvSpPr>
            <a:spLocks noGrp="1"/>
          </p:cNvSpPr>
          <p:nvPr>
            <p:ph idx="1"/>
          </p:nvPr>
        </p:nvSpPr>
        <p:spPr>
          <a:xfrm>
            <a:off x="6291923" y="1239927"/>
            <a:ext cx="4971824" cy="4680583"/>
          </a:xfrm>
        </p:spPr>
        <p:txBody>
          <a:bodyPr anchor="ctr">
            <a:normAutofit/>
          </a:bodyPr>
          <a:lstStyle/>
          <a:p>
            <a:r>
              <a:rPr lang="en-CA" sz="1900" dirty="0"/>
              <a:t>There is now a 2.5 hour education module in our “My learning”</a:t>
            </a:r>
          </a:p>
          <a:p>
            <a:r>
              <a:rPr lang="en-CA" sz="1900" dirty="0"/>
              <a:t>All nurses will benefit from completing this module as it is a review on how to care for Covid-19 patients</a:t>
            </a:r>
          </a:p>
          <a:p>
            <a:r>
              <a:rPr lang="en-CA" sz="1900" dirty="0"/>
              <a:t>This module has particularly been designed for nurses(RN &amp; RPN) who will be going to Critical care units to work with the Critical care nurses in a team based model of care</a:t>
            </a:r>
          </a:p>
          <a:p>
            <a:r>
              <a:rPr lang="en-CA" sz="1900" dirty="0"/>
              <a:t>It is recommended for this module to be completed prior to or during the 1</a:t>
            </a:r>
            <a:r>
              <a:rPr lang="en-CA" sz="1900" baseline="30000" dirty="0"/>
              <a:t>st</a:t>
            </a:r>
            <a:r>
              <a:rPr lang="en-CA" sz="1900" dirty="0"/>
              <a:t> buddy shift in Critical care department </a:t>
            </a:r>
          </a:p>
          <a:p>
            <a:r>
              <a:rPr lang="en-CA" sz="1900" dirty="0"/>
              <a:t>The module can be done on the nurses’ home unit, or at the library if no computer available on the unit</a:t>
            </a:r>
          </a:p>
          <a:p>
            <a:endParaRPr lang="en-CA" sz="1900" dirty="0"/>
          </a:p>
        </p:txBody>
      </p:sp>
    </p:spTree>
    <p:extLst>
      <p:ext uri="{BB962C8B-B14F-4D97-AF65-F5344CB8AC3E}">
        <p14:creationId xmlns:p14="http://schemas.microsoft.com/office/powerpoint/2010/main" val="2838178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515D20E-1AB7-4E74-9236-2B72B63D6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A9075A5-4385-4347-A4F5-EEADD5A88B50}"/>
              </a:ext>
            </a:extLst>
          </p:cNvPr>
          <p:cNvSpPr>
            <a:spLocks noGrp="1"/>
          </p:cNvSpPr>
          <p:nvPr>
            <p:ph type="title"/>
          </p:nvPr>
        </p:nvSpPr>
        <p:spPr>
          <a:xfrm>
            <a:off x="1045028" y="1336329"/>
            <a:ext cx="3892732" cy="4382588"/>
          </a:xfrm>
        </p:spPr>
        <p:txBody>
          <a:bodyPr anchor="ctr">
            <a:normAutofit/>
          </a:bodyPr>
          <a:lstStyle/>
          <a:p>
            <a:br>
              <a:rPr lang="en-CA" sz="3800" dirty="0"/>
            </a:br>
            <a:r>
              <a:rPr lang="en-CA" sz="3800" dirty="0"/>
              <a:t>There are 10 topics within the online module on Upskilling Nurses to the ICU: </a:t>
            </a:r>
            <a:br>
              <a:rPr lang="en-CA" sz="3800" dirty="0"/>
            </a:br>
            <a:endParaRPr lang="en-CA" sz="3800" dirty="0"/>
          </a:p>
        </p:txBody>
      </p:sp>
      <p:grpSp>
        <p:nvGrpSpPr>
          <p:cNvPr id="10" name="Group 9">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63461"/>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982976"/>
            <a:ext cx="6009366" cy="512063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6CF190-6DEA-4659-8D60-43626F810216}"/>
              </a:ext>
            </a:extLst>
          </p:cNvPr>
          <p:cNvSpPr>
            <a:spLocks noGrp="1"/>
          </p:cNvSpPr>
          <p:nvPr>
            <p:ph idx="1"/>
          </p:nvPr>
        </p:nvSpPr>
        <p:spPr>
          <a:xfrm>
            <a:off x="6096001" y="1336329"/>
            <a:ext cx="5260848" cy="4382588"/>
          </a:xfrm>
        </p:spPr>
        <p:txBody>
          <a:bodyPr anchor="ctr">
            <a:normAutofit/>
          </a:bodyPr>
          <a:lstStyle/>
          <a:p>
            <a:r>
              <a:rPr lang="en-CA" sz="1900" dirty="0"/>
              <a:t>Team based model of care</a:t>
            </a:r>
          </a:p>
          <a:p>
            <a:r>
              <a:rPr lang="en-CA" sz="1900" dirty="0"/>
              <a:t>ICU model of care </a:t>
            </a:r>
          </a:p>
          <a:p>
            <a:r>
              <a:rPr lang="en-CA" sz="1900" dirty="0"/>
              <a:t>Nursing care for a patient with COVID-19</a:t>
            </a:r>
          </a:p>
          <a:p>
            <a:r>
              <a:rPr lang="en-CA" sz="1900" dirty="0"/>
              <a:t>Respiratory care for COVID-19 patient </a:t>
            </a:r>
          </a:p>
          <a:p>
            <a:r>
              <a:rPr lang="en-CA" sz="1900" dirty="0"/>
              <a:t>IPAC ICU </a:t>
            </a:r>
          </a:p>
          <a:p>
            <a:r>
              <a:rPr lang="en-CA" sz="1900" dirty="0"/>
              <a:t>Protected code blue</a:t>
            </a:r>
          </a:p>
          <a:p>
            <a:r>
              <a:rPr lang="en-CA" sz="1900" dirty="0"/>
              <a:t>Ventilator- Associated pneumonia and Oral care </a:t>
            </a:r>
          </a:p>
          <a:p>
            <a:r>
              <a:rPr lang="en-CA" sz="1900" dirty="0"/>
              <a:t>Promoting Nutrition in the ICU </a:t>
            </a:r>
          </a:p>
          <a:p>
            <a:r>
              <a:rPr lang="en-CA" sz="1900" dirty="0"/>
              <a:t>ICU sepsis</a:t>
            </a:r>
          </a:p>
          <a:p>
            <a:r>
              <a:rPr lang="en-CA" sz="1900" dirty="0"/>
              <a:t>Handling of the deceased patient with COVID-19</a:t>
            </a:r>
          </a:p>
        </p:txBody>
      </p:sp>
    </p:spTree>
    <p:extLst>
      <p:ext uri="{BB962C8B-B14F-4D97-AF65-F5344CB8AC3E}">
        <p14:creationId xmlns:p14="http://schemas.microsoft.com/office/powerpoint/2010/main" val="2609826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3115FDB-836D-4A2A-A18D-901AE33EC310}"/>
              </a:ext>
            </a:extLst>
          </p:cNvPr>
          <p:cNvSpPr>
            <a:spLocks noGrp="1"/>
          </p:cNvSpPr>
          <p:nvPr>
            <p:ph type="title"/>
          </p:nvPr>
        </p:nvSpPr>
        <p:spPr>
          <a:xfrm>
            <a:off x="910087" y="609540"/>
            <a:ext cx="10515600" cy="698758"/>
          </a:xfrm>
        </p:spPr>
        <p:txBody>
          <a:bodyPr vert="horz" lIns="91440" tIns="45720" rIns="91440" bIns="45720" rtlCol="0" anchor="ctr">
            <a:normAutofit/>
          </a:bodyPr>
          <a:lstStyle/>
          <a:p>
            <a:r>
              <a:rPr lang="en-US" dirty="0"/>
              <a:t>Assessment tool </a:t>
            </a:r>
          </a:p>
        </p:txBody>
      </p:sp>
      <p:sp>
        <p:nvSpPr>
          <p:cNvPr id="4" name="Slide Number Placeholder 3">
            <a:extLst>
              <a:ext uri="{FF2B5EF4-FFF2-40B4-BE49-F238E27FC236}">
                <a16:creationId xmlns:a16="http://schemas.microsoft.com/office/drawing/2014/main" id="{35FAFB19-8F15-4BCB-A495-FFB0C476C795}"/>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defRPr/>
            </a:pPr>
            <a:r>
              <a:rPr lang="en-US" dirty="0"/>
              <a:t>9</a:t>
            </a:r>
          </a:p>
        </p:txBody>
      </p:sp>
      <p:pic>
        <p:nvPicPr>
          <p:cNvPr id="2" name="Picture 2" descr="A screenshot of a social media post&#10;&#10;Description generated with very high confidence">
            <a:extLst>
              <a:ext uri="{FF2B5EF4-FFF2-40B4-BE49-F238E27FC236}">
                <a16:creationId xmlns:a16="http://schemas.microsoft.com/office/drawing/2014/main" id="{5A9CDC4F-FB99-430A-809E-DA99A6E9C3B6}"/>
              </a:ext>
            </a:extLst>
          </p:cNvPr>
          <p:cNvPicPr>
            <a:picLocks noChangeAspect="1"/>
          </p:cNvPicPr>
          <p:nvPr/>
        </p:nvPicPr>
        <p:blipFill>
          <a:blip r:embed="rId3"/>
          <a:stretch>
            <a:fillRect/>
          </a:stretch>
        </p:blipFill>
        <p:spPr>
          <a:xfrm>
            <a:off x="497459" y="1403047"/>
            <a:ext cx="10866403" cy="5029564"/>
          </a:xfrm>
          <a:prstGeom prst="rect">
            <a:avLst/>
          </a:prstGeom>
        </p:spPr>
      </p:pic>
    </p:spTree>
    <p:custDataLst>
      <p:tags r:id="rId1"/>
    </p:custDataLst>
    <p:extLst>
      <p:ext uri="{BB962C8B-B14F-4D97-AF65-F5344CB8AC3E}">
        <p14:creationId xmlns:p14="http://schemas.microsoft.com/office/powerpoint/2010/main" val="175764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0a3fe77-07ce-461e-92d8-009069b53462">
      <UserInfo>
        <DisplayName>Chan, Angela</DisplayName>
        <AccountId>673</AccountId>
        <AccountType/>
      </UserInfo>
      <UserInfo>
        <DisplayName>Gravel, Linda</DisplayName>
        <AccountId>85</AccountId>
        <AccountType/>
      </UserInfo>
      <UserInfo>
        <DisplayName>Krebs, Jonathan</DisplayName>
        <AccountId>1125</AccountId>
        <AccountType/>
      </UserInfo>
      <UserInfo>
        <DisplayName>Najmuddin, Sameena</DisplayName>
        <AccountId>691</AccountId>
        <AccountType/>
      </UserInfo>
      <UserInfo>
        <DisplayName>Somers-Balota, Courtney</DisplayName>
        <AccountId>1149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83FE19D4308B4490AA3CB4CACD4C4C" ma:contentTypeVersion="12" ma:contentTypeDescription="Create a new document." ma:contentTypeScope="" ma:versionID="960380a7cfec320033c555c1989e6338">
  <xsd:schema xmlns:xsd="http://www.w3.org/2001/XMLSchema" xmlns:xs="http://www.w3.org/2001/XMLSchema" xmlns:p="http://schemas.microsoft.com/office/2006/metadata/properties" xmlns:ns2="af625bf3-e082-4d37-a03c-6c20e5dfe442" xmlns:ns3="b0a3fe77-07ce-461e-92d8-009069b53462" targetNamespace="http://schemas.microsoft.com/office/2006/metadata/properties" ma:root="true" ma:fieldsID="b83267b50dea37239dbbc8d1b45c9ca6" ns2:_="" ns3:_="">
    <xsd:import namespace="af625bf3-e082-4d37-a03c-6c20e5dfe442"/>
    <xsd:import namespace="b0a3fe77-07ce-461e-92d8-009069b534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625bf3-e082-4d37-a03c-6c20e5dfe4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a3fe77-07ce-461e-92d8-009069b5346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37AB04-0A0A-4E75-8951-7475E5B41B2D}">
  <ds:schemaRefs>
    <ds:schemaRef ds:uri="http://schemas.microsoft.com/sharepoint/v3/contenttype/forms"/>
  </ds:schemaRefs>
</ds:datastoreItem>
</file>

<file path=customXml/itemProps2.xml><?xml version="1.0" encoding="utf-8"?>
<ds:datastoreItem xmlns:ds="http://schemas.openxmlformats.org/officeDocument/2006/customXml" ds:itemID="{B67BE2CE-3F72-439E-9FF0-5F47E52EE9C7}">
  <ds:schemaRefs>
    <ds:schemaRef ds:uri="http://schemas.microsoft.com/office/2006/metadata/properties"/>
    <ds:schemaRef ds:uri="http://schemas.microsoft.com/office/infopath/2007/PartnerControls"/>
    <ds:schemaRef ds:uri="b0a3fe77-07ce-461e-92d8-009069b53462"/>
  </ds:schemaRefs>
</ds:datastoreItem>
</file>

<file path=customXml/itemProps3.xml><?xml version="1.0" encoding="utf-8"?>
<ds:datastoreItem xmlns:ds="http://schemas.openxmlformats.org/officeDocument/2006/customXml" ds:itemID="{2C05C7E9-2C43-49A2-B9BB-62CCFDC3B2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625bf3-e082-4d37-a03c-6c20e5dfe442"/>
    <ds:schemaRef ds:uri="b0a3fe77-07ce-461e-92d8-009069b534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TotalTime>
  <Words>2217</Words>
  <Application>Microsoft Office PowerPoint</Application>
  <PresentationFormat>Widescreen</PresentationFormat>
  <Paragraphs>212</Paragraphs>
  <Slides>24</Slides>
  <Notes>7</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Merriweather</vt:lpstr>
      <vt:lpstr>Pragati Narrow</vt:lpstr>
      <vt:lpstr>Wingdings</vt:lpstr>
      <vt:lpstr>Office Theme</vt:lpstr>
      <vt:lpstr> Team Based Model of Care Pandemic Response    2020/2021 Professional practice and Education Department </vt:lpstr>
      <vt:lpstr>Objective for this presentation </vt:lpstr>
      <vt:lpstr>When to use model of Care</vt:lpstr>
      <vt:lpstr>Team Based Model of Care</vt:lpstr>
      <vt:lpstr>Team Based Model of Care</vt:lpstr>
      <vt:lpstr>PowerPoint Presentation</vt:lpstr>
      <vt:lpstr>On line Education module for upskilling  </vt:lpstr>
      <vt:lpstr> There are 10 topics within the online module on Upskilling Nurses to the ICU:  </vt:lpstr>
      <vt:lpstr>Assessment tool </vt:lpstr>
      <vt:lpstr>Model of Care- Non critical care IP units (ie. Med/surg)</vt:lpstr>
      <vt:lpstr>Med/Surg Team-MRN Role</vt:lpstr>
      <vt:lpstr> Med/Surg Team-RN/RPN Role</vt:lpstr>
      <vt:lpstr> Med/Surg Team-PCA Role</vt:lpstr>
      <vt:lpstr>Team based model of care in other parts of the hospital  </vt:lpstr>
      <vt:lpstr>Model of Care- ICU</vt:lpstr>
      <vt:lpstr>Model of Care- L2ICU beds</vt:lpstr>
      <vt:lpstr>ICU Team- Critical Care Nurse</vt:lpstr>
      <vt:lpstr>ICU Team- Critical Care Nurse</vt:lpstr>
      <vt:lpstr>ICU Team- Non- Critical Care Nurse </vt:lpstr>
      <vt:lpstr>ICU Team- Non- Critical Care Nurse-continued</vt:lpstr>
      <vt:lpstr>Documentation</vt:lpstr>
      <vt:lpstr>Note Documentation In EPIC on Med/Surg areas (Exclude specialty units)</vt:lpstr>
      <vt:lpstr>Note Documentation In EPIC on Med/Surg areas (Exclude specialty units)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delivery model during an extreme Surge/Pandemic     April 2020 Professional practice and Education Department</dc:title>
  <dc:creator>Samimi, Jackie</dc:creator>
  <cp:lastModifiedBy>Gravel, Linda</cp:lastModifiedBy>
  <cp:revision>2</cp:revision>
  <dcterms:created xsi:type="dcterms:W3CDTF">2020-06-15T13:43:11Z</dcterms:created>
  <dcterms:modified xsi:type="dcterms:W3CDTF">2021-01-13T15:57:47Z</dcterms:modified>
</cp:coreProperties>
</file>