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589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4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9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4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8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6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5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8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4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3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4149-6DD2-41D1-9A5C-7133FD78180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F25F-C1DF-499F-8A25-5583ACA1C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2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6290" y="329719"/>
            <a:ext cx="4265842" cy="70788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Deciding about IV Direct Medication Administration</a:t>
            </a:r>
            <a:endParaRPr lang="en-US" sz="2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96192" y="2200098"/>
            <a:ext cx="3087078" cy="615553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Do you have the competence to administer? </a:t>
            </a:r>
          </a:p>
          <a:p>
            <a:pPr algn="ctr"/>
            <a:r>
              <a:rPr lang="en-US" sz="1050" b="1" dirty="0" smtClean="0"/>
              <a:t>Assess your  knowledge, skill and ability to administer the medication.</a:t>
            </a:r>
            <a:endParaRPr lang="en-US" sz="105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37131" y="1904619"/>
            <a:ext cx="1905000" cy="43396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Do Not Administer Medication via the IV Direct route.</a:t>
            </a:r>
            <a:r>
              <a:rPr lang="en-US" sz="1200" b="1" dirty="0" smtClean="0"/>
              <a:t> </a:t>
            </a:r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Take appropriate action to ensure continued care and find resources to help: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More experienced Nurse/TL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Review the medication monograph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Review the policy on My Alliance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Clarify order with the prescriber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Nurse Manager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smtClean="0"/>
              <a:t>Pharmacy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b="1" dirty="0" err="1" smtClean="0"/>
              <a:t>Etc</a:t>
            </a:r>
            <a:r>
              <a:rPr lang="en-US" sz="1200" b="1" dirty="0" smtClean="0"/>
              <a:t>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2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83948" y="7141450"/>
            <a:ext cx="3079983" cy="27699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Verify </a:t>
            </a:r>
            <a:r>
              <a:rPr lang="en-US" sz="1200" b="1" dirty="0"/>
              <a:t>7</a:t>
            </a:r>
            <a:r>
              <a:rPr lang="en-US" sz="1200" b="1" dirty="0" smtClean="0"/>
              <a:t> Rights  and administer medication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6485" y="7904951"/>
            <a:ext cx="3079983" cy="64633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Evaluate patient’s response and document </a:t>
            </a:r>
            <a:r>
              <a:rPr lang="en-US" sz="1200" b="1" dirty="0"/>
              <a:t>medication administration as per documentation standards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8880" y="1227093"/>
            <a:ext cx="2964390" cy="4616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Is the prescriber’s order complete and accurate?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6192" y="3353672"/>
            <a:ext cx="3087078" cy="6155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Have you assessed client factors?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dirty="0" smtClean="0"/>
              <a:t>Appropriateness of medication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dirty="0" smtClean="0"/>
              <a:t>Appropriateness of route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8702" y="4485135"/>
            <a:ext cx="3070509" cy="83099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Are the client factors within the scope, </a:t>
            </a:r>
            <a:r>
              <a:rPr lang="en-US" sz="1200" b="1" dirty="0"/>
              <a:t>knowledge, skill and ability of </a:t>
            </a:r>
            <a:r>
              <a:rPr lang="en-US" sz="1200" b="1" dirty="0" smtClean="0"/>
              <a:t>an RPN? </a:t>
            </a:r>
          </a:p>
          <a:p>
            <a:pPr algn="ctr"/>
            <a:r>
              <a:rPr lang="en-US" sz="1200" b="1" dirty="0" smtClean="0"/>
              <a:t>(no complex needs, condition is predictable, </a:t>
            </a:r>
            <a:r>
              <a:rPr lang="en-US" sz="1200" b="1" dirty="0" err="1" smtClean="0"/>
              <a:t>etc</a:t>
            </a:r>
            <a:r>
              <a:rPr lang="en-US" sz="1200" b="1" dirty="0" smtClean="0"/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3811" y="5811879"/>
            <a:ext cx="3045189" cy="83099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Do you have </a:t>
            </a:r>
            <a:r>
              <a:rPr lang="en-US" sz="1200" b="1" dirty="0" smtClean="0"/>
              <a:t>adequate resources </a:t>
            </a:r>
            <a:r>
              <a:rPr lang="en-US" sz="1200" b="1" dirty="0"/>
              <a:t>to support safe medication </a:t>
            </a:r>
            <a:r>
              <a:rPr lang="en-US" sz="1200" b="1" dirty="0" smtClean="0"/>
              <a:t>administration?</a:t>
            </a:r>
          </a:p>
          <a:p>
            <a:pPr algn="ctr"/>
            <a:r>
              <a:rPr lang="en-US" sz="1100" b="1" dirty="0" smtClean="0"/>
              <a:t> (</a:t>
            </a:r>
            <a:r>
              <a:rPr lang="en-US" sz="1100" b="1" dirty="0" err="1" smtClean="0"/>
              <a:t>i.e</a:t>
            </a:r>
            <a:r>
              <a:rPr lang="en-US" sz="1100" b="1" dirty="0" smtClean="0"/>
              <a:t>; can monitoring or assessment requirements be achieved?) </a:t>
            </a:r>
            <a:endParaRPr lang="en-US" sz="1100" b="1" dirty="0"/>
          </a:p>
        </p:txBody>
      </p:sp>
      <p:sp>
        <p:nvSpPr>
          <p:cNvPr id="6" name="Down Arrow 5"/>
          <p:cNvSpPr/>
          <p:nvPr/>
        </p:nvSpPr>
        <p:spPr>
          <a:xfrm>
            <a:off x="1649231" y="1750313"/>
            <a:ext cx="381000" cy="449785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1656061" y="2854973"/>
            <a:ext cx="381000" cy="449785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1687731" y="4035350"/>
            <a:ext cx="381000" cy="449785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1683811" y="5465096"/>
            <a:ext cx="381000" cy="37391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1743096" y="6691665"/>
            <a:ext cx="381000" cy="449785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3531323" y="5691835"/>
            <a:ext cx="899054" cy="446157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>
            <a:off x="3458368" y="1435689"/>
            <a:ext cx="899054" cy="629248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478081" y="2507873"/>
            <a:ext cx="872330" cy="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546951" y="3684104"/>
            <a:ext cx="80346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579120" y="4875779"/>
            <a:ext cx="80346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46066" y="1297189"/>
            <a:ext cx="386644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</a:t>
            </a:r>
            <a:endParaRPr lang="en-US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458368" y="2369374"/>
            <a:ext cx="386644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</a:t>
            </a:r>
            <a:endParaRPr lang="en-US" sz="1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478081" y="3522948"/>
            <a:ext cx="386644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</a:t>
            </a:r>
            <a:endParaRPr lang="en-US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515723" y="4730067"/>
            <a:ext cx="386644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</a:t>
            </a:r>
            <a:endParaRPr lang="en-US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531323" y="5952737"/>
            <a:ext cx="386644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</a:t>
            </a:r>
            <a:endParaRPr lang="en-US" sz="1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635571" y="1713595"/>
            <a:ext cx="39466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649231" y="2818256"/>
            <a:ext cx="39466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635571" y="3998633"/>
            <a:ext cx="45524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660722" y="5373623"/>
            <a:ext cx="39466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723472" y="6642876"/>
            <a:ext cx="39466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45" name="Down Arrow 44"/>
          <p:cNvSpPr/>
          <p:nvPr/>
        </p:nvSpPr>
        <p:spPr>
          <a:xfrm>
            <a:off x="1740269" y="7455166"/>
            <a:ext cx="381000" cy="449785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726609" y="7418449"/>
            <a:ext cx="39466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YES</a:t>
            </a:r>
            <a:endParaRPr lang="en-US" sz="11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238580" y="8622268"/>
            <a:ext cx="44670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600" b="1" dirty="0" smtClean="0"/>
              <a:t>Adapted from </a:t>
            </a:r>
          </a:p>
          <a:p>
            <a:pPr algn="r"/>
            <a:r>
              <a:rPr lang="en-US" sz="600" b="1" dirty="0" smtClean="0"/>
              <a:t>The College of Nurses of Ontario. (2017). Practice Standard: Medication &amp;</a:t>
            </a:r>
          </a:p>
          <a:p>
            <a:pPr algn="r"/>
            <a:r>
              <a:rPr lang="en-US" sz="600" b="1" dirty="0" smtClean="0"/>
              <a:t>College of Registered Nurses of British Columbia. (</a:t>
            </a:r>
            <a:r>
              <a:rPr lang="en-US" sz="600" b="1" dirty="0" err="1" smtClean="0"/>
              <a:t>n.d</a:t>
            </a:r>
            <a:r>
              <a:rPr lang="en-US" sz="600" b="1" dirty="0" smtClean="0"/>
              <a:t>). Decision Making Framework for Medication Administration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5165" y="8679976"/>
            <a:ext cx="14125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HPHA Educators, 2018</a:t>
            </a:r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4724400" y="2064937"/>
            <a:ext cx="1600200" cy="750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496468" y="7279949"/>
            <a:ext cx="803460" cy="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30377" y="6792420"/>
            <a:ext cx="1061508" cy="149271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Right</a:t>
            </a:r>
          </a:p>
          <a:p>
            <a:pPr algn="ctr"/>
            <a:r>
              <a:rPr lang="en-US" sz="1100" dirty="0" smtClean="0"/>
              <a:t>medication</a:t>
            </a:r>
          </a:p>
          <a:p>
            <a:pPr algn="ctr"/>
            <a:r>
              <a:rPr lang="en-US" sz="1100" dirty="0" smtClean="0"/>
              <a:t>dose</a:t>
            </a:r>
          </a:p>
          <a:p>
            <a:pPr algn="ctr"/>
            <a:r>
              <a:rPr lang="en-US" sz="1100" dirty="0" smtClean="0"/>
              <a:t>rate</a:t>
            </a:r>
          </a:p>
          <a:p>
            <a:pPr algn="ctr"/>
            <a:r>
              <a:rPr lang="en-US" sz="1100" dirty="0" smtClean="0"/>
              <a:t>time</a:t>
            </a:r>
            <a:endParaRPr lang="en-US" sz="1100" dirty="0"/>
          </a:p>
          <a:p>
            <a:pPr algn="ctr"/>
            <a:r>
              <a:rPr lang="en-US" sz="1100" dirty="0" smtClean="0"/>
              <a:t>route</a:t>
            </a:r>
            <a:endParaRPr lang="en-US" sz="1100" dirty="0"/>
          </a:p>
          <a:p>
            <a:pPr algn="ctr"/>
            <a:r>
              <a:rPr lang="en-US" sz="1100" dirty="0" smtClean="0"/>
              <a:t>patient</a:t>
            </a:r>
            <a:endParaRPr lang="en-US" sz="1100" dirty="0"/>
          </a:p>
          <a:p>
            <a:pPr algn="ctr"/>
            <a:r>
              <a:rPr lang="en-US" sz="1100" dirty="0" smtClean="0"/>
              <a:t>documentation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96227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217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SELINA.FLEMING</dc:creator>
  <cp:lastModifiedBy>SELINA.FLEMING</cp:lastModifiedBy>
  <cp:revision>44</cp:revision>
  <cp:lastPrinted>2018-04-23T15:11:24Z</cp:lastPrinted>
  <dcterms:created xsi:type="dcterms:W3CDTF">2018-03-01T13:18:00Z</dcterms:created>
  <dcterms:modified xsi:type="dcterms:W3CDTF">2018-04-23T16:09:50Z</dcterms:modified>
</cp:coreProperties>
</file>