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0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3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7689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369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4707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4956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5935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01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8773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874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315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2259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9D329-5248-4B9B-A1C4-D6EC32CA7F4C}" type="datetimeFigureOut">
              <a:rPr lang="en-CA" smtClean="0"/>
              <a:t>2021-06-14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B4C73-DD62-47EE-8F74-21E0581007F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42699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DF19BC-0756-C34E-AC3B-11DDB4651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48" y="312938"/>
            <a:ext cx="7886700" cy="994172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+mn-lt"/>
              </a:rPr>
              <a:t>Reactivation Care Centre Model </a:t>
            </a:r>
            <a:r>
              <a:rPr lang="en-US" sz="2400" b="1" dirty="0">
                <a:latin typeface="+mn-lt"/>
              </a:rPr>
              <a:t>of </a:t>
            </a:r>
            <a:r>
              <a:rPr lang="en-US" sz="2400" b="1" dirty="0" smtClean="0">
                <a:latin typeface="+mn-lt"/>
              </a:rPr>
              <a:t>Care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100" i="1" dirty="0"/>
              <a:t>24x7 RN and PSW coverage, plus therapy and other services onsite</a:t>
            </a:r>
            <a:endParaRPr lang="en-US" sz="2400" i="1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B9783B0-F623-6345-AD05-E49B549011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2256895"/>
              </p:ext>
            </p:extLst>
          </p:nvPr>
        </p:nvGraphicFramePr>
        <p:xfrm>
          <a:off x="2152645" y="4696777"/>
          <a:ext cx="7886698" cy="2034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674">
                  <a:extLst>
                    <a:ext uri="{9D8B030D-6E8A-4147-A177-3AD203B41FA5}">
                      <a16:colId xmlns:a16="http://schemas.microsoft.com/office/drawing/2014/main" val="473412505"/>
                    </a:ext>
                  </a:extLst>
                </a:gridCol>
                <a:gridCol w="1140086">
                  <a:extLst>
                    <a:ext uri="{9D8B030D-6E8A-4147-A177-3AD203B41FA5}">
                      <a16:colId xmlns:a16="http://schemas.microsoft.com/office/drawing/2014/main" val="1221887562"/>
                    </a:ext>
                  </a:extLst>
                </a:gridCol>
                <a:gridCol w="2172635">
                  <a:extLst>
                    <a:ext uri="{9D8B030D-6E8A-4147-A177-3AD203B41FA5}">
                      <a16:colId xmlns:a16="http://schemas.microsoft.com/office/drawing/2014/main" val="4068543590"/>
                    </a:ext>
                  </a:extLst>
                </a:gridCol>
                <a:gridCol w="2511303">
                  <a:extLst>
                    <a:ext uri="{9D8B030D-6E8A-4147-A177-3AD203B41FA5}">
                      <a16:colId xmlns:a16="http://schemas.microsoft.com/office/drawing/2014/main" val="50267120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500" dirty="0"/>
                        <a:t>THERAPY TEAM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Ratio </a:t>
                      </a:r>
                    </a:p>
                    <a:p>
                      <a:r>
                        <a:rPr lang="en-US" sz="1000" b="0" dirty="0"/>
                        <a:t>Staff : Patients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b="1" dirty="0"/>
                        <a:t>Care </a:t>
                      </a:r>
                      <a:r>
                        <a:rPr lang="en-US" sz="1000" b="0" dirty="0"/>
                        <a:t>per patient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Good to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5660533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000" b="1" dirty="0"/>
                        <a:t>PHYSIOTHERAPY (PT)</a:t>
                      </a:r>
                    </a:p>
                    <a:p>
                      <a:r>
                        <a:rPr lang="en-US" sz="1000" dirty="0"/>
                        <a:t>3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/>
                        <a:t>days / </a:t>
                      </a:r>
                      <a:r>
                        <a:rPr lang="en-US" sz="1000" dirty="0" smtClean="0"/>
                        <a:t>week</a:t>
                      </a:r>
                    </a:p>
                    <a:p>
                      <a:r>
                        <a:rPr lang="en-US" sz="1000" b="1" dirty="0" smtClean="0"/>
                        <a:t>REHAB ASSISTANT (RA)</a:t>
                      </a:r>
                      <a:endParaRPr lang="en-US" sz="1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 : </a:t>
                      </a:r>
                      <a:r>
                        <a:rPr lang="en-US" sz="1000" dirty="0" smtClean="0"/>
                        <a:t>24</a:t>
                      </a:r>
                      <a:endParaRPr lang="en-US" sz="1000" dirty="0"/>
                    </a:p>
                    <a:p>
                      <a:r>
                        <a:rPr lang="en-US" sz="1000" dirty="0" smtClean="0"/>
                        <a:t>Tues,</a:t>
                      </a:r>
                      <a:r>
                        <a:rPr lang="en-US" sz="1000" baseline="0" dirty="0" smtClean="0"/>
                        <a:t> Wed, </a:t>
                      </a:r>
                      <a:r>
                        <a:rPr lang="en-US" sz="1000" dirty="0" smtClean="0"/>
                        <a:t>Fri </a:t>
                      </a:r>
                    </a:p>
                    <a:p>
                      <a:r>
                        <a:rPr lang="en-US" sz="1000" dirty="0" smtClean="0"/>
                        <a:t>1: 24 Daily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Up to </a:t>
                      </a:r>
                      <a:r>
                        <a:rPr lang="en-US" sz="1000" dirty="0" smtClean="0"/>
                        <a:t>35 </a:t>
                      </a:r>
                      <a:r>
                        <a:rPr lang="en-US" sz="1000" dirty="0"/>
                        <a:t>minutes of Physiotherapy per day for each patient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Physiotherapists are onsite and supported by </a:t>
                      </a:r>
                      <a:r>
                        <a:rPr lang="en-US" sz="1000" dirty="0" smtClean="0"/>
                        <a:t>rehabilitation </a:t>
                      </a:r>
                      <a:r>
                        <a:rPr lang="en-US" sz="1000" dirty="0"/>
                        <a:t>assistants where appropriate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9837859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000" b="1" dirty="0"/>
                        <a:t>OTHER ALLIED HEALTH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5 days </a:t>
                      </a:r>
                      <a:r>
                        <a:rPr lang="en-US" sz="1000" dirty="0" smtClean="0"/>
                        <a:t>/ week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 </a:t>
                      </a:r>
                      <a:r>
                        <a:rPr lang="en-US" sz="1000" dirty="0"/>
                        <a:t>OT, SLP, RD, etc. as needed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 : </a:t>
                      </a:r>
                      <a:r>
                        <a:rPr lang="en-US" sz="1000" dirty="0" smtClean="0"/>
                        <a:t>24</a:t>
                      </a:r>
                      <a:endParaRPr lang="en-US" sz="10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/>
                        <a:t>Mon-Fri </a:t>
                      </a:r>
                      <a:r>
                        <a:rPr lang="en-US" sz="1000" dirty="0" smtClean="0"/>
                        <a:t>days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OT (Mon/Wed)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SLP (Wed)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RD (Wed/Fri)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TRS (Daily)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Up to 60 minutes of other Allied Health per week for each patient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Provided </a:t>
                      </a:r>
                      <a:r>
                        <a:rPr lang="en-US" sz="1000" dirty="0" smtClean="0"/>
                        <a:t>onsite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34203779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557966E-620D-CB42-BA5D-371C3A17CA2D}"/>
              </a:ext>
            </a:extLst>
          </p:cNvPr>
          <p:cNvSpPr/>
          <p:nvPr/>
        </p:nvSpPr>
        <p:spPr>
          <a:xfrm>
            <a:off x="2152649" y="1268096"/>
            <a:ext cx="78866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/>
              <a:t>Guidelines below describe the typical level of care </a:t>
            </a:r>
            <a:r>
              <a:rPr lang="en-US" sz="1400" i="1" dirty="0" smtClean="0"/>
              <a:t>on </a:t>
            </a:r>
            <a:r>
              <a:rPr lang="en-US" sz="1400" i="1" dirty="0"/>
              <a:t>the </a:t>
            </a:r>
            <a:r>
              <a:rPr lang="en-US" sz="1400" i="1" dirty="0" smtClean="0"/>
              <a:t>24-bed RCC unit. </a:t>
            </a:r>
          </a:p>
          <a:p>
            <a:r>
              <a:rPr lang="en-US" sz="1400" i="1" dirty="0" smtClean="0"/>
              <a:t>Early </a:t>
            </a:r>
            <a:r>
              <a:rPr lang="en-US" sz="1400" i="1" dirty="0"/>
              <a:t>and active discharge planning considers patient needs on a case-by-case basis. </a:t>
            </a:r>
          </a:p>
        </p:txBody>
      </p:sp>
      <p:graphicFrame>
        <p:nvGraphicFramePr>
          <p:cNvPr id="10" name="Table 4">
            <a:extLst>
              <a:ext uri="{FF2B5EF4-FFF2-40B4-BE49-F238E27FC236}">
                <a16:creationId xmlns:a16="http://schemas.microsoft.com/office/drawing/2014/main" id="{C2A5A8DA-11AE-264A-B770-54E712817C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879705"/>
              </p:ext>
            </p:extLst>
          </p:nvPr>
        </p:nvGraphicFramePr>
        <p:xfrm>
          <a:off x="2152646" y="1957804"/>
          <a:ext cx="7886697" cy="1356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465">
                  <a:extLst>
                    <a:ext uri="{9D8B030D-6E8A-4147-A177-3AD203B41FA5}">
                      <a16:colId xmlns:a16="http://schemas.microsoft.com/office/drawing/2014/main" val="473412505"/>
                    </a:ext>
                  </a:extLst>
                </a:gridCol>
                <a:gridCol w="1137213">
                  <a:extLst>
                    <a:ext uri="{9D8B030D-6E8A-4147-A177-3AD203B41FA5}">
                      <a16:colId xmlns:a16="http://schemas.microsoft.com/office/drawing/2014/main" val="1221887562"/>
                    </a:ext>
                  </a:extLst>
                </a:gridCol>
                <a:gridCol w="4687019">
                  <a:extLst>
                    <a:ext uri="{9D8B030D-6E8A-4147-A177-3AD203B41FA5}">
                      <a16:colId xmlns:a16="http://schemas.microsoft.com/office/drawing/2014/main" val="502671205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400" dirty="0"/>
                        <a:t>DIRECT CARE TEAM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Ratio </a:t>
                      </a:r>
                    </a:p>
                    <a:p>
                      <a:r>
                        <a:rPr lang="en-US" sz="1000" b="0" dirty="0"/>
                        <a:t>Staff : Patients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Good to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5660533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000" b="1" dirty="0"/>
                        <a:t>REGISTERED NURSE (RN)</a:t>
                      </a:r>
                    </a:p>
                    <a:p>
                      <a:r>
                        <a:rPr lang="en-US" sz="1000" dirty="0"/>
                        <a:t>24 x </a:t>
                      </a:r>
                      <a:r>
                        <a:rPr lang="en-US" sz="1000" dirty="0" smtClean="0"/>
                        <a:t>7</a:t>
                      </a:r>
                    </a:p>
                    <a:p>
                      <a:endParaRPr lang="en-US" sz="1000" dirty="0" smtClean="0"/>
                    </a:p>
                    <a:p>
                      <a:endParaRPr lang="en-US" sz="1000" dirty="0" smtClean="0"/>
                    </a:p>
                    <a:p>
                      <a:endParaRPr lang="en-US" sz="1000" dirty="0" smtClean="0"/>
                    </a:p>
                    <a:p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 : </a:t>
                      </a:r>
                      <a:r>
                        <a:rPr lang="en-US" sz="1000" dirty="0" smtClean="0"/>
                        <a:t>8 days &amp; nights</a:t>
                      </a:r>
                    </a:p>
                    <a:p>
                      <a:endParaRPr lang="en-US" sz="1000" dirty="0" smtClean="0"/>
                    </a:p>
                    <a:p>
                      <a:r>
                        <a:rPr lang="en-US" sz="1000" dirty="0" smtClean="0"/>
                        <a:t>1 RN</a:t>
                      </a:r>
                      <a:r>
                        <a:rPr lang="en-US" sz="1000" baseline="0" dirty="0" smtClean="0"/>
                        <a:t> days</a:t>
                      </a:r>
                    </a:p>
                    <a:p>
                      <a:r>
                        <a:rPr lang="en-US" sz="1000" baseline="0" dirty="0" smtClean="0"/>
                        <a:t>2 RNs nights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RNs provide direct care and work to full scope; </a:t>
                      </a:r>
                      <a:r>
                        <a:rPr lang="en-US" sz="1000" dirty="0" smtClean="0"/>
                        <a:t>acting</a:t>
                      </a:r>
                      <a:r>
                        <a:rPr lang="en-US" sz="1000" baseline="0" dirty="0" smtClean="0"/>
                        <a:t> as a leader and resource to registered and non-registered staff; </a:t>
                      </a:r>
                      <a:r>
                        <a:rPr lang="en-US" sz="1000" dirty="0" smtClean="0"/>
                        <a:t>directing PSWs; assessing needs; performing</a:t>
                      </a:r>
                      <a:r>
                        <a:rPr lang="en-US" sz="1000" baseline="0" dirty="0" smtClean="0"/>
                        <a:t> assessments; administering medications;</a:t>
                      </a:r>
                      <a:r>
                        <a:rPr lang="en-US" sz="1000" dirty="0" smtClean="0"/>
                        <a:t> </a:t>
                      </a:r>
                      <a:r>
                        <a:rPr lang="en-US" sz="1000" dirty="0"/>
                        <a:t>providing mild to moderate wound </a:t>
                      </a:r>
                      <a:r>
                        <a:rPr lang="en-US" sz="1000" dirty="0" smtClean="0"/>
                        <a:t>care; </a:t>
                      </a:r>
                      <a:r>
                        <a:rPr lang="en-US" sz="1000" dirty="0"/>
                        <a:t>IV </a:t>
                      </a:r>
                      <a:r>
                        <a:rPr lang="en-US" sz="1000" dirty="0" smtClean="0"/>
                        <a:t>management;</a:t>
                      </a:r>
                      <a:r>
                        <a:rPr lang="en-US" sz="1000" baseline="0" dirty="0" smtClean="0"/>
                        <a:t> r</a:t>
                      </a:r>
                      <a:r>
                        <a:rPr lang="en-US" sz="1000" dirty="0" smtClean="0"/>
                        <a:t>unning </a:t>
                      </a:r>
                      <a:r>
                        <a:rPr lang="en-US" sz="1000" dirty="0"/>
                        <a:t>daily team </a:t>
                      </a:r>
                      <a:r>
                        <a:rPr lang="en-US" sz="1000" dirty="0" smtClean="0"/>
                        <a:t>huddles;</a:t>
                      </a:r>
                      <a:r>
                        <a:rPr lang="en-US" sz="1000" baseline="0" dirty="0" smtClean="0"/>
                        <a:t> conducting daily audits and collecting metrics; managing staffing schedule </a:t>
                      </a:r>
                    </a:p>
                    <a:p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24986232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2CE11A-5575-CC4E-AE02-A8674C122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2764E6-F2BC-EB47-8445-651C20652723}" type="slidenum">
              <a:rPr lang="en-US" smtClean="0"/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64772"/>
              </p:ext>
            </p:extLst>
          </p:nvPr>
        </p:nvGraphicFramePr>
        <p:xfrm>
          <a:off x="2152646" y="3939349"/>
          <a:ext cx="7886697" cy="525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465">
                  <a:extLst>
                    <a:ext uri="{9D8B030D-6E8A-4147-A177-3AD203B41FA5}">
                      <a16:colId xmlns:a16="http://schemas.microsoft.com/office/drawing/2014/main" val="291657629"/>
                    </a:ext>
                  </a:extLst>
                </a:gridCol>
                <a:gridCol w="1137213">
                  <a:extLst>
                    <a:ext uri="{9D8B030D-6E8A-4147-A177-3AD203B41FA5}">
                      <a16:colId xmlns:a16="http://schemas.microsoft.com/office/drawing/2014/main" val="4117429063"/>
                    </a:ext>
                  </a:extLst>
                </a:gridCol>
                <a:gridCol w="4687019">
                  <a:extLst>
                    <a:ext uri="{9D8B030D-6E8A-4147-A177-3AD203B41FA5}">
                      <a16:colId xmlns:a16="http://schemas.microsoft.com/office/drawing/2014/main" val="456710843"/>
                    </a:ext>
                  </a:extLst>
                </a:gridCol>
              </a:tblGrid>
              <a:tr h="521079">
                <a:tc>
                  <a:txBody>
                    <a:bodyPr/>
                    <a:lstStyle/>
                    <a:p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PERSONAL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SUPPORT WORKER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(PSW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24 x 7</a:t>
                      </a:r>
                    </a:p>
                  </a:txBody>
                  <a:tcPr marL="68580" marR="68580" marT="34290" marB="3429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 :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8 days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 :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nights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PSWs work under supervision of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RN and RPNs;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can support activation and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recreation;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assist in completing ADL’s; h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ourly rounding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60366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949752"/>
              </p:ext>
            </p:extLst>
          </p:nvPr>
        </p:nvGraphicFramePr>
        <p:xfrm>
          <a:off x="2152646" y="3207292"/>
          <a:ext cx="7886697" cy="757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2465">
                  <a:extLst>
                    <a:ext uri="{9D8B030D-6E8A-4147-A177-3AD203B41FA5}">
                      <a16:colId xmlns:a16="http://schemas.microsoft.com/office/drawing/2014/main" val="3795674514"/>
                    </a:ext>
                  </a:extLst>
                </a:gridCol>
                <a:gridCol w="1137213">
                  <a:extLst>
                    <a:ext uri="{9D8B030D-6E8A-4147-A177-3AD203B41FA5}">
                      <a16:colId xmlns:a16="http://schemas.microsoft.com/office/drawing/2014/main" val="4092705739"/>
                    </a:ext>
                  </a:extLst>
                </a:gridCol>
                <a:gridCol w="4687019">
                  <a:extLst>
                    <a:ext uri="{9D8B030D-6E8A-4147-A177-3AD203B41FA5}">
                      <a16:colId xmlns:a16="http://schemas.microsoft.com/office/drawing/2014/main" val="1481491577"/>
                    </a:ext>
                  </a:extLst>
                </a:gridCol>
              </a:tblGrid>
              <a:tr h="757566">
                <a:tc>
                  <a:txBody>
                    <a:bodyPr/>
                    <a:lstStyle/>
                    <a:p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REGISTERED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PRATICAL</a:t>
                      </a:r>
                      <a:r>
                        <a:rPr lang="en-US" sz="1000" b="1" baseline="0" dirty="0" smtClean="0">
                          <a:solidFill>
                            <a:schemeClr val="tx1"/>
                          </a:solidFill>
                        </a:rPr>
                        <a:t> NURSE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</a:rPr>
                        <a:t>RPN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24 x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  <a:p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1 :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8 days &amp; nights</a:t>
                      </a:r>
                    </a:p>
                    <a:p>
                      <a:endParaRPr lang="en-US" sz="1000" b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2 RPN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days</a:t>
                      </a:r>
                    </a:p>
                    <a:p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1 RPN nights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RPNs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provide direct care and work to full scope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;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directing PSWs; assessing needs; performing</a:t>
                      </a:r>
                      <a:r>
                        <a:rPr lang="en-US" sz="1000" b="0" baseline="0" dirty="0" smtClean="0">
                          <a:solidFill>
                            <a:schemeClr val="tx1"/>
                          </a:solidFill>
                        </a:rPr>
                        <a:t> assessments; administering medications;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providing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mild to moderate wound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care;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</a:rPr>
                        <a:t>IV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</a:rPr>
                        <a:t>management</a:t>
                      </a:r>
                      <a:endParaRPr 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4145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328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2629E7D-9680-204B-9694-1993CC85A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859303"/>
              </p:ext>
            </p:extLst>
          </p:nvPr>
        </p:nvGraphicFramePr>
        <p:xfrm>
          <a:off x="2228846" y="747712"/>
          <a:ext cx="7886699" cy="15621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71145">
                  <a:extLst>
                    <a:ext uri="{9D8B030D-6E8A-4147-A177-3AD203B41FA5}">
                      <a16:colId xmlns:a16="http://schemas.microsoft.com/office/drawing/2014/main" val="3264161928"/>
                    </a:ext>
                  </a:extLst>
                </a:gridCol>
                <a:gridCol w="5815554">
                  <a:extLst>
                    <a:ext uri="{9D8B030D-6E8A-4147-A177-3AD203B41FA5}">
                      <a16:colId xmlns:a16="http://schemas.microsoft.com/office/drawing/2014/main" val="326267854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1000" b="1" dirty="0"/>
                        <a:t>OTHER SERVICES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GOOD TO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55119598"/>
                  </a:ext>
                </a:extLst>
              </a:tr>
              <a:tr h="1608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/>
                        <a:t>Therapeutic</a:t>
                      </a:r>
                      <a:r>
                        <a:rPr lang="en-US" sz="1000" b="1" baseline="0" dirty="0" smtClean="0"/>
                        <a:t> Recreation </a:t>
                      </a:r>
                      <a:endParaRPr lang="en-US" sz="1000" b="1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Meaningful</a:t>
                      </a:r>
                      <a:r>
                        <a:rPr lang="en-US" sz="1000" baseline="0" dirty="0" smtClean="0"/>
                        <a:t> leisure to maintain and maximize social, cognitive, emotional, spiritual and physical functioning.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26718970"/>
                  </a:ext>
                </a:extLst>
              </a:tr>
              <a:tr h="160865">
                <a:tc>
                  <a:txBody>
                    <a:bodyPr/>
                    <a:lstStyle/>
                    <a:p>
                      <a:r>
                        <a:rPr lang="en-US" sz="1000" b="1" dirty="0"/>
                        <a:t>Behavioural Supports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Training, capacity building for staff to recognize and manage triggers. Provided onsite by LOFT Community </a:t>
                      </a:r>
                      <a:r>
                        <a:rPr lang="en-US" sz="1000" dirty="0" smtClean="0"/>
                        <a:t>Services. Off-site consultations done with</a:t>
                      </a:r>
                      <a:r>
                        <a:rPr lang="en-US" sz="1000" baseline="0" dirty="0" smtClean="0"/>
                        <a:t> psychiatry/crisis at MSH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84767431"/>
                  </a:ext>
                </a:extLst>
              </a:tr>
              <a:tr h="160865">
                <a:tc>
                  <a:txBody>
                    <a:bodyPr/>
                    <a:lstStyle/>
                    <a:p>
                      <a:r>
                        <a:rPr lang="en-US" sz="1000" b="1" dirty="0"/>
                        <a:t>Caregiver Support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Social Work / caregiver counselling to reduce stress and increase capacity. Provided onsite </a:t>
                      </a:r>
                      <a:r>
                        <a:rPr lang="en-US" sz="1000" dirty="0" smtClean="0"/>
                        <a:t>by</a:t>
                      </a:r>
                      <a:r>
                        <a:rPr lang="en-US" sz="1000" baseline="0" dirty="0" smtClean="0"/>
                        <a:t> Social Work/Patient Flow Coordinator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63271960"/>
                  </a:ext>
                </a:extLst>
              </a:tr>
              <a:tr h="160865">
                <a:tc>
                  <a:txBody>
                    <a:bodyPr/>
                    <a:lstStyle/>
                    <a:p>
                      <a:r>
                        <a:rPr lang="en-US" sz="1000" b="1" dirty="0"/>
                        <a:t>Primary Care (MD, NP)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Patient’s Primary Care Provider is </a:t>
                      </a:r>
                      <a:r>
                        <a:rPr lang="en-US" sz="1000" dirty="0" smtClean="0"/>
                        <a:t>MRP/NP. </a:t>
                      </a:r>
                      <a:r>
                        <a:rPr lang="en-US" sz="1000" dirty="0"/>
                        <a:t>After hours &amp; urgent on-call coverage provided </a:t>
                      </a:r>
                      <a:r>
                        <a:rPr lang="en-US" sz="1000" dirty="0" smtClean="0"/>
                        <a:t>by</a:t>
                      </a:r>
                      <a:r>
                        <a:rPr lang="en-US" sz="1000" baseline="0" dirty="0" smtClean="0"/>
                        <a:t> Family Health Team</a:t>
                      </a:r>
                      <a:endParaRPr lang="en-US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52503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194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437</Words>
  <Application>Microsoft Office PowerPoint</Application>
  <PresentationFormat>Widescreen</PresentationFormat>
  <Paragraphs>64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Reactivation Care Centre Model of Care 24x7 RN and PSW coverage, plus therapy and other services onsite</vt:lpstr>
      <vt:lpstr>PowerPoint Presentation</vt:lpstr>
    </vt:vector>
  </TitlesOfParts>
  <Company>Markville Stoufville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Reactivation Care Centre Model of Care 24x7 RN and PSW coverage, plus therapy and other services onsite</dc:title>
  <dc:creator>Generic MSH - Win10</dc:creator>
  <cp:lastModifiedBy>Dhillon, Rupinder</cp:lastModifiedBy>
  <cp:revision>14</cp:revision>
  <dcterms:created xsi:type="dcterms:W3CDTF">2021-06-03T14:12:55Z</dcterms:created>
  <dcterms:modified xsi:type="dcterms:W3CDTF">2021-06-14T15:01:06Z</dcterms:modified>
</cp:coreProperties>
</file>