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14" r:id="rId2"/>
    <p:sldId id="281" r:id="rId3"/>
    <p:sldId id="349" r:id="rId4"/>
    <p:sldId id="350" r:id="rId5"/>
    <p:sldId id="351" r:id="rId6"/>
    <p:sldId id="352" r:id="rId7"/>
    <p:sldId id="315" r:id="rId8"/>
    <p:sldId id="316" r:id="rId9"/>
    <p:sldId id="317" r:id="rId10"/>
    <p:sldId id="318" r:id="rId11"/>
    <p:sldId id="358" r:id="rId12"/>
    <p:sldId id="359" r:id="rId13"/>
    <p:sldId id="360" r:id="rId14"/>
    <p:sldId id="320" r:id="rId15"/>
    <p:sldId id="321" r:id="rId16"/>
    <p:sldId id="361" r:id="rId17"/>
    <p:sldId id="322" r:id="rId18"/>
    <p:sldId id="348" r:id="rId19"/>
    <p:sldId id="323" r:id="rId20"/>
    <p:sldId id="324" r:id="rId21"/>
    <p:sldId id="354" r:id="rId22"/>
    <p:sldId id="325" r:id="rId23"/>
    <p:sldId id="363" r:id="rId24"/>
    <p:sldId id="355" r:id="rId25"/>
    <p:sldId id="326" r:id="rId26"/>
    <p:sldId id="362" r:id="rId27"/>
    <p:sldId id="356" r:id="rId28"/>
    <p:sldId id="327" r:id="rId29"/>
    <p:sldId id="357" r:id="rId30"/>
    <p:sldId id="328" r:id="rId31"/>
    <p:sldId id="353" r:id="rId32"/>
    <p:sldId id="341" r:id="rId33"/>
    <p:sldId id="342" r:id="rId34"/>
    <p:sldId id="343" r:id="rId35"/>
    <p:sldId id="344" r:id="rId36"/>
    <p:sldId id="345" r:id="rId37"/>
    <p:sldId id="346" r:id="rId38"/>
    <p:sldId id="347" r:id="rId39"/>
    <p:sldId id="367" r:id="rId40"/>
    <p:sldId id="330" r:id="rId41"/>
    <p:sldId id="364" r:id="rId42"/>
    <p:sldId id="365" r:id="rId43"/>
    <p:sldId id="366" r:id="rId44"/>
    <p:sldId id="368" r:id="rId45"/>
    <p:sldId id="334" r:id="rId46"/>
    <p:sldId id="369" r:id="rId47"/>
    <p:sldId id="370" r:id="rId48"/>
    <p:sldId id="335" r:id="rId49"/>
    <p:sldId id="336" r:id="rId50"/>
    <p:sldId id="337" r:id="rId51"/>
    <p:sldId id="338" r:id="rId52"/>
    <p:sldId id="339" r:id="rId5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F94"/>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38"/>
    <p:restoredTop sz="80094"/>
  </p:normalViewPr>
  <p:slideViewPr>
    <p:cSldViewPr>
      <p:cViewPr varScale="1">
        <p:scale>
          <a:sx n="59" d="100"/>
          <a:sy n="59" d="100"/>
        </p:scale>
        <p:origin x="10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202"/>
          </a:xfrm>
          <a:prstGeom prst="rect">
            <a:avLst/>
          </a:prstGeom>
        </p:spPr>
        <p:txBody>
          <a:bodyPr vert="horz" lIns="92172" tIns="46086" rIns="92172" bIns="46086" rtlCol="0"/>
          <a:lstStyle>
            <a:lvl1pPr algn="l">
              <a:defRPr sz="1200"/>
            </a:lvl1pPr>
          </a:lstStyle>
          <a:p>
            <a:endParaRPr lang="en-US"/>
          </a:p>
        </p:txBody>
      </p:sp>
      <p:sp>
        <p:nvSpPr>
          <p:cNvPr id="3" name="Date Placeholder 2"/>
          <p:cNvSpPr>
            <a:spLocks noGrp="1"/>
          </p:cNvSpPr>
          <p:nvPr>
            <p:ph type="dt" sz="quarter" idx="1"/>
          </p:nvPr>
        </p:nvSpPr>
        <p:spPr>
          <a:xfrm>
            <a:off x="3936768" y="1"/>
            <a:ext cx="3011699" cy="462202"/>
          </a:xfrm>
          <a:prstGeom prst="rect">
            <a:avLst/>
          </a:prstGeom>
        </p:spPr>
        <p:txBody>
          <a:bodyPr vert="horz" lIns="92172" tIns="46086" rIns="92172" bIns="46086" rtlCol="0"/>
          <a:lstStyle>
            <a:lvl1pPr algn="r">
              <a:defRPr sz="1200"/>
            </a:lvl1pPr>
          </a:lstStyle>
          <a:p>
            <a:fld id="{6586663F-2663-462F-84E1-7ECFC19281D5}" type="datetimeFigureOut">
              <a:rPr lang="en-US" smtClean="0"/>
              <a:t>11/7/2019</a:t>
            </a:fld>
            <a:endParaRPr lang="en-US"/>
          </a:p>
        </p:txBody>
      </p:sp>
      <p:sp>
        <p:nvSpPr>
          <p:cNvPr id="4" name="Footer Placeholder 3"/>
          <p:cNvSpPr>
            <a:spLocks noGrp="1"/>
          </p:cNvSpPr>
          <p:nvPr>
            <p:ph type="ftr" sz="quarter" idx="2"/>
          </p:nvPr>
        </p:nvSpPr>
        <p:spPr>
          <a:xfrm>
            <a:off x="0" y="8772279"/>
            <a:ext cx="3011699" cy="462202"/>
          </a:xfrm>
          <a:prstGeom prst="rect">
            <a:avLst/>
          </a:prstGeom>
        </p:spPr>
        <p:txBody>
          <a:bodyPr vert="horz" lIns="92172" tIns="46086" rIns="92172" bIns="4608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279"/>
            <a:ext cx="3011699" cy="462202"/>
          </a:xfrm>
          <a:prstGeom prst="rect">
            <a:avLst/>
          </a:prstGeom>
        </p:spPr>
        <p:txBody>
          <a:bodyPr vert="horz" lIns="92172" tIns="46086" rIns="92172" bIns="46086" rtlCol="0" anchor="b"/>
          <a:lstStyle>
            <a:lvl1pPr algn="r">
              <a:defRPr sz="1200"/>
            </a:lvl1pPr>
          </a:lstStyle>
          <a:p>
            <a:fld id="{A3A31C2E-A530-4F1E-AD1E-81243AF51B2C}" type="slidenum">
              <a:rPr lang="en-US" smtClean="0"/>
              <a:t>‹#›</a:t>
            </a:fld>
            <a:endParaRPr lang="en-US"/>
          </a:p>
        </p:txBody>
      </p:sp>
    </p:spTree>
    <p:extLst>
      <p:ext uri="{BB962C8B-B14F-4D97-AF65-F5344CB8AC3E}">
        <p14:creationId xmlns:p14="http://schemas.microsoft.com/office/powerpoint/2010/main" val="3126305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172" tIns="46086" rIns="92172" bIns="4608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172" tIns="46086" rIns="92172" bIns="46086" rtlCol="0"/>
          <a:lstStyle>
            <a:lvl1pPr algn="r">
              <a:defRPr sz="1200"/>
            </a:lvl1pPr>
          </a:lstStyle>
          <a:p>
            <a:fld id="{E954370B-B6C7-014E-A9CC-85BDB973E48F}" type="datetimeFigureOut">
              <a:rPr lang="en-US" smtClean="0"/>
              <a:t>11/7/2019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172" tIns="46086" rIns="92172" bIns="4608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172" tIns="46086" rIns="92172" bIns="460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3407"/>
          </a:xfrm>
          <a:prstGeom prst="rect">
            <a:avLst/>
          </a:prstGeom>
        </p:spPr>
        <p:txBody>
          <a:bodyPr vert="horz" lIns="92172" tIns="46086" rIns="92172" bIns="4608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172" tIns="46086" rIns="92172" bIns="46086" rtlCol="0" anchor="b"/>
          <a:lstStyle>
            <a:lvl1pPr algn="r">
              <a:defRPr sz="1200"/>
            </a:lvl1pPr>
          </a:lstStyle>
          <a:p>
            <a:fld id="{18524E7D-1A44-8546-BA57-20B07226BCCF}" type="slidenum">
              <a:rPr lang="en-US" smtClean="0"/>
              <a:t>‹#›</a:t>
            </a:fld>
            <a:endParaRPr lang="en-US"/>
          </a:p>
        </p:txBody>
      </p:sp>
    </p:spTree>
    <p:extLst>
      <p:ext uri="{BB962C8B-B14F-4D97-AF65-F5344CB8AC3E}">
        <p14:creationId xmlns:p14="http://schemas.microsoft.com/office/powerpoint/2010/main" val="56724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7874D-74E3-4D21-94C4-4DBFEA541C6C}" type="slidenum">
              <a:rPr lang="en-US" smtClean="0"/>
              <a:t>1</a:t>
            </a:fld>
            <a:endParaRPr lang="en-US"/>
          </a:p>
        </p:txBody>
      </p:sp>
    </p:spTree>
    <p:extLst>
      <p:ext uri="{BB962C8B-B14F-4D97-AF65-F5344CB8AC3E}">
        <p14:creationId xmlns:p14="http://schemas.microsoft.com/office/powerpoint/2010/main" val="174365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24E7D-1A44-8546-BA57-20B07226BCCF}" type="slidenum">
              <a:rPr lang="en-US" smtClean="0"/>
              <a:t>2</a:t>
            </a:fld>
            <a:endParaRPr lang="en-US"/>
          </a:p>
        </p:txBody>
      </p:sp>
    </p:spTree>
    <p:extLst>
      <p:ext uri="{BB962C8B-B14F-4D97-AF65-F5344CB8AC3E}">
        <p14:creationId xmlns:p14="http://schemas.microsoft.com/office/powerpoint/2010/main" val="378580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24E7D-1A44-8546-BA57-20B07226BCCF}" type="slidenum">
              <a:rPr lang="en-US" smtClean="0"/>
              <a:t>19</a:t>
            </a:fld>
            <a:endParaRPr lang="en-US"/>
          </a:p>
        </p:txBody>
      </p:sp>
    </p:spTree>
    <p:extLst>
      <p:ext uri="{BB962C8B-B14F-4D97-AF65-F5344CB8AC3E}">
        <p14:creationId xmlns:p14="http://schemas.microsoft.com/office/powerpoint/2010/main" val="214126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24E7D-1A44-8546-BA57-20B07226BCCF}" type="slidenum">
              <a:rPr lang="en-US" smtClean="0"/>
              <a:t>22</a:t>
            </a:fld>
            <a:endParaRPr lang="en-US"/>
          </a:p>
        </p:txBody>
      </p:sp>
    </p:spTree>
    <p:extLst>
      <p:ext uri="{BB962C8B-B14F-4D97-AF65-F5344CB8AC3E}">
        <p14:creationId xmlns:p14="http://schemas.microsoft.com/office/powerpoint/2010/main" val="151180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24E7D-1A44-8546-BA57-20B07226BCCF}" type="slidenum">
              <a:rPr lang="en-US" smtClean="0"/>
              <a:t>23</a:t>
            </a:fld>
            <a:endParaRPr lang="en-US"/>
          </a:p>
        </p:txBody>
      </p:sp>
    </p:spTree>
    <p:extLst>
      <p:ext uri="{BB962C8B-B14F-4D97-AF65-F5344CB8AC3E}">
        <p14:creationId xmlns:p14="http://schemas.microsoft.com/office/powerpoint/2010/main" val="246747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24E7D-1A44-8546-BA57-20B07226BCCF}" type="slidenum">
              <a:rPr lang="en-US" smtClean="0"/>
              <a:t>46</a:t>
            </a:fld>
            <a:endParaRPr lang="en-US"/>
          </a:p>
        </p:txBody>
      </p:sp>
    </p:spTree>
    <p:extLst>
      <p:ext uri="{BB962C8B-B14F-4D97-AF65-F5344CB8AC3E}">
        <p14:creationId xmlns:p14="http://schemas.microsoft.com/office/powerpoint/2010/main" val="16392443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2" name="Picture 51" descr="word cloud bar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4400"/>
            <a:ext cx="9144000" cy="914400"/>
          </a:xfrm>
          <a:prstGeom prst="rect">
            <a:avLst/>
          </a:prstGeom>
        </p:spPr>
      </p:pic>
      <p:cxnSp>
        <p:nvCxnSpPr>
          <p:cNvPr id="13" name="Straight Connector 12"/>
          <p:cNvCxnSpPr/>
          <p:nvPr userDrawn="1"/>
        </p:nvCxnSpPr>
        <p:spPr>
          <a:xfrm>
            <a:off x="0" y="1828800"/>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2" y="4174887"/>
            <a:ext cx="457199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572000" y="1828800"/>
            <a:ext cx="0" cy="50292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98901" y="1828800"/>
            <a:ext cx="0" cy="23460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sl_logo_2c_horizont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09360" y="243840"/>
            <a:ext cx="2523744" cy="438912"/>
          </a:xfrm>
          <a:prstGeom prst="rect">
            <a:avLst/>
          </a:prstGeom>
        </p:spPr>
      </p:pic>
      <p:pic>
        <p:nvPicPr>
          <p:cNvPr id="23" name="Picture 4" descr="\\psf\Host\Volumes\mhaggerty\Resources\SM_Icons\Twitter_300x300_blue_bir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09552" y="6601244"/>
            <a:ext cx="256557" cy="208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457454" y="1371600"/>
            <a:ext cx="8375650" cy="405865"/>
          </a:xfrm>
          <a:prstGeom prst="rect">
            <a:avLst/>
          </a:prstGeo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Presentation Subtitle</a:t>
            </a:r>
          </a:p>
        </p:txBody>
      </p:sp>
      <p:sp>
        <p:nvSpPr>
          <p:cNvPr id="7" name="Picture Placeholder 6"/>
          <p:cNvSpPr>
            <a:spLocks noGrp="1"/>
          </p:cNvSpPr>
          <p:nvPr>
            <p:ph type="pic" sz="quarter" idx="12"/>
          </p:nvPr>
        </p:nvSpPr>
        <p:spPr>
          <a:xfrm>
            <a:off x="0" y="1828800"/>
            <a:ext cx="4572000" cy="5029200"/>
          </a:xfrm>
          <a:prstGeom prst="rect">
            <a:avLst/>
          </a:prstGeom>
        </p:spPr>
        <p:txBody>
          <a:bodyPr/>
          <a:lstStyle/>
          <a:p>
            <a:r>
              <a:rPr lang="en-US" smtClean="0"/>
              <a:t>Click icon to add picture</a:t>
            </a:r>
            <a:endParaRPr lang="en-US"/>
          </a:p>
        </p:txBody>
      </p:sp>
      <p:pic>
        <p:nvPicPr>
          <p:cNvPr id="29" name="Picture 28" descr="C13-052 108.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26564" b="629"/>
          <a:stretch/>
        </p:blipFill>
        <p:spPr>
          <a:xfrm>
            <a:off x="0" y="1855370"/>
            <a:ext cx="4572000" cy="4993105"/>
          </a:xfrm>
          <a:prstGeom prst="rect">
            <a:avLst/>
          </a:prstGeom>
        </p:spPr>
      </p:pic>
      <p:sp>
        <p:nvSpPr>
          <p:cNvPr id="35" name="Text Placeholder 34"/>
          <p:cNvSpPr>
            <a:spLocks noGrp="1"/>
          </p:cNvSpPr>
          <p:nvPr>
            <p:ph type="body" sz="quarter" idx="14" hasCustomPrompt="1"/>
          </p:nvPr>
        </p:nvSpPr>
        <p:spPr>
          <a:xfrm>
            <a:off x="4800600" y="6019800"/>
            <a:ext cx="4061510" cy="533400"/>
          </a:xfrm>
          <a:prstGeom prst="rect">
            <a:avLst/>
          </a:prstGeom>
        </p:spPr>
        <p:txBody>
          <a:bodyPr>
            <a:noAutofit/>
          </a:bodyPr>
          <a:lstStyle>
            <a:lvl1pPr marL="0" indent="0">
              <a:buNone/>
              <a:defRPr sz="1400">
                <a:solidFill>
                  <a:srgbClr val="1C3F9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Presenter’s Title</a:t>
            </a:r>
            <a:endParaRPr lang="en-US" dirty="0"/>
          </a:p>
        </p:txBody>
      </p:sp>
      <p:sp>
        <p:nvSpPr>
          <p:cNvPr id="39" name="Text Placeholder 38"/>
          <p:cNvSpPr>
            <a:spLocks noGrp="1"/>
          </p:cNvSpPr>
          <p:nvPr>
            <p:ph type="body" sz="quarter" idx="16" hasCustomPrompt="1"/>
          </p:nvPr>
        </p:nvSpPr>
        <p:spPr>
          <a:xfrm>
            <a:off x="4800600" y="5676900"/>
            <a:ext cx="4032250" cy="342900"/>
          </a:xfrm>
          <a:prstGeom prst="rect">
            <a:avLst/>
          </a:prstGeom>
        </p:spPr>
        <p:txBody>
          <a:bodyPr>
            <a:noAutofit/>
          </a:bodyPr>
          <a:lstStyle>
            <a:lvl1pPr marL="0" indent="0">
              <a:buNone/>
              <a:defRPr sz="1800" b="1">
                <a:solidFill>
                  <a:srgbClr val="1C3F94"/>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dirty="0" smtClean="0"/>
              <a:t>Presenter’s Name, Credentials</a:t>
            </a:r>
          </a:p>
        </p:txBody>
      </p:sp>
      <p:sp>
        <p:nvSpPr>
          <p:cNvPr id="45" name="Text Placeholder 44"/>
          <p:cNvSpPr>
            <a:spLocks noGrp="1"/>
          </p:cNvSpPr>
          <p:nvPr>
            <p:ph type="body" sz="quarter" idx="17" hasCustomPrompt="1"/>
          </p:nvPr>
        </p:nvSpPr>
        <p:spPr>
          <a:xfrm>
            <a:off x="463550" y="889535"/>
            <a:ext cx="8299450" cy="457200"/>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200" indent="0">
              <a:buNone/>
              <a:defRPr sz="3200" b="1">
                <a:solidFill>
                  <a:schemeClr val="bg1"/>
                </a:solidFill>
                <a:latin typeface="Arial" panose="020B0604020202020204" pitchFamily="34" charset="0"/>
                <a:cs typeface="Arial" panose="020B0604020202020204" pitchFamily="34" charset="0"/>
              </a:defRPr>
            </a:lvl2pPr>
            <a:lvl3pPr marL="914400" indent="0">
              <a:buNone/>
              <a:defRPr sz="3200" b="1">
                <a:solidFill>
                  <a:schemeClr val="bg1"/>
                </a:solidFill>
                <a:latin typeface="Arial" panose="020B0604020202020204" pitchFamily="34" charset="0"/>
                <a:cs typeface="Arial" panose="020B0604020202020204" pitchFamily="34" charset="0"/>
              </a:defRPr>
            </a:lvl3pPr>
            <a:lvl4pPr marL="1371600" indent="0">
              <a:buNone/>
              <a:defRPr sz="3200" b="1">
                <a:solidFill>
                  <a:schemeClr val="bg1"/>
                </a:solidFill>
                <a:latin typeface="Arial" panose="020B0604020202020204" pitchFamily="34" charset="0"/>
                <a:cs typeface="Arial" panose="020B0604020202020204" pitchFamily="34" charset="0"/>
              </a:defRPr>
            </a:lvl4pPr>
            <a:lvl5pPr marL="1828800" indent="0">
              <a:buNone/>
              <a:defRPr sz="3200" b="1">
                <a:solidFill>
                  <a:schemeClr val="bg1"/>
                </a:solidFill>
                <a:latin typeface="Arial" panose="020B0604020202020204" pitchFamily="34" charset="0"/>
                <a:cs typeface="Arial" panose="020B0604020202020204" pitchFamily="34" charset="0"/>
              </a:defRPr>
            </a:lvl5pPr>
          </a:lstStyle>
          <a:p>
            <a:pPr lvl="0"/>
            <a:r>
              <a:rPr lang="en-US" dirty="0" smtClean="0"/>
              <a:t>PRESENTATION TITLE</a:t>
            </a:r>
            <a:endParaRPr lang="en-US" dirty="0"/>
          </a:p>
        </p:txBody>
      </p:sp>
      <p:sp>
        <p:nvSpPr>
          <p:cNvPr id="47" name="Picture Placeholder 46"/>
          <p:cNvSpPr>
            <a:spLocks noGrp="1"/>
          </p:cNvSpPr>
          <p:nvPr>
            <p:ph type="pic" sz="quarter" idx="18"/>
          </p:nvPr>
        </p:nvSpPr>
        <p:spPr>
          <a:xfrm>
            <a:off x="4619625" y="1828800"/>
            <a:ext cx="2238375" cy="2289175"/>
          </a:xfrm>
          <a:prstGeom prst="rect">
            <a:avLst/>
          </a:prstGeom>
        </p:spPr>
        <p:txBody>
          <a:bodyPr/>
          <a:lstStyle/>
          <a:p>
            <a:r>
              <a:rPr lang="en-US" smtClean="0"/>
              <a:t>Click icon to add picture</a:t>
            </a:r>
            <a:endParaRPr lang="en-US" dirty="0"/>
          </a:p>
        </p:txBody>
      </p:sp>
      <p:pic>
        <p:nvPicPr>
          <p:cNvPr id="48" name="Picture 47" descr="Joey_3.jpg"/>
          <p:cNvPicPr>
            <a:picLocks noChangeAspect="1"/>
          </p:cNvPicPr>
          <p:nvPr userDrawn="1"/>
        </p:nvPicPr>
        <p:blipFill rotWithShape="1">
          <a:blip r:embed="rId6" cstate="print">
            <a:extLst>
              <a:ext uri="{28A0092B-C50C-407E-A947-70E740481C1C}">
                <a14:useLocalDpi xmlns:a14="http://schemas.microsoft.com/office/drawing/2010/main" val="0"/>
              </a:ext>
            </a:extLst>
          </a:blip>
          <a:srcRect l="15724" t="-9132" r="-1536" b="38155"/>
          <a:stretch/>
        </p:blipFill>
        <p:spPr>
          <a:xfrm>
            <a:off x="4632070" y="1521262"/>
            <a:ext cx="2283581" cy="2596045"/>
          </a:xfrm>
          <a:prstGeom prst="rect">
            <a:avLst/>
          </a:prstGeom>
        </p:spPr>
      </p:pic>
      <p:sp>
        <p:nvSpPr>
          <p:cNvPr id="50" name="Picture Placeholder 49"/>
          <p:cNvSpPr>
            <a:spLocks noGrp="1"/>
          </p:cNvSpPr>
          <p:nvPr>
            <p:ph type="pic" sz="quarter" idx="19"/>
          </p:nvPr>
        </p:nvSpPr>
        <p:spPr>
          <a:xfrm>
            <a:off x="6899275" y="1828800"/>
            <a:ext cx="2244725" cy="2289175"/>
          </a:xfrm>
          <a:prstGeom prst="rect">
            <a:avLst/>
          </a:prstGeom>
        </p:spPr>
        <p:txBody>
          <a:bodyPr/>
          <a:lstStyle/>
          <a:p>
            <a:r>
              <a:rPr lang="en-US" smtClean="0"/>
              <a:t>Click icon to add picture</a:t>
            </a:r>
            <a:endParaRPr lang="en-US" dirty="0"/>
          </a:p>
        </p:txBody>
      </p:sp>
      <p:pic>
        <p:nvPicPr>
          <p:cNvPr id="51" name="Picture 50" descr="Dr_Teoh_OR1_mod.jpg"/>
          <p:cNvPicPr>
            <a:picLocks noChangeAspect="1"/>
          </p:cNvPicPr>
          <p:nvPr userDrawn="1"/>
        </p:nvPicPr>
        <p:blipFill rotWithShape="1">
          <a:blip r:embed="rId7" cstate="print">
            <a:extLst>
              <a:ext uri="{28A0092B-C50C-407E-A947-70E740481C1C}">
                <a14:useLocalDpi xmlns:a14="http://schemas.microsoft.com/office/drawing/2010/main" val="0"/>
              </a:ext>
            </a:extLst>
          </a:blip>
          <a:srcRect l="33594" r="9379" b="13541"/>
          <a:stretch/>
        </p:blipFill>
        <p:spPr>
          <a:xfrm>
            <a:off x="6906126" y="1855370"/>
            <a:ext cx="2237874" cy="2261937"/>
          </a:xfrm>
          <a:prstGeom prst="rect">
            <a:avLst/>
          </a:prstGeom>
        </p:spPr>
      </p:pic>
      <p:pic>
        <p:nvPicPr>
          <p:cNvPr id="53" name="Picture 52"/>
          <p:cNvPicPr>
            <a:picLocks noChangeAspect="1"/>
          </p:cNvPicPr>
          <p:nvPr userDrawn="1"/>
        </p:nvPicPr>
        <p:blipFill rotWithShape="1">
          <a:blip r:embed="rId8" cstate="print">
            <a:extLst>
              <a:ext uri="{28A0092B-C50C-407E-A947-70E740481C1C}">
                <a14:useLocalDpi xmlns:a14="http://schemas.microsoft.com/office/drawing/2010/main" val="0"/>
              </a:ext>
            </a:extLst>
          </a:blip>
          <a:srcRect l="283" t="24772" r="-283" b="24772"/>
          <a:stretch/>
        </p:blipFill>
        <p:spPr>
          <a:xfrm>
            <a:off x="4642800" y="4152307"/>
            <a:ext cx="4526652" cy="1516994"/>
          </a:xfrm>
          <a:prstGeom prst="rect">
            <a:avLst/>
          </a:prstGeom>
        </p:spPr>
      </p:pic>
      <p:sp>
        <p:nvSpPr>
          <p:cNvPr id="22" name="TextBox 21"/>
          <p:cNvSpPr txBox="1"/>
          <p:nvPr userDrawn="1"/>
        </p:nvSpPr>
        <p:spPr>
          <a:xfrm>
            <a:off x="5135217" y="6553200"/>
            <a:ext cx="2590800" cy="276999"/>
          </a:xfrm>
          <a:prstGeom prst="rect">
            <a:avLst/>
          </a:prstGeom>
          <a:noFill/>
        </p:spPr>
        <p:txBody>
          <a:bodyPr wrap="square" rtlCol="0">
            <a:spAutoFit/>
          </a:bodyPr>
          <a:lstStyle/>
          <a:p>
            <a:r>
              <a:rPr lang="en-US" sz="1200" dirty="0" smtClean="0">
                <a:solidFill>
                  <a:srgbClr val="1C3F94"/>
                </a:solidFill>
                <a:latin typeface="Arial" panose="020B0604020202020204" pitchFamily="34" charset="0"/>
                <a:cs typeface="Arial" panose="020B0604020202020204" pitchFamily="34" charset="0"/>
              </a:rPr>
              <a:t>@</a:t>
            </a:r>
            <a:r>
              <a:rPr lang="en-US" sz="1200" dirty="0" err="1" smtClean="0">
                <a:solidFill>
                  <a:srgbClr val="1C3F94"/>
                </a:solidFill>
                <a:latin typeface="Arial" panose="020B0604020202020204" pitchFamily="34" charset="0"/>
                <a:cs typeface="Arial" panose="020B0604020202020204" pitchFamily="34" charset="0"/>
              </a:rPr>
              <a:t>Southlake_News</a:t>
            </a:r>
            <a:endParaRPr lang="en-US" sz="1200" dirty="0">
              <a:solidFill>
                <a:srgbClr val="1C3F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0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6" name="Picture 15" descr="word cloud bar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0" name="Rectangle 9"/>
          <p:cNvSpPr/>
          <p:nvPr userDrawn="1"/>
        </p:nvSpPr>
        <p:spPr>
          <a:xfrm>
            <a:off x="0" y="6776720"/>
            <a:ext cx="9144000" cy="81280"/>
          </a:xfrm>
          <a:prstGeom prst="rect">
            <a:avLst/>
          </a:prstGeom>
          <a:solidFill>
            <a:srgbClr val="1C3F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l_logo_2c_horizonta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3223" y="6444921"/>
            <a:ext cx="1393738" cy="242389"/>
          </a:xfrm>
          <a:prstGeom prst="rect">
            <a:avLst/>
          </a:prstGeom>
        </p:spPr>
      </p:pic>
      <p:sp>
        <p:nvSpPr>
          <p:cNvPr id="12" name="TextBox 11"/>
          <p:cNvSpPr txBox="1"/>
          <p:nvPr userDrawn="1"/>
        </p:nvSpPr>
        <p:spPr>
          <a:xfrm rot="16200000">
            <a:off x="8124418" y="3699738"/>
            <a:ext cx="1823720" cy="215444"/>
          </a:xfrm>
          <a:prstGeom prst="rect">
            <a:avLst/>
          </a:prstGeom>
          <a:noFill/>
        </p:spPr>
        <p:txBody>
          <a:bodyPr wrap="square" rtlCol="0">
            <a:spAutoFit/>
          </a:bodyPr>
          <a:lstStyle/>
          <a:p>
            <a:r>
              <a:rPr lang="en-US" sz="800" dirty="0">
                <a:solidFill>
                  <a:schemeClr val="bg1">
                    <a:lumMod val="75000"/>
                  </a:schemeClr>
                </a:solidFill>
                <a:latin typeface="Arial"/>
                <a:cs typeface="Arial"/>
              </a:rPr>
              <a:t>©Southlake Regional Health Centre</a:t>
            </a:r>
          </a:p>
        </p:txBody>
      </p:sp>
      <p:sp>
        <p:nvSpPr>
          <p:cNvPr id="7" name="Content Placeholder 2"/>
          <p:cNvSpPr>
            <a:spLocks noGrp="1"/>
          </p:cNvSpPr>
          <p:nvPr>
            <p:ph idx="1"/>
          </p:nvPr>
        </p:nvSpPr>
        <p:spPr>
          <a:xfrm>
            <a:off x="457200" y="1600200"/>
            <a:ext cx="8229600" cy="4525963"/>
          </a:xfrm>
          <a:prstGeom prst="rect">
            <a:avLst/>
          </a:prstGeom>
        </p:spPr>
        <p:txBody>
          <a:bodyPr anchor="ct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9"/>
          <p:cNvSpPr>
            <a:spLocks noGrp="1"/>
          </p:cNvSpPr>
          <p:nvPr>
            <p:ph type="title" hasCustomPrompt="1"/>
          </p:nvPr>
        </p:nvSpPr>
        <p:spPr>
          <a:xfrm>
            <a:off x="457200" y="152400"/>
            <a:ext cx="8229600" cy="685800"/>
          </a:xfrm>
          <a:prstGeom prst="rect">
            <a:avLst/>
          </a:prstGeom>
        </p:spPr>
        <p:txBody>
          <a:bodyPr/>
          <a:lstStyle>
            <a:lvl1pPr algn="l">
              <a:defRPr sz="3200" b="1" baseline="0">
                <a:solidFill>
                  <a:schemeClr val="bg1"/>
                </a:solidFill>
                <a:latin typeface="Arial" panose="020B0604020202020204" pitchFamily="34" charset="0"/>
                <a:cs typeface="Arial" panose="020B0604020202020204" pitchFamily="34" charset="0"/>
              </a:defRPr>
            </a:lvl1pPr>
          </a:lstStyle>
          <a:p>
            <a:r>
              <a:rPr lang="en-US" dirty="0" smtClean="0"/>
              <a:t>SLIDE TITLE</a:t>
            </a:r>
            <a:endParaRPr lang="en-US" dirty="0"/>
          </a:p>
        </p:txBody>
      </p:sp>
      <p:sp>
        <p:nvSpPr>
          <p:cNvPr id="14" name="TextBox 13"/>
          <p:cNvSpPr txBox="1"/>
          <p:nvPr userDrawn="1"/>
        </p:nvSpPr>
        <p:spPr>
          <a:xfrm>
            <a:off x="605316" y="6459379"/>
            <a:ext cx="2498763" cy="230832"/>
          </a:xfrm>
          <a:prstGeom prst="rect">
            <a:avLst/>
          </a:prstGeom>
          <a:noFill/>
        </p:spPr>
        <p:txBody>
          <a:bodyPr wrap="square" rtlCol="0">
            <a:spAutoFit/>
          </a:bodyPr>
          <a:lstStyle/>
          <a:p>
            <a:r>
              <a:rPr lang="en-US" sz="900" dirty="0">
                <a:solidFill>
                  <a:srgbClr val="2B328C"/>
                </a:solidFill>
                <a:latin typeface="Arial" panose="020B0604020202020204" pitchFamily="34" charset="0"/>
                <a:cs typeface="Arial" panose="020B0604020202020204" pitchFamily="34" charset="0"/>
              </a:rPr>
              <a:t>@</a:t>
            </a:r>
            <a:r>
              <a:rPr lang="en-US" sz="900" dirty="0" err="1" smtClean="0">
                <a:solidFill>
                  <a:srgbClr val="2B328C"/>
                </a:solidFill>
                <a:latin typeface="Arial" panose="020B0604020202020204" pitchFamily="34" charset="0"/>
                <a:cs typeface="Arial" panose="020B0604020202020204" pitchFamily="34" charset="0"/>
              </a:rPr>
              <a:t>Southlake_News</a:t>
            </a:r>
            <a:endParaRPr lang="en-US" sz="900" dirty="0">
              <a:solidFill>
                <a:srgbClr val="2B328C"/>
              </a:solidFill>
              <a:latin typeface="Arial" panose="020B0604020202020204" pitchFamily="34" charset="0"/>
              <a:cs typeface="Arial" panose="020B0604020202020204" pitchFamily="34" charset="0"/>
            </a:endParaRPr>
          </a:p>
        </p:txBody>
      </p:sp>
      <p:pic>
        <p:nvPicPr>
          <p:cNvPr id="15" name="Picture 4" descr="\\psf\Host\Volumes\mhaggerty\Resources\SM_Icons\Twitter_300x300_blue_bir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8234" y="6503685"/>
            <a:ext cx="208998" cy="1700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124200" y="6443990"/>
            <a:ext cx="2743200" cy="261610"/>
          </a:xfrm>
          <a:prstGeom prst="rect">
            <a:avLst/>
          </a:prstGeom>
          <a:noFill/>
        </p:spPr>
        <p:txBody>
          <a:bodyPr wrap="square" rtlCol="0">
            <a:spAutoFit/>
          </a:bodyPr>
          <a:lstStyle/>
          <a:p>
            <a:pPr algn="ctr"/>
            <a:r>
              <a:rPr lang="en-US" sz="1100" dirty="0" smtClean="0">
                <a:solidFill>
                  <a:schemeClr val="tx2"/>
                </a:solidFill>
                <a:latin typeface="Arial" panose="020B0604020202020204" pitchFamily="34" charset="0"/>
                <a:cs typeface="Arial" panose="020B0604020202020204" pitchFamily="34" charset="0"/>
              </a:rPr>
              <a:t>www.</a:t>
            </a:r>
            <a:r>
              <a:rPr lang="en-US" sz="1100" b="1" dirty="0" smtClean="0">
                <a:solidFill>
                  <a:schemeClr val="tx2"/>
                </a:solidFill>
                <a:latin typeface="Arial" panose="020B0604020202020204" pitchFamily="34" charset="0"/>
                <a:cs typeface="Arial" panose="020B0604020202020204" pitchFamily="34" charset="0"/>
              </a:rPr>
              <a:t>southlake</a:t>
            </a:r>
            <a:r>
              <a:rPr lang="en-US" sz="1100" dirty="0" smtClean="0">
                <a:solidFill>
                  <a:schemeClr val="tx2"/>
                </a:solidFill>
                <a:latin typeface="Arial" panose="020B0604020202020204" pitchFamily="34" charset="0"/>
                <a:cs typeface="Arial" panose="020B0604020202020204" pitchFamily="34" charset="0"/>
              </a:rPr>
              <a:t>regional.</a:t>
            </a:r>
            <a:r>
              <a:rPr lang="en-US" sz="1100" b="1" dirty="0" smtClean="0">
                <a:solidFill>
                  <a:schemeClr val="tx2"/>
                </a:solidFill>
                <a:latin typeface="Arial" panose="020B0604020202020204" pitchFamily="34" charset="0"/>
                <a:cs typeface="Arial" panose="020B0604020202020204" pitchFamily="34" charset="0"/>
              </a:rPr>
              <a:t>org</a:t>
            </a:r>
            <a:endParaRPr lang="en-US" sz="11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87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pic>
        <p:nvPicPr>
          <p:cNvPr id="16" name="Picture 15" descr="word cloud bar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0" name="Rectangle 9"/>
          <p:cNvSpPr/>
          <p:nvPr userDrawn="1"/>
        </p:nvSpPr>
        <p:spPr>
          <a:xfrm>
            <a:off x="0" y="6776720"/>
            <a:ext cx="9144000" cy="81280"/>
          </a:xfrm>
          <a:prstGeom prst="rect">
            <a:avLst/>
          </a:prstGeom>
          <a:solidFill>
            <a:srgbClr val="1C3F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l_logo_2c_horizonta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3223" y="6444921"/>
            <a:ext cx="1393738" cy="242389"/>
          </a:xfrm>
          <a:prstGeom prst="rect">
            <a:avLst/>
          </a:prstGeom>
        </p:spPr>
      </p:pic>
      <p:sp>
        <p:nvSpPr>
          <p:cNvPr id="12" name="TextBox 11"/>
          <p:cNvSpPr txBox="1"/>
          <p:nvPr userDrawn="1"/>
        </p:nvSpPr>
        <p:spPr>
          <a:xfrm rot="16200000">
            <a:off x="8124418" y="3699738"/>
            <a:ext cx="1823720" cy="215444"/>
          </a:xfrm>
          <a:prstGeom prst="rect">
            <a:avLst/>
          </a:prstGeom>
          <a:noFill/>
        </p:spPr>
        <p:txBody>
          <a:bodyPr wrap="square" rtlCol="0">
            <a:spAutoFit/>
          </a:bodyPr>
          <a:lstStyle/>
          <a:p>
            <a:r>
              <a:rPr lang="en-US" sz="800" dirty="0">
                <a:solidFill>
                  <a:schemeClr val="bg1">
                    <a:lumMod val="75000"/>
                  </a:schemeClr>
                </a:solidFill>
                <a:latin typeface="Arial"/>
                <a:cs typeface="Arial"/>
              </a:rPr>
              <a:t>©Southlake Regional Health Centre</a:t>
            </a:r>
          </a:p>
        </p:txBody>
      </p:sp>
      <p:sp>
        <p:nvSpPr>
          <p:cNvPr id="7" name="Content Placeholder 2"/>
          <p:cNvSpPr>
            <a:spLocks noGrp="1"/>
          </p:cNvSpPr>
          <p:nvPr>
            <p:ph idx="1" hasCustomPrompt="1"/>
          </p:nvPr>
        </p:nvSpPr>
        <p:spPr>
          <a:xfrm>
            <a:off x="465589" y="2057400"/>
            <a:ext cx="8229600" cy="594335"/>
          </a:xfrm>
          <a:prstGeom prst="rect">
            <a:avLst/>
          </a:prstGeom>
        </p:spPr>
        <p:txBody>
          <a:bodyPr anchor="ctr"/>
          <a:lstStyle>
            <a:lvl1pPr marL="0" indent="0">
              <a:buNone/>
              <a:defRPr baseline="0">
                <a:solidFill>
                  <a:schemeClr val="tx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Presenter@southlakeregional.org</a:t>
            </a:r>
          </a:p>
        </p:txBody>
      </p:sp>
      <p:sp>
        <p:nvSpPr>
          <p:cNvPr id="8" name="Title 9"/>
          <p:cNvSpPr>
            <a:spLocks noGrp="1"/>
          </p:cNvSpPr>
          <p:nvPr>
            <p:ph type="title" hasCustomPrompt="1"/>
          </p:nvPr>
        </p:nvSpPr>
        <p:spPr>
          <a:xfrm>
            <a:off x="457200" y="152400"/>
            <a:ext cx="8229600" cy="685800"/>
          </a:xfrm>
          <a:prstGeom prst="rect">
            <a:avLst/>
          </a:prstGeom>
        </p:spPr>
        <p:txBody>
          <a:bodyPr/>
          <a:lstStyle>
            <a:lvl1pPr algn="l">
              <a:defRPr sz="3200" b="1" baseline="0">
                <a:solidFill>
                  <a:schemeClr val="bg1"/>
                </a:solidFill>
                <a:latin typeface="Arial" panose="020B0604020202020204" pitchFamily="34" charset="0"/>
                <a:cs typeface="Arial" panose="020B0604020202020204" pitchFamily="34" charset="0"/>
              </a:defRPr>
            </a:lvl1pPr>
          </a:lstStyle>
          <a:p>
            <a:r>
              <a:rPr lang="en-US" dirty="0" smtClean="0"/>
              <a:t>KEEP IN TOUCH</a:t>
            </a:r>
            <a:endParaRPr lang="en-US" dirty="0"/>
          </a:p>
        </p:txBody>
      </p:sp>
      <p:sp>
        <p:nvSpPr>
          <p:cNvPr id="14" name="TextBox 13"/>
          <p:cNvSpPr txBox="1"/>
          <p:nvPr userDrawn="1"/>
        </p:nvSpPr>
        <p:spPr>
          <a:xfrm>
            <a:off x="1219200" y="5410200"/>
            <a:ext cx="3124200" cy="461665"/>
          </a:xfrm>
          <a:prstGeom prst="rect">
            <a:avLst/>
          </a:prstGeom>
          <a:noFill/>
        </p:spPr>
        <p:txBody>
          <a:bodyPr wrap="square" rtlCol="0">
            <a:spAutoFit/>
          </a:bodyPr>
          <a:lstStyle/>
          <a:p>
            <a:r>
              <a:rPr lang="en-US" sz="2400" dirty="0">
                <a:solidFill>
                  <a:srgbClr val="2B328C"/>
                </a:solidFill>
                <a:latin typeface="Arial" panose="020B0604020202020204" pitchFamily="34" charset="0"/>
                <a:cs typeface="Arial" panose="020B0604020202020204" pitchFamily="34" charset="0"/>
              </a:rPr>
              <a:t>@</a:t>
            </a:r>
            <a:r>
              <a:rPr lang="en-US" sz="2400" dirty="0" err="1" smtClean="0">
                <a:solidFill>
                  <a:srgbClr val="2B328C"/>
                </a:solidFill>
                <a:latin typeface="Arial" panose="020B0604020202020204" pitchFamily="34" charset="0"/>
                <a:cs typeface="Arial" panose="020B0604020202020204" pitchFamily="34" charset="0"/>
              </a:rPr>
              <a:t>Southlake_News</a:t>
            </a:r>
            <a:endParaRPr lang="en-US" sz="2400" dirty="0">
              <a:solidFill>
                <a:srgbClr val="2B328C"/>
              </a:solidFill>
              <a:latin typeface="Arial" panose="020B0604020202020204" pitchFamily="34" charset="0"/>
              <a:cs typeface="Arial" panose="020B0604020202020204" pitchFamily="34" charset="0"/>
            </a:endParaRPr>
          </a:p>
        </p:txBody>
      </p:sp>
      <p:sp>
        <p:nvSpPr>
          <p:cNvPr id="2" name="TextBox 1"/>
          <p:cNvSpPr txBox="1"/>
          <p:nvPr userDrawn="1"/>
        </p:nvSpPr>
        <p:spPr>
          <a:xfrm>
            <a:off x="512981" y="3124200"/>
            <a:ext cx="8183980" cy="584775"/>
          </a:xfrm>
          <a:prstGeom prst="rect">
            <a:avLst/>
          </a:prstGeom>
          <a:noFill/>
        </p:spPr>
        <p:txBody>
          <a:bodyPr wrap="square" rtlCol="0">
            <a:spAutoFit/>
          </a:bodyPr>
          <a:lstStyle/>
          <a:p>
            <a:pPr algn="l"/>
            <a:r>
              <a:rPr lang="en-US" sz="3200" dirty="0" smtClean="0">
                <a:solidFill>
                  <a:schemeClr val="tx2"/>
                </a:solidFill>
                <a:latin typeface="Arial" panose="020B0604020202020204" pitchFamily="34" charset="0"/>
                <a:cs typeface="Arial" panose="020B0604020202020204" pitchFamily="34" charset="0"/>
              </a:rPr>
              <a:t>www.</a:t>
            </a:r>
            <a:r>
              <a:rPr lang="en-US" sz="3200" b="1" dirty="0" smtClean="0">
                <a:solidFill>
                  <a:schemeClr val="tx2"/>
                </a:solidFill>
                <a:latin typeface="Arial" panose="020B0604020202020204" pitchFamily="34" charset="0"/>
                <a:cs typeface="Arial" panose="020B0604020202020204" pitchFamily="34" charset="0"/>
              </a:rPr>
              <a:t>southlake</a:t>
            </a:r>
            <a:r>
              <a:rPr lang="en-US" sz="3200" dirty="0" smtClean="0">
                <a:solidFill>
                  <a:schemeClr val="tx2"/>
                </a:solidFill>
                <a:latin typeface="Arial" panose="020B0604020202020204" pitchFamily="34" charset="0"/>
                <a:cs typeface="Arial" panose="020B0604020202020204" pitchFamily="34" charset="0"/>
              </a:rPr>
              <a:t>regional.</a:t>
            </a:r>
            <a:r>
              <a:rPr lang="en-US" sz="3200" b="1" dirty="0" smtClean="0">
                <a:solidFill>
                  <a:schemeClr val="tx2"/>
                </a:solidFill>
                <a:latin typeface="Arial" panose="020B0604020202020204" pitchFamily="34" charset="0"/>
                <a:cs typeface="Arial" panose="020B0604020202020204" pitchFamily="34" charset="0"/>
              </a:rPr>
              <a:t>org</a:t>
            </a:r>
            <a:endParaRPr lang="en-US" sz="3200" b="1" dirty="0">
              <a:solidFill>
                <a:schemeClr val="tx2"/>
              </a:solidFill>
              <a:latin typeface="Arial" panose="020B0604020202020204" pitchFamily="34" charset="0"/>
              <a:cs typeface="Arial" panose="020B0604020202020204" pitchFamily="34" charset="0"/>
            </a:endParaRPr>
          </a:p>
        </p:txBody>
      </p:sp>
      <p:sp>
        <p:nvSpPr>
          <p:cNvPr id="13" name="TextBox 12"/>
          <p:cNvSpPr txBox="1"/>
          <p:nvPr userDrawn="1"/>
        </p:nvSpPr>
        <p:spPr>
          <a:xfrm>
            <a:off x="1219200" y="3998267"/>
            <a:ext cx="5213335" cy="461665"/>
          </a:xfrm>
          <a:prstGeom prst="rect">
            <a:avLst/>
          </a:prstGeom>
          <a:noFill/>
        </p:spPr>
        <p:txBody>
          <a:bodyPr wrap="square" rtlCol="0">
            <a:spAutoFit/>
          </a:bodyPr>
          <a:lstStyle/>
          <a:p>
            <a:r>
              <a:rPr lang="en-US" sz="2400" dirty="0" smtClean="0">
                <a:solidFill>
                  <a:schemeClr val="tx2"/>
                </a:solidFill>
                <a:latin typeface="Arial" panose="020B0604020202020204" pitchFamily="34" charset="0"/>
                <a:cs typeface="Arial" panose="020B0604020202020204" pitchFamily="34" charset="0"/>
              </a:rPr>
              <a:t>Southlake Regional Health Centre</a:t>
            </a:r>
            <a:endParaRPr lang="en-US" sz="2400" dirty="0">
              <a:solidFill>
                <a:schemeClr val="tx2"/>
              </a:solidFill>
              <a:latin typeface="Arial" panose="020B0604020202020204" pitchFamily="34" charset="0"/>
              <a:cs typeface="Arial" panose="020B0604020202020204" pitchFamily="34" charset="0"/>
            </a:endParaRPr>
          </a:p>
        </p:txBody>
      </p:sp>
      <p:sp>
        <p:nvSpPr>
          <p:cNvPr id="17" name="TextBox 16"/>
          <p:cNvSpPr txBox="1"/>
          <p:nvPr userDrawn="1"/>
        </p:nvSpPr>
        <p:spPr>
          <a:xfrm>
            <a:off x="1219200" y="4724400"/>
            <a:ext cx="2606667" cy="461665"/>
          </a:xfrm>
          <a:prstGeom prst="rect">
            <a:avLst/>
          </a:prstGeom>
          <a:noFill/>
        </p:spPr>
        <p:txBody>
          <a:bodyPr wrap="square" rtlCol="0">
            <a:spAutoFit/>
          </a:bodyPr>
          <a:lstStyle/>
          <a:p>
            <a:r>
              <a:rPr lang="en-US" sz="2400" dirty="0" err="1" smtClean="0">
                <a:solidFill>
                  <a:srgbClr val="2B328C"/>
                </a:solidFill>
                <a:latin typeface="Arial" panose="020B0604020202020204" pitchFamily="34" charset="0"/>
                <a:cs typeface="Arial" panose="020B0604020202020204" pitchFamily="34" charset="0"/>
              </a:rPr>
              <a:t>SouthlakeRHC</a:t>
            </a:r>
            <a:endParaRPr lang="en-US" sz="2400" dirty="0">
              <a:solidFill>
                <a:srgbClr val="2B328C"/>
              </a:solidFill>
              <a:latin typeface="Arial" panose="020B0604020202020204" pitchFamily="34" charset="0"/>
              <a:cs typeface="Arial" panose="020B0604020202020204" pitchFamily="34" charset="0"/>
            </a:endParaRPr>
          </a:p>
        </p:txBody>
      </p:sp>
      <p:sp>
        <p:nvSpPr>
          <p:cNvPr id="19" name="Content Placeholder 2"/>
          <p:cNvSpPr>
            <a:spLocks noGrp="1"/>
          </p:cNvSpPr>
          <p:nvPr>
            <p:ph idx="10" hasCustomPrompt="1"/>
          </p:nvPr>
        </p:nvSpPr>
        <p:spPr>
          <a:xfrm>
            <a:off x="490398" y="1143000"/>
            <a:ext cx="8229600" cy="533400"/>
          </a:xfrm>
          <a:prstGeom prst="rect">
            <a:avLst/>
          </a:prstGeom>
        </p:spPr>
        <p:txBody>
          <a:bodyPr anchor="ctr"/>
          <a:lstStyle>
            <a:lvl1pPr marL="0" indent="0">
              <a:buNone/>
              <a:defRPr baseline="0">
                <a:solidFill>
                  <a:schemeClr val="tx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Presenter’s Name</a:t>
            </a:r>
          </a:p>
        </p:txBody>
      </p:sp>
      <p:pic>
        <p:nvPicPr>
          <p:cNvPr id="1028" name="Picture 4" descr="G:\Resources\SM_Icons\YouTube_300x30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7913" y="4727149"/>
            <a:ext cx="528888" cy="5306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Resources\SM_Icons\facebook_300x30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52024" y="3963802"/>
            <a:ext cx="514777" cy="5147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sources\SM_Icons\Twitter_300x300_blue_bir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63967" y="5486400"/>
            <a:ext cx="504191" cy="41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15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2" name="Picture 51" descr="word cloud bar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4400"/>
            <a:ext cx="9144000" cy="914400"/>
          </a:xfrm>
          <a:prstGeom prst="rect">
            <a:avLst/>
          </a:prstGeom>
        </p:spPr>
      </p:pic>
      <p:cxnSp>
        <p:nvCxnSpPr>
          <p:cNvPr id="13" name="Straight Connector 12"/>
          <p:cNvCxnSpPr/>
          <p:nvPr userDrawn="1"/>
        </p:nvCxnSpPr>
        <p:spPr>
          <a:xfrm>
            <a:off x="0" y="1828800"/>
            <a:ext cx="9144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72002" y="4174887"/>
            <a:ext cx="4571998"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572000" y="1828800"/>
            <a:ext cx="0" cy="50292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98901" y="1828800"/>
            <a:ext cx="0" cy="23460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sl_logo_2c_horizont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09360" y="243840"/>
            <a:ext cx="2523744" cy="438912"/>
          </a:xfrm>
          <a:prstGeom prst="rect">
            <a:avLst/>
          </a:prstGeom>
        </p:spPr>
      </p:pic>
      <p:pic>
        <p:nvPicPr>
          <p:cNvPr id="23" name="Picture 4" descr="\\psf\Host\Volumes\mhaggerty\Resources\SM_Icons\Twitter_300x300_blue_bir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09552" y="6601244"/>
            <a:ext cx="256557" cy="208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457454" y="1371600"/>
            <a:ext cx="8375650" cy="405865"/>
          </a:xfrm>
          <a:prstGeom prst="rect">
            <a:avLst/>
          </a:prstGeo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smtClean="0"/>
              <a:t>Presentation Subtitle</a:t>
            </a:r>
          </a:p>
        </p:txBody>
      </p:sp>
      <p:sp>
        <p:nvSpPr>
          <p:cNvPr id="7" name="Picture Placeholder 6"/>
          <p:cNvSpPr>
            <a:spLocks noGrp="1"/>
          </p:cNvSpPr>
          <p:nvPr>
            <p:ph type="pic" sz="quarter" idx="12"/>
          </p:nvPr>
        </p:nvSpPr>
        <p:spPr>
          <a:xfrm>
            <a:off x="0" y="1828800"/>
            <a:ext cx="4572000" cy="5029200"/>
          </a:xfrm>
          <a:prstGeom prst="rect">
            <a:avLst/>
          </a:prstGeom>
        </p:spPr>
        <p:txBody>
          <a:bodyPr/>
          <a:lstStyle/>
          <a:p>
            <a:r>
              <a:rPr lang="en-US" smtClean="0"/>
              <a:t>Click icon to add picture</a:t>
            </a:r>
            <a:endParaRPr lang="en-US"/>
          </a:p>
        </p:txBody>
      </p:sp>
      <p:pic>
        <p:nvPicPr>
          <p:cNvPr id="29" name="Picture 28" descr="C13-052 108.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26564" b="629"/>
          <a:stretch/>
        </p:blipFill>
        <p:spPr>
          <a:xfrm>
            <a:off x="0" y="1855370"/>
            <a:ext cx="4572000" cy="4993105"/>
          </a:xfrm>
          <a:prstGeom prst="rect">
            <a:avLst/>
          </a:prstGeom>
        </p:spPr>
      </p:pic>
      <p:sp>
        <p:nvSpPr>
          <p:cNvPr id="35" name="Text Placeholder 34"/>
          <p:cNvSpPr>
            <a:spLocks noGrp="1"/>
          </p:cNvSpPr>
          <p:nvPr>
            <p:ph type="body" sz="quarter" idx="14" hasCustomPrompt="1"/>
          </p:nvPr>
        </p:nvSpPr>
        <p:spPr>
          <a:xfrm>
            <a:off x="4800600" y="6019800"/>
            <a:ext cx="4061510" cy="533400"/>
          </a:xfrm>
          <a:prstGeom prst="rect">
            <a:avLst/>
          </a:prstGeom>
        </p:spPr>
        <p:txBody>
          <a:bodyPr>
            <a:noAutofit/>
          </a:bodyPr>
          <a:lstStyle>
            <a:lvl1pPr marL="0" indent="0">
              <a:buNone/>
              <a:defRPr sz="1400">
                <a:solidFill>
                  <a:srgbClr val="1C3F9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Presenter’s Title</a:t>
            </a:r>
            <a:endParaRPr lang="en-US" dirty="0"/>
          </a:p>
        </p:txBody>
      </p:sp>
      <p:sp>
        <p:nvSpPr>
          <p:cNvPr id="39" name="Text Placeholder 38"/>
          <p:cNvSpPr>
            <a:spLocks noGrp="1"/>
          </p:cNvSpPr>
          <p:nvPr>
            <p:ph type="body" sz="quarter" idx="16" hasCustomPrompt="1"/>
          </p:nvPr>
        </p:nvSpPr>
        <p:spPr>
          <a:xfrm>
            <a:off x="4800600" y="5676900"/>
            <a:ext cx="4032250" cy="342900"/>
          </a:xfrm>
          <a:prstGeom prst="rect">
            <a:avLst/>
          </a:prstGeom>
        </p:spPr>
        <p:txBody>
          <a:bodyPr>
            <a:noAutofit/>
          </a:bodyPr>
          <a:lstStyle>
            <a:lvl1pPr marL="0" indent="0">
              <a:buNone/>
              <a:defRPr sz="1800" b="1">
                <a:solidFill>
                  <a:srgbClr val="1C3F94"/>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dirty="0" smtClean="0"/>
              <a:t>Presenter’s Name, Credentials</a:t>
            </a:r>
          </a:p>
        </p:txBody>
      </p:sp>
      <p:sp>
        <p:nvSpPr>
          <p:cNvPr id="45" name="Text Placeholder 44"/>
          <p:cNvSpPr>
            <a:spLocks noGrp="1"/>
          </p:cNvSpPr>
          <p:nvPr>
            <p:ph type="body" sz="quarter" idx="17" hasCustomPrompt="1"/>
          </p:nvPr>
        </p:nvSpPr>
        <p:spPr>
          <a:xfrm>
            <a:off x="463550" y="889535"/>
            <a:ext cx="8299450" cy="457200"/>
          </a:xfrm>
          <a:prstGeom prst="rect">
            <a:avLst/>
          </a:prstGeom>
        </p:spPr>
        <p:txBody>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200" indent="0">
              <a:buNone/>
              <a:defRPr sz="3200" b="1">
                <a:solidFill>
                  <a:schemeClr val="bg1"/>
                </a:solidFill>
                <a:latin typeface="Arial" panose="020B0604020202020204" pitchFamily="34" charset="0"/>
                <a:cs typeface="Arial" panose="020B0604020202020204" pitchFamily="34" charset="0"/>
              </a:defRPr>
            </a:lvl2pPr>
            <a:lvl3pPr marL="914400" indent="0">
              <a:buNone/>
              <a:defRPr sz="3200" b="1">
                <a:solidFill>
                  <a:schemeClr val="bg1"/>
                </a:solidFill>
                <a:latin typeface="Arial" panose="020B0604020202020204" pitchFamily="34" charset="0"/>
                <a:cs typeface="Arial" panose="020B0604020202020204" pitchFamily="34" charset="0"/>
              </a:defRPr>
            </a:lvl3pPr>
            <a:lvl4pPr marL="1371600" indent="0">
              <a:buNone/>
              <a:defRPr sz="3200" b="1">
                <a:solidFill>
                  <a:schemeClr val="bg1"/>
                </a:solidFill>
                <a:latin typeface="Arial" panose="020B0604020202020204" pitchFamily="34" charset="0"/>
                <a:cs typeface="Arial" panose="020B0604020202020204" pitchFamily="34" charset="0"/>
              </a:defRPr>
            </a:lvl4pPr>
            <a:lvl5pPr marL="1828800" indent="0">
              <a:buNone/>
              <a:defRPr sz="3200" b="1">
                <a:solidFill>
                  <a:schemeClr val="bg1"/>
                </a:solidFill>
                <a:latin typeface="Arial" panose="020B0604020202020204" pitchFamily="34" charset="0"/>
                <a:cs typeface="Arial" panose="020B0604020202020204" pitchFamily="34" charset="0"/>
              </a:defRPr>
            </a:lvl5pPr>
          </a:lstStyle>
          <a:p>
            <a:pPr lvl="0"/>
            <a:r>
              <a:rPr lang="en-US" dirty="0" smtClean="0"/>
              <a:t>PRESENTATION TITLE</a:t>
            </a:r>
            <a:endParaRPr lang="en-US" dirty="0"/>
          </a:p>
        </p:txBody>
      </p:sp>
      <p:sp>
        <p:nvSpPr>
          <p:cNvPr id="47" name="Picture Placeholder 46"/>
          <p:cNvSpPr>
            <a:spLocks noGrp="1"/>
          </p:cNvSpPr>
          <p:nvPr>
            <p:ph type="pic" sz="quarter" idx="18"/>
          </p:nvPr>
        </p:nvSpPr>
        <p:spPr>
          <a:xfrm>
            <a:off x="4619625" y="1828800"/>
            <a:ext cx="2238375" cy="2289175"/>
          </a:xfrm>
          <a:prstGeom prst="rect">
            <a:avLst/>
          </a:prstGeom>
        </p:spPr>
        <p:txBody>
          <a:bodyPr/>
          <a:lstStyle/>
          <a:p>
            <a:r>
              <a:rPr lang="en-US" smtClean="0"/>
              <a:t>Click icon to add picture</a:t>
            </a:r>
            <a:endParaRPr lang="en-US" dirty="0"/>
          </a:p>
        </p:txBody>
      </p:sp>
      <p:pic>
        <p:nvPicPr>
          <p:cNvPr id="48" name="Picture 47" descr="Joey_3.jpg"/>
          <p:cNvPicPr>
            <a:picLocks noChangeAspect="1"/>
          </p:cNvPicPr>
          <p:nvPr userDrawn="1"/>
        </p:nvPicPr>
        <p:blipFill rotWithShape="1">
          <a:blip r:embed="rId6" cstate="print">
            <a:extLst>
              <a:ext uri="{28A0092B-C50C-407E-A947-70E740481C1C}">
                <a14:useLocalDpi xmlns:a14="http://schemas.microsoft.com/office/drawing/2010/main" val="0"/>
              </a:ext>
            </a:extLst>
          </a:blip>
          <a:srcRect l="15724" t="-9132" r="-1536" b="38155"/>
          <a:stretch/>
        </p:blipFill>
        <p:spPr>
          <a:xfrm>
            <a:off x="4632070" y="1521262"/>
            <a:ext cx="2283581" cy="2596045"/>
          </a:xfrm>
          <a:prstGeom prst="rect">
            <a:avLst/>
          </a:prstGeom>
        </p:spPr>
      </p:pic>
      <p:sp>
        <p:nvSpPr>
          <p:cNvPr id="50" name="Picture Placeholder 49"/>
          <p:cNvSpPr>
            <a:spLocks noGrp="1"/>
          </p:cNvSpPr>
          <p:nvPr>
            <p:ph type="pic" sz="quarter" idx="19"/>
          </p:nvPr>
        </p:nvSpPr>
        <p:spPr>
          <a:xfrm>
            <a:off x="6899275" y="1828800"/>
            <a:ext cx="2244725" cy="2289175"/>
          </a:xfrm>
          <a:prstGeom prst="rect">
            <a:avLst/>
          </a:prstGeom>
        </p:spPr>
        <p:txBody>
          <a:bodyPr/>
          <a:lstStyle/>
          <a:p>
            <a:r>
              <a:rPr lang="en-US" smtClean="0"/>
              <a:t>Click icon to add picture</a:t>
            </a:r>
            <a:endParaRPr lang="en-US" dirty="0"/>
          </a:p>
        </p:txBody>
      </p:sp>
      <p:pic>
        <p:nvPicPr>
          <p:cNvPr id="51" name="Picture 50" descr="Dr_Teoh_OR1_mod.jpg"/>
          <p:cNvPicPr>
            <a:picLocks noChangeAspect="1"/>
          </p:cNvPicPr>
          <p:nvPr userDrawn="1"/>
        </p:nvPicPr>
        <p:blipFill rotWithShape="1">
          <a:blip r:embed="rId7" cstate="print">
            <a:extLst>
              <a:ext uri="{28A0092B-C50C-407E-A947-70E740481C1C}">
                <a14:useLocalDpi xmlns:a14="http://schemas.microsoft.com/office/drawing/2010/main" val="0"/>
              </a:ext>
            </a:extLst>
          </a:blip>
          <a:srcRect l="33594" r="9379" b="13541"/>
          <a:stretch/>
        </p:blipFill>
        <p:spPr>
          <a:xfrm>
            <a:off x="6906126" y="1855370"/>
            <a:ext cx="2237874" cy="2261937"/>
          </a:xfrm>
          <a:prstGeom prst="rect">
            <a:avLst/>
          </a:prstGeom>
        </p:spPr>
      </p:pic>
      <p:pic>
        <p:nvPicPr>
          <p:cNvPr id="53" name="Picture 52"/>
          <p:cNvPicPr>
            <a:picLocks noChangeAspect="1"/>
          </p:cNvPicPr>
          <p:nvPr userDrawn="1"/>
        </p:nvPicPr>
        <p:blipFill rotWithShape="1">
          <a:blip r:embed="rId8" cstate="print">
            <a:extLst>
              <a:ext uri="{28A0092B-C50C-407E-A947-70E740481C1C}">
                <a14:useLocalDpi xmlns:a14="http://schemas.microsoft.com/office/drawing/2010/main" val="0"/>
              </a:ext>
            </a:extLst>
          </a:blip>
          <a:srcRect l="283" t="24772" r="-283" b="24772"/>
          <a:stretch/>
        </p:blipFill>
        <p:spPr>
          <a:xfrm>
            <a:off x="4642800" y="4152307"/>
            <a:ext cx="4526652" cy="1516994"/>
          </a:xfrm>
          <a:prstGeom prst="rect">
            <a:avLst/>
          </a:prstGeom>
        </p:spPr>
      </p:pic>
      <p:sp>
        <p:nvSpPr>
          <p:cNvPr id="22" name="TextBox 21"/>
          <p:cNvSpPr txBox="1"/>
          <p:nvPr userDrawn="1"/>
        </p:nvSpPr>
        <p:spPr>
          <a:xfrm>
            <a:off x="5135217" y="6553200"/>
            <a:ext cx="2590800" cy="276999"/>
          </a:xfrm>
          <a:prstGeom prst="rect">
            <a:avLst/>
          </a:prstGeom>
          <a:noFill/>
        </p:spPr>
        <p:txBody>
          <a:bodyPr wrap="square" rtlCol="0">
            <a:spAutoFit/>
          </a:bodyPr>
          <a:lstStyle/>
          <a:p>
            <a:r>
              <a:rPr lang="en-US" sz="1200" dirty="0" smtClean="0">
                <a:solidFill>
                  <a:srgbClr val="1C3F94"/>
                </a:solidFill>
                <a:latin typeface="Arial" panose="020B0604020202020204" pitchFamily="34" charset="0"/>
                <a:cs typeface="Arial" panose="020B0604020202020204" pitchFamily="34" charset="0"/>
              </a:rPr>
              <a:t>@</a:t>
            </a:r>
            <a:r>
              <a:rPr lang="en-US" sz="1200" dirty="0" err="1" smtClean="0">
                <a:solidFill>
                  <a:srgbClr val="1C3F94"/>
                </a:solidFill>
                <a:latin typeface="Arial" panose="020B0604020202020204" pitchFamily="34" charset="0"/>
                <a:cs typeface="Arial" panose="020B0604020202020204" pitchFamily="34" charset="0"/>
              </a:rPr>
              <a:t>Southlake_News</a:t>
            </a:r>
            <a:endParaRPr lang="en-US" sz="1200" dirty="0">
              <a:solidFill>
                <a:srgbClr val="1C3F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024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14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547" r="21547"/>
          <a:stretch>
            <a:fillRect/>
          </a:stretch>
        </p:blipFill>
        <p:spPr/>
      </p:pic>
      <p:sp>
        <p:nvSpPr>
          <p:cNvPr id="4" name="Text Placeholder 3"/>
          <p:cNvSpPr>
            <a:spLocks noGrp="1"/>
          </p:cNvSpPr>
          <p:nvPr>
            <p:ph type="body" sz="quarter" idx="14"/>
          </p:nvPr>
        </p:nvSpPr>
        <p:spPr/>
        <p:txBody>
          <a:bodyPr/>
          <a:lstStyle/>
          <a:p>
            <a:r>
              <a:rPr lang="en-US" dirty="0" smtClean="0"/>
              <a:t>Nurse Educator, Birthing &amp; Post Partum</a:t>
            </a:r>
            <a:endParaRPr lang="en-US" dirty="0"/>
          </a:p>
        </p:txBody>
      </p:sp>
      <p:sp>
        <p:nvSpPr>
          <p:cNvPr id="6" name="Text Placeholder 5"/>
          <p:cNvSpPr>
            <a:spLocks noGrp="1"/>
          </p:cNvSpPr>
          <p:nvPr>
            <p:ph type="body" sz="quarter" idx="16"/>
          </p:nvPr>
        </p:nvSpPr>
        <p:spPr/>
        <p:txBody>
          <a:bodyPr/>
          <a:lstStyle/>
          <a:p>
            <a:r>
              <a:rPr lang="en-US" dirty="0" smtClean="0"/>
              <a:t>Krissy Jordan, </a:t>
            </a:r>
            <a:r>
              <a:rPr lang="en-US" dirty="0"/>
              <a:t>RN, </a:t>
            </a:r>
            <a:r>
              <a:rPr lang="en-US" dirty="0" err="1" smtClean="0"/>
              <a:t>MScN</a:t>
            </a:r>
            <a:r>
              <a:rPr lang="en-US" dirty="0"/>
              <a:t>, </a:t>
            </a:r>
            <a:r>
              <a:rPr lang="en-US" dirty="0" err="1" smtClean="0"/>
              <a:t>BScN</a:t>
            </a:r>
            <a:endParaRPr lang="en-US" dirty="0"/>
          </a:p>
        </p:txBody>
      </p:sp>
      <p:sp>
        <p:nvSpPr>
          <p:cNvPr id="7" name="Text Placeholder 6"/>
          <p:cNvSpPr>
            <a:spLocks noGrp="1"/>
          </p:cNvSpPr>
          <p:nvPr>
            <p:ph type="body" sz="quarter" idx="17"/>
          </p:nvPr>
        </p:nvSpPr>
        <p:spPr>
          <a:xfrm>
            <a:off x="304800" y="1066800"/>
            <a:ext cx="8299450" cy="533400"/>
          </a:xfrm>
        </p:spPr>
        <p:txBody>
          <a:bodyPr>
            <a:normAutofit fontScale="92500" lnSpcReduction="10000"/>
          </a:bodyPr>
          <a:lstStyle/>
          <a:p>
            <a:r>
              <a:rPr lang="en-US" dirty="0" smtClean="0"/>
              <a:t>OR Education Day</a:t>
            </a:r>
            <a:endParaRPr lang="en-US" dirty="0"/>
          </a:p>
        </p:txBody>
      </p:sp>
      <p:pic>
        <p:nvPicPr>
          <p:cNvPr id="12" name="Picture Placeholder 11"/>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16285" b="16285"/>
          <a:stretch>
            <a:fillRect/>
          </a:stretch>
        </p:blipFill>
        <p:spPr/>
      </p:pic>
      <p:pic>
        <p:nvPicPr>
          <p:cNvPr id="10" name="Picture Placeholder 9"/>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l="6419" r="6419"/>
          <a:stretch>
            <a:fillRect/>
          </a:stretch>
        </p:blipFill>
        <p:spPr/>
      </p:pic>
    </p:spTree>
    <p:extLst>
      <p:ext uri="{BB962C8B-B14F-4D97-AF65-F5344CB8AC3E}">
        <p14:creationId xmlns:p14="http://schemas.microsoft.com/office/powerpoint/2010/main" val="2296061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Special attention to nails, between fingers</a:t>
            </a:r>
          </a:p>
          <a:p>
            <a:endParaRPr lang="en-US" sz="500" dirty="0" smtClean="0"/>
          </a:p>
          <a:p>
            <a:r>
              <a:rPr lang="en-US" sz="2200" dirty="0" smtClean="0"/>
              <a:t>Cleaning under each fingernail before scrubbing </a:t>
            </a:r>
          </a:p>
          <a:p>
            <a:endParaRPr lang="en-US" sz="500" dirty="0" smtClean="0"/>
          </a:p>
          <a:p>
            <a:r>
              <a:rPr lang="en-US" sz="2200" dirty="0" smtClean="0"/>
              <a:t>Scrub from fingers to hands to elbow</a:t>
            </a:r>
          </a:p>
          <a:p>
            <a:pPr lvl="1"/>
            <a:r>
              <a:rPr lang="en-US" sz="2000" dirty="0" smtClean="0"/>
              <a:t>Place your fingers together &amp; scrub across the tips for </a:t>
            </a:r>
            <a:r>
              <a:rPr lang="en-US" sz="2000" b="1" dirty="0" smtClean="0"/>
              <a:t>30 strokes</a:t>
            </a:r>
          </a:p>
          <a:p>
            <a:pPr lvl="1"/>
            <a:r>
              <a:rPr lang="en-US" sz="2000" dirty="0" smtClean="0"/>
              <a:t>Starting with your thumb, scrub each </a:t>
            </a:r>
            <a:r>
              <a:rPr lang="en-US" sz="2000" b="1" dirty="0" smtClean="0">
                <a:solidFill>
                  <a:srgbClr val="FF0000"/>
                </a:solidFill>
              </a:rPr>
              <a:t>finger</a:t>
            </a:r>
            <a:r>
              <a:rPr lang="en-US" sz="2000" dirty="0" smtClean="0"/>
              <a:t> on all surfaces. Use </a:t>
            </a:r>
            <a:r>
              <a:rPr lang="en-US" sz="2000" b="1" dirty="0" smtClean="0"/>
              <a:t>20 strokes </a:t>
            </a:r>
            <a:r>
              <a:rPr lang="en-US" sz="2000" dirty="0" smtClean="0"/>
              <a:t>for each finger &amp; make sure </a:t>
            </a:r>
            <a:r>
              <a:rPr lang="en-US" sz="2000" b="1" dirty="0" smtClean="0">
                <a:solidFill>
                  <a:srgbClr val="FF0000"/>
                </a:solidFill>
              </a:rPr>
              <a:t>webbed areas </a:t>
            </a:r>
            <a:r>
              <a:rPr lang="en-US" sz="2000" dirty="0" smtClean="0"/>
              <a:t>between fingers are scrubbed</a:t>
            </a:r>
          </a:p>
          <a:p>
            <a:pPr lvl="1"/>
            <a:r>
              <a:rPr lang="en-US" sz="2000" dirty="0" smtClean="0"/>
              <a:t>After you have scrubbed each finger, scrub your </a:t>
            </a:r>
            <a:r>
              <a:rPr lang="en-US" sz="2000" dirty="0" smtClean="0">
                <a:solidFill>
                  <a:srgbClr val="FF0000"/>
                </a:solidFill>
              </a:rPr>
              <a:t>palm</a:t>
            </a:r>
            <a:r>
              <a:rPr lang="en-US" sz="2000" dirty="0" smtClean="0"/>
              <a:t> &amp; back of hand. Use circular motion &amp; scrub for </a:t>
            </a:r>
            <a:r>
              <a:rPr lang="en-US" sz="2000" b="1" dirty="0" smtClean="0"/>
              <a:t>20 strokes</a:t>
            </a:r>
            <a:endParaRPr lang="en-US" sz="2000" dirty="0" smtClean="0"/>
          </a:p>
          <a:p>
            <a:pPr lvl="1"/>
            <a:r>
              <a:rPr lang="en-US" sz="2000" dirty="0" smtClean="0"/>
              <a:t>Scrub from your </a:t>
            </a:r>
            <a:r>
              <a:rPr lang="en-US" sz="2000" b="1" dirty="0" smtClean="0">
                <a:solidFill>
                  <a:srgbClr val="FF0000"/>
                </a:solidFill>
              </a:rPr>
              <a:t>wrist</a:t>
            </a:r>
            <a:r>
              <a:rPr lang="en-US" sz="2000" dirty="0" smtClean="0"/>
              <a:t> </a:t>
            </a:r>
            <a:r>
              <a:rPr lang="en-US" sz="2000" b="1" dirty="0" smtClean="0">
                <a:solidFill>
                  <a:srgbClr val="FF0000"/>
                </a:solidFill>
              </a:rPr>
              <a:t>to 2 inches above your elbow</a:t>
            </a:r>
            <a:r>
              <a:rPr lang="en-US" sz="2000" dirty="0" smtClean="0"/>
              <a:t>. </a:t>
            </a:r>
            <a:r>
              <a:rPr lang="en-US" sz="2000" b="1" dirty="0" smtClean="0"/>
              <a:t>Brush in one direction</a:t>
            </a:r>
            <a:r>
              <a:rPr lang="en-US" sz="2000" dirty="0" smtClean="0"/>
              <a:t> only (away from the wrist) for </a:t>
            </a:r>
            <a:r>
              <a:rPr lang="en-US" sz="2000" b="1" dirty="0" smtClean="0"/>
              <a:t>20 strokes</a:t>
            </a:r>
          </a:p>
          <a:p>
            <a:pPr lvl="1"/>
            <a:endParaRPr lang="en-US" sz="2000" dirty="0" smtClean="0"/>
          </a:p>
        </p:txBody>
      </p:sp>
      <p:sp>
        <p:nvSpPr>
          <p:cNvPr id="3" name="Title 2"/>
          <p:cNvSpPr>
            <a:spLocks noGrp="1"/>
          </p:cNvSpPr>
          <p:nvPr>
            <p:ph type="title"/>
          </p:nvPr>
        </p:nvSpPr>
        <p:spPr/>
        <p:txBody>
          <a:bodyPr/>
          <a:lstStyle/>
          <a:p>
            <a:r>
              <a:rPr lang="en-US" dirty="0" smtClean="0"/>
              <a:t>Scrubbing</a:t>
            </a:r>
            <a:endParaRPr lang="en-US" dirty="0"/>
          </a:p>
        </p:txBody>
      </p:sp>
    </p:spTree>
    <p:extLst>
      <p:ext uri="{BB962C8B-B14F-4D97-AF65-F5344CB8AC3E}">
        <p14:creationId xmlns:p14="http://schemas.microsoft.com/office/powerpoint/2010/main" val="608664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Without rinsing, wash your </a:t>
            </a:r>
            <a:r>
              <a:rPr lang="en-US" sz="2200" b="1" dirty="0">
                <a:solidFill>
                  <a:srgbClr val="FF0000"/>
                </a:solidFill>
              </a:rPr>
              <a:t>other hand &amp; arm</a:t>
            </a:r>
            <a:r>
              <a:rPr lang="en-US" sz="2200" dirty="0"/>
              <a:t> in the same manner. Wet the sponge if needed. Then discard </a:t>
            </a:r>
            <a:r>
              <a:rPr lang="en-US" sz="2200" dirty="0" smtClean="0"/>
              <a:t>sponge</a:t>
            </a:r>
          </a:p>
          <a:p>
            <a:endParaRPr lang="en-US" sz="500" dirty="0"/>
          </a:p>
          <a:p>
            <a:r>
              <a:rPr lang="en-US" sz="2200" b="1" dirty="0">
                <a:solidFill>
                  <a:srgbClr val="FF0000"/>
                </a:solidFill>
              </a:rPr>
              <a:t>Rinse both hands &amp; arms</a:t>
            </a:r>
            <a:r>
              <a:rPr lang="en-US" sz="2200" dirty="0">
                <a:solidFill>
                  <a:srgbClr val="FF0000"/>
                </a:solidFill>
              </a:rPr>
              <a:t>.</a:t>
            </a:r>
            <a:r>
              <a:rPr lang="en-US" sz="2200" dirty="0"/>
              <a:t> Hold your hands higher than your elbows &amp; allow water to flow from your fingertips to </a:t>
            </a:r>
            <a:r>
              <a:rPr lang="en-US" sz="2200" dirty="0" smtClean="0"/>
              <a:t>elbows</a:t>
            </a:r>
          </a:p>
          <a:p>
            <a:endParaRPr lang="en-US" sz="500" dirty="0" smtClean="0"/>
          </a:p>
          <a:p>
            <a:r>
              <a:rPr lang="en-US" sz="2200" dirty="0" smtClean="0"/>
              <a:t>Never move your hands back &amp; forth through the water</a:t>
            </a:r>
          </a:p>
          <a:p>
            <a:endParaRPr lang="en-US" sz="500" dirty="0" smtClean="0"/>
          </a:p>
          <a:p>
            <a:r>
              <a:rPr lang="en-US" sz="2200" dirty="0" smtClean="0"/>
              <a:t>When leaving scrub area, hold your hands close together &amp; away from your body</a:t>
            </a:r>
          </a:p>
          <a:p>
            <a:endParaRPr lang="en-US" sz="2200" dirty="0" smtClean="0"/>
          </a:p>
          <a:p>
            <a:pPr marL="0" indent="0">
              <a:buNone/>
            </a:pPr>
            <a:endParaRPr lang="en-US" sz="2400" dirty="0"/>
          </a:p>
        </p:txBody>
      </p:sp>
      <p:sp>
        <p:nvSpPr>
          <p:cNvPr id="3" name="Title 2"/>
          <p:cNvSpPr>
            <a:spLocks noGrp="1"/>
          </p:cNvSpPr>
          <p:nvPr>
            <p:ph type="title"/>
          </p:nvPr>
        </p:nvSpPr>
        <p:spPr/>
        <p:txBody>
          <a:bodyPr/>
          <a:lstStyle/>
          <a:p>
            <a:r>
              <a:rPr lang="en-US" dirty="0" smtClean="0"/>
              <a:t>Scrubbing</a:t>
            </a:r>
            <a:endParaRPr lang="en-US" dirty="0"/>
          </a:p>
        </p:txBody>
      </p:sp>
    </p:spTree>
    <p:extLst>
      <p:ext uri="{BB962C8B-B14F-4D97-AF65-F5344CB8AC3E}">
        <p14:creationId xmlns:p14="http://schemas.microsoft.com/office/powerpoint/2010/main" val="404738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Use a sterile towel from the pack to dry hands &amp; arms; </a:t>
            </a:r>
            <a:r>
              <a:rPr lang="en-US" sz="2200" b="1" dirty="0"/>
              <a:t>do not to drip on sterile </a:t>
            </a:r>
            <a:r>
              <a:rPr lang="en-US" sz="2200" b="1" dirty="0" smtClean="0"/>
              <a:t>field</a:t>
            </a:r>
          </a:p>
          <a:p>
            <a:endParaRPr lang="en-US" sz="500" b="1" dirty="0"/>
          </a:p>
          <a:p>
            <a:r>
              <a:rPr lang="en-US" sz="2200" dirty="0"/>
              <a:t>On ½ of the towel, use a blotting action to dry one hand &amp; arm, from fingers to above the </a:t>
            </a:r>
            <a:r>
              <a:rPr lang="en-US" sz="2200" dirty="0" smtClean="0"/>
              <a:t>elbow</a:t>
            </a:r>
          </a:p>
          <a:p>
            <a:endParaRPr lang="en-US" sz="500" dirty="0"/>
          </a:p>
          <a:p>
            <a:r>
              <a:rPr lang="en-US" sz="2200" dirty="0"/>
              <a:t>Dry your other hand &amp; arm in same manner with other side of </a:t>
            </a:r>
            <a:r>
              <a:rPr lang="en-US" sz="2200" dirty="0" smtClean="0"/>
              <a:t>towel</a:t>
            </a:r>
          </a:p>
          <a:p>
            <a:endParaRPr lang="en-US" sz="2200" dirty="0"/>
          </a:p>
          <a:p>
            <a:endParaRPr lang="en-US" sz="2200" dirty="0"/>
          </a:p>
          <a:p>
            <a:endParaRPr lang="en-US" dirty="0"/>
          </a:p>
        </p:txBody>
      </p:sp>
      <p:sp>
        <p:nvSpPr>
          <p:cNvPr id="3" name="Title 2"/>
          <p:cNvSpPr>
            <a:spLocks noGrp="1"/>
          </p:cNvSpPr>
          <p:nvPr>
            <p:ph type="title"/>
          </p:nvPr>
        </p:nvSpPr>
        <p:spPr/>
        <p:txBody>
          <a:bodyPr/>
          <a:lstStyle/>
          <a:p>
            <a:r>
              <a:rPr lang="en-US" dirty="0" smtClean="0"/>
              <a:t>Scrubbing</a:t>
            </a:r>
            <a:endParaRPr lang="en-US" dirty="0"/>
          </a:p>
        </p:txBody>
      </p:sp>
    </p:spTree>
    <p:extLst>
      <p:ext uri="{BB962C8B-B14F-4D97-AF65-F5344CB8AC3E}">
        <p14:creationId xmlns:p14="http://schemas.microsoft.com/office/powerpoint/2010/main" val="207309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28978" y="1600200"/>
            <a:ext cx="3686044" cy="4525963"/>
          </a:xfrm>
          <a:prstGeom prst="rect">
            <a:avLst/>
          </a:prstGeom>
        </p:spPr>
      </p:pic>
      <p:sp>
        <p:nvSpPr>
          <p:cNvPr id="3" name="Title 2"/>
          <p:cNvSpPr>
            <a:spLocks noGrp="1"/>
          </p:cNvSpPr>
          <p:nvPr>
            <p:ph type="title"/>
          </p:nvPr>
        </p:nvSpPr>
        <p:spPr/>
        <p:txBody>
          <a:bodyPr/>
          <a:lstStyle/>
          <a:p>
            <a:r>
              <a:rPr lang="en-US" dirty="0"/>
              <a:t>Gowning</a:t>
            </a:r>
          </a:p>
        </p:txBody>
      </p:sp>
    </p:spTree>
    <p:extLst>
      <p:ext uri="{BB962C8B-B14F-4D97-AF65-F5344CB8AC3E}">
        <p14:creationId xmlns:p14="http://schemas.microsoft.com/office/powerpoint/2010/main" val="642700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Gowns considered sterile</a:t>
            </a:r>
          </a:p>
          <a:p>
            <a:pPr lvl="2"/>
            <a:r>
              <a:rPr lang="en-US" dirty="0" smtClean="0"/>
              <a:t>Only in front</a:t>
            </a:r>
          </a:p>
          <a:p>
            <a:pPr lvl="2"/>
            <a:r>
              <a:rPr lang="en-US" dirty="0" smtClean="0"/>
              <a:t>From chest level to level of sterile field</a:t>
            </a:r>
          </a:p>
          <a:p>
            <a:pPr lvl="2"/>
            <a:r>
              <a:rPr lang="en-US" dirty="0" smtClean="0"/>
              <a:t>Sleeve from 5 cm above the elbow to sleeve cuff</a:t>
            </a:r>
          </a:p>
          <a:p>
            <a:r>
              <a:rPr lang="en-US" sz="2400" dirty="0" smtClean="0"/>
              <a:t>Neckline, shoulders, underarms, sleeve cuffs and back considered unsterile</a:t>
            </a:r>
          </a:p>
          <a:p>
            <a:r>
              <a:rPr lang="en-US" sz="2400" dirty="0" smtClean="0"/>
              <a:t>Liners can be used under sterile gloves</a:t>
            </a:r>
            <a:endParaRPr lang="en-US" sz="2400" dirty="0"/>
          </a:p>
          <a:p>
            <a:endParaRPr lang="en-US" sz="2400" dirty="0" smtClean="0"/>
          </a:p>
          <a:p>
            <a:endParaRPr lang="en-US" sz="2400" dirty="0"/>
          </a:p>
          <a:p>
            <a:pPr marL="0" indent="0">
              <a:buNone/>
            </a:pPr>
            <a:endParaRPr lang="en-US" sz="2400" dirty="0"/>
          </a:p>
        </p:txBody>
      </p:sp>
      <p:sp>
        <p:nvSpPr>
          <p:cNvPr id="3" name="Title 2"/>
          <p:cNvSpPr>
            <a:spLocks noGrp="1"/>
          </p:cNvSpPr>
          <p:nvPr>
            <p:ph type="title"/>
          </p:nvPr>
        </p:nvSpPr>
        <p:spPr/>
        <p:txBody>
          <a:bodyPr/>
          <a:lstStyle/>
          <a:p>
            <a:r>
              <a:rPr lang="en-US" dirty="0" smtClean="0"/>
              <a:t>Gowning</a:t>
            </a:r>
            <a:endParaRPr lang="en-US" dirty="0"/>
          </a:p>
        </p:txBody>
      </p:sp>
    </p:spTree>
    <p:extLst>
      <p:ext uri="{BB962C8B-B14F-4D97-AF65-F5344CB8AC3E}">
        <p14:creationId xmlns:p14="http://schemas.microsoft.com/office/powerpoint/2010/main" val="391218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Closed gloving method (self gloving)</a:t>
            </a:r>
          </a:p>
          <a:p>
            <a:r>
              <a:rPr lang="en-US" sz="2400" dirty="0" smtClean="0"/>
              <a:t>Scrub nurse assists surgical team to gown &amp; glove</a:t>
            </a:r>
          </a:p>
          <a:p>
            <a:r>
              <a:rPr lang="en-US" sz="2400" dirty="0" smtClean="0"/>
              <a:t>After incision is made, additional members to gown &amp; glove must do so independently from separate table</a:t>
            </a:r>
          </a:p>
          <a:p>
            <a:r>
              <a:rPr lang="en-US" sz="2400" dirty="0" smtClean="0"/>
              <a:t>Inspect gloves for tears</a:t>
            </a:r>
            <a:endParaRPr lang="en-US" sz="2400" dirty="0"/>
          </a:p>
          <a:p>
            <a:endParaRPr lang="en-US" sz="2400" dirty="0" smtClean="0"/>
          </a:p>
          <a:p>
            <a:endParaRPr lang="en-US" sz="2400" dirty="0"/>
          </a:p>
          <a:p>
            <a:endParaRPr lang="en-US" sz="2400" dirty="0" smtClean="0"/>
          </a:p>
          <a:p>
            <a:pPr marL="0" indent="0">
              <a:buNone/>
            </a:pPr>
            <a:endParaRPr lang="en-US" dirty="0"/>
          </a:p>
        </p:txBody>
      </p:sp>
      <p:sp>
        <p:nvSpPr>
          <p:cNvPr id="3" name="Title 2"/>
          <p:cNvSpPr>
            <a:spLocks noGrp="1"/>
          </p:cNvSpPr>
          <p:nvPr>
            <p:ph type="title"/>
          </p:nvPr>
        </p:nvSpPr>
        <p:spPr/>
        <p:txBody>
          <a:bodyPr/>
          <a:lstStyle/>
          <a:p>
            <a:r>
              <a:rPr lang="en-US" dirty="0" smtClean="0"/>
              <a:t>Gloving</a:t>
            </a:r>
            <a:endParaRPr lang="en-US" dirty="0"/>
          </a:p>
        </p:txBody>
      </p:sp>
    </p:spTree>
    <p:extLst>
      <p:ext uri="{BB962C8B-B14F-4D97-AF65-F5344CB8AC3E}">
        <p14:creationId xmlns:p14="http://schemas.microsoft.com/office/powerpoint/2010/main" val="3104461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576" y="1824069"/>
            <a:ext cx="6022848" cy="4078224"/>
          </a:xfrm>
        </p:spPr>
      </p:pic>
      <p:sp>
        <p:nvSpPr>
          <p:cNvPr id="3" name="Title 2"/>
          <p:cNvSpPr>
            <a:spLocks noGrp="1"/>
          </p:cNvSpPr>
          <p:nvPr>
            <p:ph type="title"/>
          </p:nvPr>
        </p:nvSpPr>
        <p:spPr/>
        <p:txBody>
          <a:bodyPr/>
          <a:lstStyle/>
          <a:p>
            <a:r>
              <a:rPr lang="en-US" dirty="0" smtClean="0"/>
              <a:t>Self-Gloving, Closed Technique</a:t>
            </a:r>
            <a:endParaRPr lang="en-US" dirty="0"/>
          </a:p>
        </p:txBody>
      </p:sp>
    </p:spTree>
    <p:extLst>
      <p:ext uri="{BB962C8B-B14F-4D97-AF65-F5344CB8AC3E}">
        <p14:creationId xmlns:p14="http://schemas.microsoft.com/office/powerpoint/2010/main" val="1160401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Ensure OR room is ready for case</a:t>
            </a:r>
          </a:p>
          <a:p>
            <a:r>
              <a:rPr lang="en-US" sz="2400" dirty="0" smtClean="0"/>
              <a:t>Manages the individual OR &amp; care of the patient in the OR</a:t>
            </a:r>
          </a:p>
          <a:p>
            <a:r>
              <a:rPr lang="en-US" sz="2400" dirty="0" smtClean="0"/>
              <a:t>Reviews, identifies, &amp; assesses the physical status of the patient</a:t>
            </a:r>
          </a:p>
          <a:p>
            <a:r>
              <a:rPr lang="en-US" sz="2400" dirty="0" smtClean="0"/>
              <a:t>Creates &amp; maintains safe, comfortable environment</a:t>
            </a:r>
          </a:p>
          <a:p>
            <a:r>
              <a:rPr lang="en-US" sz="2400" dirty="0" smtClean="0"/>
              <a:t>Helps all team members work together</a:t>
            </a:r>
          </a:p>
          <a:p>
            <a:r>
              <a:rPr lang="en-US" sz="2400" dirty="0" smtClean="0"/>
              <a:t>Works in the OR in the area </a:t>
            </a:r>
            <a:r>
              <a:rPr lang="en-US" sz="2400" u="sng" dirty="0" smtClean="0"/>
              <a:t>outside</a:t>
            </a:r>
            <a:r>
              <a:rPr lang="en-US" sz="2400" dirty="0" smtClean="0"/>
              <a:t> the sterile field</a:t>
            </a:r>
          </a:p>
          <a:p>
            <a:endParaRPr lang="en-US" sz="2400" dirty="0"/>
          </a:p>
          <a:p>
            <a:endParaRPr lang="en-US" sz="2400" dirty="0" smtClean="0"/>
          </a:p>
          <a:p>
            <a:endParaRPr lang="en-US" sz="2400" dirty="0"/>
          </a:p>
        </p:txBody>
      </p:sp>
      <p:sp>
        <p:nvSpPr>
          <p:cNvPr id="3" name="Title 2"/>
          <p:cNvSpPr>
            <a:spLocks noGrp="1"/>
          </p:cNvSpPr>
          <p:nvPr>
            <p:ph type="title"/>
          </p:nvPr>
        </p:nvSpPr>
        <p:spPr/>
        <p:txBody>
          <a:bodyPr/>
          <a:lstStyle/>
          <a:p>
            <a:r>
              <a:rPr lang="en-US" dirty="0" smtClean="0"/>
              <a:t>Role of Circulating Nurse</a:t>
            </a:r>
            <a:endParaRPr lang="en-US" dirty="0"/>
          </a:p>
        </p:txBody>
      </p:sp>
    </p:spTree>
    <p:extLst>
      <p:ext uri="{BB962C8B-B14F-4D97-AF65-F5344CB8AC3E}">
        <p14:creationId xmlns:p14="http://schemas.microsoft.com/office/powerpoint/2010/main" val="956537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Checking/confirming</a:t>
            </a:r>
          </a:p>
          <a:p>
            <a:pPr lvl="1">
              <a:buFont typeface="Arial" panose="020B0604020202020204" pitchFamily="34" charset="0"/>
              <a:buChar char="•"/>
            </a:pPr>
            <a:r>
              <a:rPr lang="en-US" sz="2400" dirty="0"/>
              <a:t>Informed consent</a:t>
            </a:r>
          </a:p>
          <a:p>
            <a:pPr lvl="1">
              <a:buFont typeface="Arial" panose="020B0604020202020204" pitchFamily="34" charset="0"/>
              <a:buChar char="•"/>
            </a:pPr>
            <a:r>
              <a:rPr lang="en-US" sz="2400" dirty="0"/>
              <a:t>Lab results</a:t>
            </a:r>
          </a:p>
          <a:p>
            <a:pPr lvl="1">
              <a:buFont typeface="Arial" panose="020B0604020202020204" pitchFamily="34" charset="0"/>
              <a:buChar char="•"/>
            </a:pPr>
            <a:r>
              <a:rPr lang="en-US" sz="2400" dirty="0"/>
              <a:t>Orders</a:t>
            </a:r>
          </a:p>
          <a:p>
            <a:pPr lvl="1">
              <a:buFont typeface="Arial" panose="020B0604020202020204" pitchFamily="34" charset="0"/>
              <a:buChar char="•"/>
            </a:pPr>
            <a:r>
              <a:rPr lang="en-US" sz="2400" dirty="0"/>
              <a:t>Baby identification &amp; </a:t>
            </a:r>
            <a:r>
              <a:rPr lang="en-US" sz="2400" dirty="0" smtClean="0"/>
              <a:t>medications</a:t>
            </a:r>
            <a:endParaRPr lang="en-US" sz="2400" dirty="0"/>
          </a:p>
          <a:p>
            <a:pPr lvl="1">
              <a:buFont typeface="Arial" panose="020B0604020202020204" pitchFamily="34" charset="0"/>
              <a:buChar char="•"/>
            </a:pPr>
            <a:endParaRPr lang="en-US" sz="2400" dirty="0" smtClean="0"/>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marL="0" indent="0">
              <a:buNone/>
            </a:pPr>
            <a:endParaRPr lang="en-US" sz="2400" dirty="0"/>
          </a:p>
        </p:txBody>
      </p:sp>
      <p:sp>
        <p:nvSpPr>
          <p:cNvPr id="3" name="Title 2"/>
          <p:cNvSpPr>
            <a:spLocks noGrp="1"/>
          </p:cNvSpPr>
          <p:nvPr>
            <p:ph type="title"/>
          </p:nvPr>
        </p:nvSpPr>
        <p:spPr/>
        <p:txBody>
          <a:bodyPr/>
          <a:lstStyle/>
          <a:p>
            <a:r>
              <a:rPr lang="en-US" dirty="0" smtClean="0"/>
              <a:t>Role of Circulating Nurse</a:t>
            </a:r>
            <a:endParaRPr lang="en-US" dirty="0"/>
          </a:p>
        </p:txBody>
      </p:sp>
    </p:spTree>
    <p:extLst>
      <p:ext uri="{BB962C8B-B14F-4D97-AF65-F5344CB8AC3E}">
        <p14:creationId xmlns:p14="http://schemas.microsoft.com/office/powerpoint/2010/main" val="523324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Opens sterile supplies onto sterile table</a:t>
            </a:r>
          </a:p>
          <a:p>
            <a:r>
              <a:rPr lang="en-US" sz="2400" dirty="0" smtClean="0"/>
              <a:t>Do not lean over sterile tables</a:t>
            </a:r>
          </a:p>
          <a:p>
            <a:endParaRPr lang="en-US" sz="2400" dirty="0"/>
          </a:p>
          <a:p>
            <a:r>
              <a:rPr lang="en-US" sz="2400" dirty="0" smtClean="0"/>
              <a:t>Assists anesthesia:</a:t>
            </a:r>
          </a:p>
          <a:p>
            <a:pPr lvl="1">
              <a:buFont typeface="Arial" panose="020B0604020202020204" pitchFamily="34" charset="0"/>
              <a:buChar char="•"/>
            </a:pPr>
            <a:r>
              <a:rPr lang="en-US" sz="2400" dirty="0" smtClean="0"/>
              <a:t>Induction assistant – even with RT present, standby in case extra help is needed</a:t>
            </a:r>
          </a:p>
          <a:p>
            <a:pPr lvl="1">
              <a:buFont typeface="Arial" panose="020B0604020202020204" pitchFamily="34" charset="0"/>
              <a:buChar char="•"/>
            </a:pPr>
            <a:r>
              <a:rPr lang="en-US" sz="2400" dirty="0" smtClean="0"/>
              <a:t>In the case of a maternal emergency, circulating nurse to assist anesthesiologist</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smtClean="0"/>
          </a:p>
          <a:p>
            <a:pPr marL="457200" lvl="1" indent="0">
              <a:buNone/>
            </a:pPr>
            <a:endParaRPr lang="en-US" dirty="0" smtClean="0"/>
          </a:p>
        </p:txBody>
      </p:sp>
      <p:sp>
        <p:nvSpPr>
          <p:cNvPr id="3" name="Title 2"/>
          <p:cNvSpPr>
            <a:spLocks noGrp="1"/>
          </p:cNvSpPr>
          <p:nvPr>
            <p:ph type="title"/>
          </p:nvPr>
        </p:nvSpPr>
        <p:spPr/>
        <p:txBody>
          <a:bodyPr/>
          <a:lstStyle/>
          <a:p>
            <a:r>
              <a:rPr lang="en-US" dirty="0" smtClean="0"/>
              <a:t>Circulating Nurse</a:t>
            </a:r>
            <a:endParaRPr lang="en-US" dirty="0"/>
          </a:p>
        </p:txBody>
      </p:sp>
    </p:spTree>
    <p:extLst>
      <p:ext uri="{BB962C8B-B14F-4D97-AF65-F5344CB8AC3E}">
        <p14:creationId xmlns:p14="http://schemas.microsoft.com/office/powerpoint/2010/main" val="424348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Principles of asepsis</a:t>
            </a:r>
          </a:p>
          <a:p>
            <a:r>
              <a:rPr lang="en-US" sz="2400" dirty="0"/>
              <a:t>Role of the Scrub &amp; Circulating Nurse</a:t>
            </a:r>
          </a:p>
          <a:p>
            <a:r>
              <a:rPr lang="en-US" sz="2400" dirty="0"/>
              <a:t>Surgical Safety Checklist</a:t>
            </a:r>
          </a:p>
          <a:p>
            <a:r>
              <a:rPr lang="en-US" sz="2400" dirty="0"/>
              <a:t>ASA classification</a:t>
            </a:r>
          </a:p>
          <a:p>
            <a:r>
              <a:rPr lang="en-US" sz="2400" dirty="0"/>
              <a:t>General Anesthetic </a:t>
            </a:r>
          </a:p>
          <a:p>
            <a:r>
              <a:rPr lang="en-US" sz="2400" dirty="0" smtClean="0"/>
              <a:t>Surgical Wound Classification</a:t>
            </a:r>
          </a:p>
          <a:p>
            <a:r>
              <a:rPr lang="en-US" sz="2400" dirty="0" smtClean="0"/>
              <a:t>Case type</a:t>
            </a:r>
            <a:endParaRPr lang="en-US" sz="2400" dirty="0"/>
          </a:p>
          <a:p>
            <a:r>
              <a:rPr lang="en-US" sz="2400" dirty="0" smtClean="0"/>
              <a:t>Surgical counts</a:t>
            </a:r>
          </a:p>
          <a:p>
            <a:r>
              <a:rPr lang="en-US" sz="2400" dirty="0" smtClean="0"/>
              <a:t>Preparation of soiled instruments</a:t>
            </a:r>
          </a:p>
          <a:p>
            <a:r>
              <a:rPr lang="en-US" sz="2400" dirty="0" smtClean="0"/>
              <a:t>Room readiness post op</a:t>
            </a:r>
            <a:endParaRPr lang="en-US" sz="2400"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137977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Surgical Safety Checklist will be completed on </a:t>
            </a:r>
            <a:r>
              <a:rPr lang="en-US" sz="2400" b="1" u="sng" dirty="0" smtClean="0"/>
              <a:t>ALL</a:t>
            </a:r>
            <a:r>
              <a:rPr lang="en-US" sz="2400" dirty="0" smtClean="0"/>
              <a:t> patients undergoing C-Sections</a:t>
            </a:r>
          </a:p>
          <a:p>
            <a:r>
              <a:rPr lang="en-US" sz="2400" dirty="0" smtClean="0"/>
              <a:t>Involves all members of the surgical team</a:t>
            </a:r>
          </a:p>
          <a:p>
            <a:r>
              <a:rPr lang="en-US" sz="2400" dirty="0" smtClean="0"/>
              <a:t>Any surgical team member has the right to speak up if any item in the Surgical Checklist has not been addressed</a:t>
            </a:r>
          </a:p>
          <a:p>
            <a:endParaRPr lang="en-US" sz="2400" dirty="0"/>
          </a:p>
          <a:p>
            <a:endParaRPr lang="en-US" sz="2400" dirty="0" smtClean="0"/>
          </a:p>
          <a:p>
            <a:endParaRPr lang="en-US" sz="2400" dirty="0"/>
          </a:p>
          <a:p>
            <a:endParaRPr lang="en-US" sz="2400" dirty="0" smtClean="0"/>
          </a:p>
        </p:txBody>
      </p:sp>
      <p:sp>
        <p:nvSpPr>
          <p:cNvPr id="3" name="Title 2"/>
          <p:cNvSpPr>
            <a:spLocks noGrp="1"/>
          </p:cNvSpPr>
          <p:nvPr>
            <p:ph type="title"/>
          </p:nvPr>
        </p:nvSpPr>
        <p:spPr/>
        <p:txBody>
          <a:bodyPr/>
          <a:lstStyle/>
          <a:p>
            <a:r>
              <a:rPr lang="en-US" dirty="0" smtClean="0"/>
              <a:t>Surgical Safety Checklist</a:t>
            </a:r>
            <a:endParaRPr lang="en-US" dirty="0"/>
          </a:p>
        </p:txBody>
      </p:sp>
    </p:spTree>
    <p:extLst>
      <p:ext uri="{BB962C8B-B14F-4D97-AF65-F5344CB8AC3E}">
        <p14:creationId xmlns:p14="http://schemas.microsoft.com/office/powerpoint/2010/main" val="4192467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07271" y="1600200"/>
            <a:ext cx="2929458" cy="4525963"/>
          </a:xfrm>
          <a:prstGeom prst="rect">
            <a:avLst/>
          </a:prstGeom>
        </p:spPr>
      </p:pic>
      <p:sp>
        <p:nvSpPr>
          <p:cNvPr id="3" name="Title 2"/>
          <p:cNvSpPr>
            <a:spLocks noGrp="1"/>
          </p:cNvSpPr>
          <p:nvPr>
            <p:ph type="title"/>
          </p:nvPr>
        </p:nvSpPr>
        <p:spPr/>
        <p:txBody>
          <a:bodyPr/>
          <a:lstStyle/>
          <a:p>
            <a:r>
              <a:rPr lang="en-US" dirty="0" smtClean="0"/>
              <a:t>Surgical Safety Checklist</a:t>
            </a:r>
            <a:endParaRPr lang="en-US" dirty="0"/>
          </a:p>
        </p:txBody>
      </p:sp>
    </p:spTree>
    <p:extLst>
      <p:ext uri="{BB962C8B-B14F-4D97-AF65-F5344CB8AC3E}">
        <p14:creationId xmlns:p14="http://schemas.microsoft.com/office/powerpoint/2010/main" val="29085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smtClean="0"/>
              <a:t>Briefing Phase</a:t>
            </a:r>
          </a:p>
          <a:p>
            <a:pPr marL="0" indent="0">
              <a:buNone/>
            </a:pPr>
            <a:endParaRPr lang="en-US" sz="1000" b="1" dirty="0" smtClean="0"/>
          </a:p>
          <a:p>
            <a:r>
              <a:rPr lang="en-US" sz="2400" dirty="0" smtClean="0"/>
              <a:t>Occurs in the OR before induction of anesthesia</a:t>
            </a:r>
          </a:p>
          <a:p>
            <a:r>
              <a:rPr lang="en-US" sz="2400" dirty="0" smtClean="0"/>
              <a:t>Members of the team must be present – at a minimum, the surgeon, anesthesiologist, circulating nurse, &amp; scrub nurse must be present</a:t>
            </a:r>
          </a:p>
          <a:p>
            <a:r>
              <a:rPr lang="en-US" sz="2400" dirty="0" smtClean="0"/>
              <a:t>Using the Surgical Safety Checklist poster, the circulating nurse will ensure that each of the elements of the checklist is addressed with the team</a:t>
            </a:r>
          </a:p>
          <a:p>
            <a:r>
              <a:rPr lang="en-US" sz="2400" b="1" u="sng" dirty="0" smtClean="0"/>
              <a:t>Any discrepancies must be addressed prior to preceding to the next phase</a:t>
            </a:r>
          </a:p>
          <a:p>
            <a:endParaRPr lang="en-US" sz="2400" b="1" u="sng" dirty="0"/>
          </a:p>
          <a:p>
            <a:endParaRPr lang="en-US" sz="2400" b="1" u="sng" dirty="0"/>
          </a:p>
        </p:txBody>
      </p:sp>
      <p:sp>
        <p:nvSpPr>
          <p:cNvPr id="3" name="Title 2"/>
          <p:cNvSpPr>
            <a:spLocks noGrp="1"/>
          </p:cNvSpPr>
          <p:nvPr>
            <p:ph type="title"/>
          </p:nvPr>
        </p:nvSpPr>
        <p:spPr/>
        <p:txBody>
          <a:bodyPr/>
          <a:lstStyle/>
          <a:p>
            <a:r>
              <a:rPr lang="en-US" sz="2800" dirty="0" smtClean="0"/>
              <a:t>Surgical Safety Checklist Procedure - Briefing</a:t>
            </a:r>
            <a:endParaRPr lang="en-US" sz="2800" dirty="0"/>
          </a:p>
        </p:txBody>
      </p:sp>
    </p:spTree>
    <p:extLst>
      <p:ext uri="{BB962C8B-B14F-4D97-AF65-F5344CB8AC3E}">
        <p14:creationId xmlns:p14="http://schemas.microsoft.com/office/powerpoint/2010/main" val="628976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smtClean="0"/>
              <a:t>Briefing Phase:</a:t>
            </a:r>
          </a:p>
          <a:p>
            <a:pPr marL="0" indent="0">
              <a:buNone/>
            </a:pPr>
            <a:endParaRPr lang="en-US" sz="500" dirty="0"/>
          </a:p>
          <a:p>
            <a:r>
              <a:rPr lang="en-US" sz="2200" dirty="0" smtClean="0"/>
              <a:t>The circulating nurse confirms:</a:t>
            </a:r>
          </a:p>
          <a:p>
            <a:pPr lvl="1"/>
            <a:r>
              <a:rPr lang="en-US" sz="2000" dirty="0" smtClean="0"/>
              <a:t>Identification of patient using 2 client identifiers</a:t>
            </a:r>
          </a:p>
          <a:p>
            <a:pPr lvl="1"/>
            <a:r>
              <a:rPr lang="en-US" sz="2000" dirty="0" smtClean="0"/>
              <a:t>Allergies</a:t>
            </a:r>
          </a:p>
          <a:p>
            <a:pPr lvl="1"/>
            <a:r>
              <a:rPr lang="en-US" sz="2000" dirty="0" smtClean="0"/>
              <a:t>Consent – name of procedure, site and patient consent  to the surgical team by showing consent form</a:t>
            </a:r>
          </a:p>
          <a:p>
            <a:pPr lvl="1"/>
            <a:r>
              <a:rPr lang="en-US" sz="2000" dirty="0" smtClean="0"/>
              <a:t>Verifies the site, if applicable</a:t>
            </a:r>
          </a:p>
          <a:p>
            <a:pPr lvl="1"/>
            <a:r>
              <a:rPr lang="en-US" sz="2000" dirty="0" smtClean="0"/>
              <a:t>Medications</a:t>
            </a:r>
          </a:p>
          <a:p>
            <a:pPr lvl="1"/>
            <a:r>
              <a:rPr lang="en-US" sz="2000" dirty="0" smtClean="0"/>
              <a:t>Availability of blood products – 2</a:t>
            </a:r>
            <a:r>
              <a:rPr lang="en-US" sz="2000" baseline="30000" dirty="0" smtClean="0"/>
              <a:t>nd</a:t>
            </a:r>
            <a:r>
              <a:rPr lang="en-US" sz="2000" dirty="0" smtClean="0"/>
              <a:t> draw status confirmed</a:t>
            </a:r>
          </a:p>
          <a:p>
            <a:pPr lvl="1"/>
            <a:endParaRPr lang="en-US" sz="500" dirty="0" smtClean="0"/>
          </a:p>
          <a:p>
            <a:r>
              <a:rPr lang="en-US" sz="2200" dirty="0" smtClean="0"/>
              <a:t>Asks “Does anyone have any concerns?”</a:t>
            </a:r>
          </a:p>
          <a:p>
            <a:pPr marL="0" indent="0">
              <a:buNone/>
            </a:pPr>
            <a:endParaRPr lang="en-US" sz="1000" b="1" dirty="0" smtClean="0"/>
          </a:p>
          <a:p>
            <a:endParaRPr lang="en-US" sz="2400" b="1" u="sng" dirty="0"/>
          </a:p>
          <a:p>
            <a:endParaRPr lang="en-US" sz="2400" b="1" u="sng" dirty="0"/>
          </a:p>
        </p:txBody>
      </p:sp>
      <p:sp>
        <p:nvSpPr>
          <p:cNvPr id="3" name="Title 2"/>
          <p:cNvSpPr>
            <a:spLocks noGrp="1"/>
          </p:cNvSpPr>
          <p:nvPr>
            <p:ph type="title"/>
          </p:nvPr>
        </p:nvSpPr>
        <p:spPr/>
        <p:txBody>
          <a:bodyPr/>
          <a:lstStyle/>
          <a:p>
            <a:r>
              <a:rPr lang="en-US" sz="2800" dirty="0" smtClean="0"/>
              <a:t>Surgical Safety Checklist Procedure - Briefing</a:t>
            </a:r>
            <a:endParaRPr lang="en-US" sz="2800" dirty="0"/>
          </a:p>
        </p:txBody>
      </p:sp>
    </p:spTree>
    <p:extLst>
      <p:ext uri="{BB962C8B-B14F-4D97-AF65-F5344CB8AC3E}">
        <p14:creationId xmlns:p14="http://schemas.microsoft.com/office/powerpoint/2010/main" val="3835666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028825" y="2329656"/>
            <a:ext cx="5086350" cy="3067050"/>
          </a:xfrm>
          <a:prstGeom prst="rect">
            <a:avLst/>
          </a:prstGeom>
        </p:spPr>
      </p:pic>
      <p:sp>
        <p:nvSpPr>
          <p:cNvPr id="3" name="Title 2"/>
          <p:cNvSpPr>
            <a:spLocks noGrp="1"/>
          </p:cNvSpPr>
          <p:nvPr>
            <p:ph type="title"/>
          </p:nvPr>
        </p:nvSpPr>
        <p:spPr/>
        <p:txBody>
          <a:bodyPr/>
          <a:lstStyle/>
          <a:p>
            <a:r>
              <a:rPr lang="en-US" sz="2800" dirty="0"/>
              <a:t>Surgical Safety Checklist Procedure – </a:t>
            </a:r>
            <a:r>
              <a:rPr lang="en-US" sz="2800" dirty="0" smtClean="0"/>
              <a:t>Briefing</a:t>
            </a:r>
            <a:endParaRPr lang="en-US" sz="2800" dirty="0"/>
          </a:p>
        </p:txBody>
      </p:sp>
    </p:spTree>
    <p:extLst>
      <p:ext uri="{BB962C8B-B14F-4D97-AF65-F5344CB8AC3E}">
        <p14:creationId xmlns:p14="http://schemas.microsoft.com/office/powerpoint/2010/main" val="1001653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sz="2400" b="1" dirty="0" smtClean="0">
                <a:solidFill>
                  <a:prstClr val="black"/>
                </a:solidFill>
              </a:rPr>
              <a:t>SURGICAL PAUSE</a:t>
            </a:r>
            <a:endParaRPr lang="en-US" sz="2400" b="1" dirty="0">
              <a:solidFill>
                <a:prstClr val="black"/>
              </a:solidFill>
            </a:endParaRPr>
          </a:p>
          <a:p>
            <a:pPr marL="0" lvl="0" indent="0">
              <a:buNone/>
            </a:pPr>
            <a:endParaRPr lang="en-US" sz="1000" b="1" dirty="0">
              <a:solidFill>
                <a:prstClr val="black"/>
              </a:solidFill>
            </a:endParaRPr>
          </a:p>
          <a:p>
            <a:pPr lvl="0"/>
            <a:r>
              <a:rPr lang="en-US" sz="2200" dirty="0" smtClean="0">
                <a:solidFill>
                  <a:prstClr val="black"/>
                </a:solidFill>
              </a:rPr>
              <a:t>After induction of anesthesia, after positioning of patient &amp; before prepping, draping &amp; skin incision</a:t>
            </a:r>
          </a:p>
          <a:p>
            <a:pPr lvl="0"/>
            <a:r>
              <a:rPr lang="en-US" sz="2200" dirty="0" smtClean="0">
                <a:solidFill>
                  <a:prstClr val="black"/>
                </a:solidFill>
              </a:rPr>
              <a:t>Calls surgical pause. Everyone must stop. Ensure eye contact with all team members</a:t>
            </a:r>
          </a:p>
          <a:p>
            <a:pPr lvl="0"/>
            <a:r>
              <a:rPr lang="en-US" sz="2200" dirty="0" smtClean="0">
                <a:solidFill>
                  <a:prstClr val="black"/>
                </a:solidFill>
              </a:rPr>
              <a:t>All surgical team members MUST be present in the room including:</a:t>
            </a:r>
          </a:p>
          <a:p>
            <a:pPr lvl="2"/>
            <a:r>
              <a:rPr lang="en-US" sz="2000" dirty="0" smtClean="0">
                <a:solidFill>
                  <a:prstClr val="black"/>
                </a:solidFill>
              </a:rPr>
              <a:t>NICU</a:t>
            </a:r>
          </a:p>
          <a:p>
            <a:pPr lvl="2"/>
            <a:r>
              <a:rPr lang="en-US" sz="2000" dirty="0" smtClean="0">
                <a:solidFill>
                  <a:prstClr val="black"/>
                </a:solidFill>
              </a:rPr>
              <a:t>RT</a:t>
            </a:r>
          </a:p>
          <a:p>
            <a:pPr lvl="2"/>
            <a:endParaRPr lang="en-US" sz="2000" dirty="0">
              <a:solidFill>
                <a:prstClr val="black"/>
              </a:solidFill>
            </a:endParaRPr>
          </a:p>
          <a:p>
            <a:pPr lvl="2"/>
            <a:endParaRPr lang="en-US" sz="2000" dirty="0" smtClean="0">
              <a:solidFill>
                <a:prstClr val="black"/>
              </a:solidFill>
            </a:endParaRPr>
          </a:p>
          <a:p>
            <a:pPr lvl="2"/>
            <a:endParaRPr lang="en-US" sz="2000" dirty="0" smtClean="0">
              <a:solidFill>
                <a:prstClr val="black"/>
              </a:solidFill>
            </a:endParaRPr>
          </a:p>
        </p:txBody>
      </p:sp>
      <p:sp>
        <p:nvSpPr>
          <p:cNvPr id="3" name="Title 2"/>
          <p:cNvSpPr>
            <a:spLocks noGrp="1"/>
          </p:cNvSpPr>
          <p:nvPr>
            <p:ph type="title"/>
          </p:nvPr>
        </p:nvSpPr>
        <p:spPr/>
        <p:txBody>
          <a:bodyPr/>
          <a:lstStyle/>
          <a:p>
            <a:r>
              <a:rPr lang="en-US" dirty="0" smtClean="0"/>
              <a:t>Surgical Safety Checklist Procedure</a:t>
            </a:r>
            <a:endParaRPr lang="en-US" dirty="0"/>
          </a:p>
        </p:txBody>
      </p:sp>
    </p:spTree>
    <p:extLst>
      <p:ext uri="{BB962C8B-B14F-4D97-AF65-F5344CB8AC3E}">
        <p14:creationId xmlns:p14="http://schemas.microsoft.com/office/powerpoint/2010/main" val="2904500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sz="2400" b="1" dirty="0" smtClean="0">
                <a:solidFill>
                  <a:prstClr val="black"/>
                </a:solidFill>
              </a:rPr>
              <a:t>SURGICAL PAUSE</a:t>
            </a:r>
            <a:endParaRPr lang="en-US" sz="2400" b="1" dirty="0">
              <a:solidFill>
                <a:prstClr val="black"/>
              </a:solidFill>
            </a:endParaRPr>
          </a:p>
          <a:p>
            <a:pPr marL="0" lvl="0" indent="0">
              <a:buNone/>
            </a:pPr>
            <a:endParaRPr lang="en-US" sz="1000" b="1" dirty="0">
              <a:solidFill>
                <a:prstClr val="black"/>
              </a:solidFill>
            </a:endParaRPr>
          </a:p>
          <a:p>
            <a:r>
              <a:rPr lang="en-US" sz="2200" dirty="0" smtClean="0">
                <a:solidFill>
                  <a:prstClr val="black"/>
                </a:solidFill>
              </a:rPr>
              <a:t>Reconfirms:</a:t>
            </a:r>
          </a:p>
          <a:p>
            <a:pPr lvl="1"/>
            <a:r>
              <a:rPr lang="en-US" sz="1800" dirty="0" smtClean="0">
                <a:solidFill>
                  <a:prstClr val="black"/>
                </a:solidFill>
              </a:rPr>
              <a:t>Identification of patient</a:t>
            </a:r>
          </a:p>
          <a:p>
            <a:pPr lvl="1"/>
            <a:r>
              <a:rPr lang="en-US" sz="1800" dirty="0" smtClean="0">
                <a:solidFill>
                  <a:prstClr val="black"/>
                </a:solidFill>
              </a:rPr>
              <a:t>Consent</a:t>
            </a:r>
          </a:p>
          <a:p>
            <a:pPr lvl="1"/>
            <a:r>
              <a:rPr lang="en-US" sz="1800" dirty="0" smtClean="0">
                <a:solidFill>
                  <a:prstClr val="black"/>
                </a:solidFill>
              </a:rPr>
              <a:t>Site &amp; procedure</a:t>
            </a:r>
          </a:p>
          <a:p>
            <a:pPr lvl="1"/>
            <a:r>
              <a:rPr lang="en-US" sz="1800" dirty="0" smtClean="0">
                <a:solidFill>
                  <a:prstClr val="black"/>
                </a:solidFill>
              </a:rPr>
              <a:t>Site, side marked</a:t>
            </a:r>
          </a:p>
          <a:p>
            <a:pPr lvl="1"/>
            <a:r>
              <a:rPr lang="en-US" sz="1800" dirty="0" smtClean="0">
                <a:solidFill>
                  <a:prstClr val="black"/>
                </a:solidFill>
              </a:rPr>
              <a:t>Allergies</a:t>
            </a:r>
          </a:p>
          <a:p>
            <a:pPr lvl="1"/>
            <a:r>
              <a:rPr lang="en-US" sz="1800" dirty="0" smtClean="0">
                <a:solidFill>
                  <a:prstClr val="black"/>
                </a:solidFill>
              </a:rPr>
              <a:t>Prophylactic antibiotic, VTE administration</a:t>
            </a:r>
          </a:p>
          <a:p>
            <a:pPr lvl="1"/>
            <a:r>
              <a:rPr lang="en-US" sz="1800" dirty="0" smtClean="0">
                <a:solidFill>
                  <a:prstClr val="black"/>
                </a:solidFill>
              </a:rPr>
              <a:t>ASA class </a:t>
            </a:r>
          </a:p>
          <a:p>
            <a:pPr lvl="1"/>
            <a:r>
              <a:rPr lang="en-US" sz="1800" dirty="0" smtClean="0">
                <a:solidFill>
                  <a:prstClr val="black"/>
                </a:solidFill>
              </a:rPr>
              <a:t>Any blood born precautions</a:t>
            </a:r>
          </a:p>
          <a:p>
            <a:r>
              <a:rPr lang="en-US" sz="2200" dirty="0" smtClean="0">
                <a:solidFill>
                  <a:prstClr val="black"/>
                </a:solidFill>
              </a:rPr>
              <a:t>Confirms initial count completed</a:t>
            </a:r>
          </a:p>
          <a:p>
            <a:r>
              <a:rPr lang="en-US" sz="2200" dirty="0" smtClean="0">
                <a:solidFill>
                  <a:prstClr val="black"/>
                </a:solidFill>
              </a:rPr>
              <a:t>Asks “Does anyone have any other questions or concerns before proceeding?”</a:t>
            </a:r>
            <a:endParaRPr lang="en-US" sz="2200" dirty="0"/>
          </a:p>
        </p:txBody>
      </p:sp>
      <p:sp>
        <p:nvSpPr>
          <p:cNvPr id="3" name="Title 2"/>
          <p:cNvSpPr>
            <a:spLocks noGrp="1"/>
          </p:cNvSpPr>
          <p:nvPr>
            <p:ph type="title"/>
          </p:nvPr>
        </p:nvSpPr>
        <p:spPr/>
        <p:txBody>
          <a:bodyPr/>
          <a:lstStyle/>
          <a:p>
            <a:r>
              <a:rPr lang="en-US" dirty="0" smtClean="0"/>
              <a:t>Surgical Safety Checklist Procedure</a:t>
            </a:r>
            <a:endParaRPr lang="en-US" dirty="0"/>
          </a:p>
        </p:txBody>
      </p:sp>
    </p:spTree>
    <p:extLst>
      <p:ext uri="{BB962C8B-B14F-4D97-AF65-F5344CB8AC3E}">
        <p14:creationId xmlns:p14="http://schemas.microsoft.com/office/powerpoint/2010/main" val="825048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2162" y="2596356"/>
            <a:ext cx="5019675" cy="2533650"/>
          </a:xfrm>
          <a:prstGeom prst="rect">
            <a:avLst/>
          </a:prstGeom>
        </p:spPr>
      </p:pic>
      <p:sp>
        <p:nvSpPr>
          <p:cNvPr id="3" name="Title 2"/>
          <p:cNvSpPr>
            <a:spLocks noGrp="1"/>
          </p:cNvSpPr>
          <p:nvPr>
            <p:ph type="title"/>
          </p:nvPr>
        </p:nvSpPr>
        <p:spPr/>
        <p:txBody>
          <a:bodyPr/>
          <a:lstStyle/>
          <a:p>
            <a:r>
              <a:rPr lang="en-US" sz="2800" dirty="0"/>
              <a:t>Surgical Safety Checklist Procedure </a:t>
            </a:r>
            <a:r>
              <a:rPr lang="en-US" sz="2800" dirty="0" smtClean="0"/>
              <a:t>– Pause</a:t>
            </a:r>
            <a:endParaRPr lang="en-US" sz="2800" dirty="0"/>
          </a:p>
        </p:txBody>
      </p:sp>
    </p:spTree>
    <p:extLst>
      <p:ext uri="{BB962C8B-B14F-4D97-AF65-F5344CB8AC3E}">
        <p14:creationId xmlns:p14="http://schemas.microsoft.com/office/powerpoint/2010/main" val="2754797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sz="2400" b="1" dirty="0" smtClean="0">
                <a:solidFill>
                  <a:prstClr val="black"/>
                </a:solidFill>
              </a:rPr>
              <a:t>Debriefing Phase</a:t>
            </a:r>
          </a:p>
          <a:p>
            <a:pPr marL="0" lvl="0" indent="0">
              <a:buNone/>
            </a:pPr>
            <a:endParaRPr lang="en-US" sz="500" b="1" dirty="0">
              <a:solidFill>
                <a:prstClr val="black"/>
              </a:solidFill>
            </a:endParaRPr>
          </a:p>
          <a:p>
            <a:pPr lvl="0"/>
            <a:r>
              <a:rPr lang="en-US" sz="2400" dirty="0" smtClean="0">
                <a:solidFill>
                  <a:prstClr val="black"/>
                </a:solidFill>
              </a:rPr>
              <a:t>Confirms the surgical procedure performed</a:t>
            </a:r>
          </a:p>
          <a:p>
            <a:pPr marL="0" lvl="0" indent="0">
              <a:buNone/>
            </a:pPr>
            <a:endParaRPr lang="en-US" sz="500" b="1" dirty="0">
              <a:solidFill>
                <a:prstClr val="black"/>
              </a:solidFill>
            </a:endParaRPr>
          </a:p>
          <a:p>
            <a:pPr lvl="0"/>
            <a:r>
              <a:rPr lang="en-US" sz="2400" dirty="0" smtClean="0">
                <a:solidFill>
                  <a:prstClr val="black"/>
                </a:solidFill>
              </a:rPr>
              <a:t>Confirms the surgical count is correct</a:t>
            </a:r>
          </a:p>
          <a:p>
            <a:pPr lvl="0"/>
            <a:endParaRPr lang="en-US" sz="500" dirty="0" smtClean="0">
              <a:solidFill>
                <a:prstClr val="black"/>
              </a:solidFill>
            </a:endParaRPr>
          </a:p>
          <a:p>
            <a:pPr lvl="0"/>
            <a:r>
              <a:rPr lang="en-US" sz="2400" dirty="0" smtClean="0">
                <a:solidFill>
                  <a:prstClr val="black"/>
                </a:solidFill>
              </a:rPr>
              <a:t>Confirms all specimens &amp; if anticoagulant therapy is be started in post-op</a:t>
            </a:r>
          </a:p>
          <a:p>
            <a:pPr lvl="0"/>
            <a:endParaRPr lang="en-US" sz="500" dirty="0" smtClean="0">
              <a:solidFill>
                <a:prstClr val="black"/>
              </a:solidFill>
            </a:endParaRPr>
          </a:p>
          <a:p>
            <a:pPr lvl="0"/>
            <a:r>
              <a:rPr lang="en-US" sz="2400" dirty="0" smtClean="0">
                <a:solidFill>
                  <a:prstClr val="black"/>
                </a:solidFill>
              </a:rPr>
              <a:t>Confirms post-op plans</a:t>
            </a:r>
          </a:p>
          <a:p>
            <a:pPr lvl="0"/>
            <a:endParaRPr lang="en-US" sz="500" dirty="0" smtClean="0">
              <a:solidFill>
                <a:prstClr val="black"/>
              </a:solidFill>
            </a:endParaRPr>
          </a:p>
          <a:p>
            <a:pPr lvl="0"/>
            <a:r>
              <a:rPr lang="en-US" sz="2400" dirty="0" smtClean="0">
                <a:solidFill>
                  <a:prstClr val="black"/>
                </a:solidFill>
              </a:rPr>
              <a:t>Asks “Does anyone else have concerns related to the Recovery or Post-op?”</a:t>
            </a:r>
            <a:endParaRPr lang="en-US" dirty="0"/>
          </a:p>
        </p:txBody>
      </p:sp>
      <p:sp>
        <p:nvSpPr>
          <p:cNvPr id="3" name="Title 2"/>
          <p:cNvSpPr>
            <a:spLocks noGrp="1"/>
          </p:cNvSpPr>
          <p:nvPr>
            <p:ph type="title"/>
          </p:nvPr>
        </p:nvSpPr>
        <p:spPr/>
        <p:txBody>
          <a:bodyPr/>
          <a:lstStyle/>
          <a:p>
            <a:r>
              <a:rPr lang="en-US" dirty="0" smtClean="0"/>
              <a:t>Surgical Safety Checklist Procedure</a:t>
            </a:r>
            <a:endParaRPr lang="en-US" dirty="0"/>
          </a:p>
        </p:txBody>
      </p:sp>
    </p:spTree>
    <p:extLst>
      <p:ext uri="{BB962C8B-B14F-4D97-AF65-F5344CB8AC3E}">
        <p14:creationId xmlns:p14="http://schemas.microsoft.com/office/powerpoint/2010/main" val="1837578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43112" y="2953544"/>
            <a:ext cx="5057775" cy="1819275"/>
          </a:xfrm>
          <a:prstGeom prst="rect">
            <a:avLst/>
          </a:prstGeom>
        </p:spPr>
      </p:pic>
      <p:sp>
        <p:nvSpPr>
          <p:cNvPr id="3" name="Title 2"/>
          <p:cNvSpPr>
            <a:spLocks noGrp="1"/>
          </p:cNvSpPr>
          <p:nvPr>
            <p:ph type="title"/>
          </p:nvPr>
        </p:nvSpPr>
        <p:spPr/>
        <p:txBody>
          <a:bodyPr/>
          <a:lstStyle/>
          <a:p>
            <a:r>
              <a:rPr lang="en-US" sz="2600" dirty="0"/>
              <a:t>Surgical Safety </a:t>
            </a:r>
            <a:r>
              <a:rPr lang="en-US" sz="2600" dirty="0" smtClean="0"/>
              <a:t>Checklist Procedure - Debriefing</a:t>
            </a:r>
            <a:endParaRPr lang="en-US" sz="2600" dirty="0"/>
          </a:p>
        </p:txBody>
      </p:sp>
    </p:spTree>
    <p:extLst>
      <p:ext uri="{BB962C8B-B14F-4D97-AF65-F5344CB8AC3E}">
        <p14:creationId xmlns:p14="http://schemas.microsoft.com/office/powerpoint/2010/main" val="2522564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b="1" dirty="0"/>
              <a:t>Definition:  </a:t>
            </a:r>
            <a:r>
              <a:rPr lang="en-US" sz="2400" dirty="0"/>
              <a:t>the absence of germs</a:t>
            </a:r>
          </a:p>
          <a:p>
            <a:pPr>
              <a:defRPr/>
            </a:pPr>
            <a:r>
              <a:rPr lang="en-US" sz="2400" dirty="0"/>
              <a:t>The primary goal in the operating room is to prevent surgical site infection.</a:t>
            </a:r>
          </a:p>
          <a:p>
            <a:pPr>
              <a:defRPr/>
            </a:pPr>
            <a:r>
              <a:rPr lang="en-US" sz="2400" dirty="0"/>
              <a:t>The principles of aseptic technique play a vital role in accomplishing this goal.  It is the responsibility of each staff member to understand the principles and incorporate them into practice.</a:t>
            </a:r>
          </a:p>
          <a:p>
            <a:pPr>
              <a:defRPr/>
            </a:pPr>
            <a:r>
              <a:rPr lang="en-US" sz="2400" dirty="0"/>
              <a:t>The standards are developed by ORNAC (Operating Room Nurses Association of Canada</a:t>
            </a:r>
            <a:r>
              <a:rPr lang="en-US" sz="2400" dirty="0" smtClean="0"/>
              <a:t>)</a:t>
            </a:r>
          </a:p>
          <a:p>
            <a:pPr>
              <a:defRPr/>
            </a:pPr>
            <a:endParaRPr lang="en-US" sz="2400" dirty="0"/>
          </a:p>
          <a:p>
            <a:endParaRPr lang="en-US" dirty="0"/>
          </a:p>
        </p:txBody>
      </p:sp>
      <p:sp>
        <p:nvSpPr>
          <p:cNvPr id="3" name="Title 2"/>
          <p:cNvSpPr>
            <a:spLocks noGrp="1"/>
          </p:cNvSpPr>
          <p:nvPr>
            <p:ph type="title"/>
          </p:nvPr>
        </p:nvSpPr>
        <p:spPr/>
        <p:txBody>
          <a:bodyPr/>
          <a:lstStyle/>
          <a:p>
            <a:r>
              <a:rPr lang="en-US" dirty="0" smtClean="0"/>
              <a:t>Principles of Asepsis</a:t>
            </a:r>
            <a:endParaRPr lang="en-US" dirty="0"/>
          </a:p>
        </p:txBody>
      </p:sp>
    </p:spTree>
    <p:extLst>
      <p:ext uri="{BB962C8B-B14F-4D97-AF65-F5344CB8AC3E}">
        <p14:creationId xmlns:p14="http://schemas.microsoft.com/office/powerpoint/2010/main" val="2428301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sz="2400" b="1" dirty="0" smtClean="0">
                <a:solidFill>
                  <a:prstClr val="black"/>
                </a:solidFill>
              </a:rPr>
              <a:t>Data Collection &amp; Auditing</a:t>
            </a:r>
          </a:p>
          <a:p>
            <a:pPr marL="0" lvl="0" indent="0">
              <a:buNone/>
            </a:pPr>
            <a:endParaRPr lang="en-US" sz="1000" dirty="0">
              <a:solidFill>
                <a:prstClr val="black"/>
              </a:solidFill>
            </a:endParaRPr>
          </a:p>
          <a:p>
            <a:r>
              <a:rPr lang="en-US" sz="2400" dirty="0" smtClean="0">
                <a:solidFill>
                  <a:prstClr val="black"/>
                </a:solidFill>
              </a:rPr>
              <a:t>Audits will be generated &amp; reviewed monthly by Maternal Child Leadership Committee</a:t>
            </a:r>
          </a:p>
          <a:p>
            <a:r>
              <a:rPr lang="en-US" sz="2400" dirty="0" smtClean="0">
                <a:solidFill>
                  <a:prstClr val="black"/>
                </a:solidFill>
              </a:rPr>
              <a:t>Audits will include:</a:t>
            </a:r>
          </a:p>
          <a:p>
            <a:pPr lvl="1">
              <a:buFont typeface="Wingdings" panose="05000000000000000000" pitchFamily="2" charset="2"/>
              <a:buChar char="Ø"/>
            </a:pPr>
            <a:r>
              <a:rPr lang="en-US" sz="2400" dirty="0" smtClean="0">
                <a:solidFill>
                  <a:prstClr val="black"/>
                </a:solidFill>
              </a:rPr>
              <a:t>1 Random</a:t>
            </a:r>
          </a:p>
          <a:p>
            <a:pPr lvl="1">
              <a:buFont typeface="Wingdings" panose="05000000000000000000" pitchFamily="2" charset="2"/>
              <a:buChar char="Ø"/>
            </a:pPr>
            <a:r>
              <a:rPr lang="en-US" sz="2400" dirty="0" smtClean="0">
                <a:solidFill>
                  <a:prstClr val="black"/>
                </a:solidFill>
              </a:rPr>
              <a:t>1 Scheduled</a:t>
            </a:r>
          </a:p>
          <a:p>
            <a:r>
              <a:rPr lang="en-US" sz="2400" dirty="0" smtClean="0">
                <a:solidFill>
                  <a:prstClr val="black"/>
                </a:solidFill>
              </a:rPr>
              <a:t>Audits are presented to unit manager &amp; Maternal Child Leadership team for quality assurance &amp; compliance</a:t>
            </a:r>
          </a:p>
          <a:p>
            <a:r>
              <a:rPr lang="en-US" sz="2400" dirty="0" smtClean="0">
                <a:solidFill>
                  <a:prstClr val="black"/>
                </a:solidFill>
              </a:rPr>
              <a:t>Compliance reports are forwarded internally to the Surgical Leadership team, Risk Management &amp; externally to the Ministry of Health and Long Term Care</a:t>
            </a:r>
            <a:endParaRPr lang="en-US" sz="2400" dirty="0"/>
          </a:p>
        </p:txBody>
      </p:sp>
      <p:sp>
        <p:nvSpPr>
          <p:cNvPr id="3" name="Title 2"/>
          <p:cNvSpPr>
            <a:spLocks noGrp="1"/>
          </p:cNvSpPr>
          <p:nvPr>
            <p:ph type="title"/>
          </p:nvPr>
        </p:nvSpPr>
        <p:spPr/>
        <p:txBody>
          <a:bodyPr/>
          <a:lstStyle/>
          <a:p>
            <a:r>
              <a:rPr lang="en-US" dirty="0"/>
              <a:t>Surgical Safety Checklist Procedure</a:t>
            </a:r>
          </a:p>
        </p:txBody>
      </p:sp>
    </p:spTree>
    <p:extLst>
      <p:ext uri="{BB962C8B-B14F-4D97-AF65-F5344CB8AC3E}">
        <p14:creationId xmlns:p14="http://schemas.microsoft.com/office/powerpoint/2010/main" val="1351503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25261" y="1600200"/>
            <a:ext cx="3493477" cy="4525963"/>
          </a:xfrm>
          <a:prstGeom prst="rect">
            <a:avLst/>
          </a:prstGeom>
        </p:spPr>
      </p:pic>
      <p:sp>
        <p:nvSpPr>
          <p:cNvPr id="3" name="Title 2"/>
          <p:cNvSpPr>
            <a:spLocks noGrp="1"/>
          </p:cNvSpPr>
          <p:nvPr>
            <p:ph type="title"/>
          </p:nvPr>
        </p:nvSpPr>
        <p:spPr/>
        <p:txBody>
          <a:bodyPr/>
          <a:lstStyle/>
          <a:p>
            <a:r>
              <a:rPr lang="en-US" dirty="0" smtClean="0"/>
              <a:t>Surgical Safety Checklist – Audit Tool</a:t>
            </a:r>
            <a:endParaRPr lang="en-US" dirty="0"/>
          </a:p>
        </p:txBody>
      </p:sp>
    </p:spTree>
    <p:extLst>
      <p:ext uri="{BB962C8B-B14F-4D97-AF65-F5344CB8AC3E}">
        <p14:creationId xmlns:p14="http://schemas.microsoft.com/office/powerpoint/2010/main" val="1496166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defRPr/>
            </a:pPr>
            <a:r>
              <a:rPr lang="en-US" sz="2400" b="1" dirty="0"/>
              <a:t>Class 1:  </a:t>
            </a:r>
            <a:r>
              <a:rPr lang="en-US" sz="2400" dirty="0"/>
              <a:t>healthy </a:t>
            </a:r>
            <a:r>
              <a:rPr lang="en-US" sz="2400" dirty="0" err="1"/>
              <a:t>pt</a:t>
            </a:r>
            <a:r>
              <a:rPr lang="en-US" sz="2400" dirty="0"/>
              <a:t>, no medical problems</a:t>
            </a:r>
          </a:p>
          <a:p>
            <a:pPr>
              <a:lnSpc>
                <a:spcPct val="90000"/>
              </a:lnSpc>
              <a:defRPr/>
            </a:pPr>
            <a:r>
              <a:rPr lang="en-US" sz="2400" b="1" dirty="0"/>
              <a:t>Class 2:  </a:t>
            </a:r>
            <a:r>
              <a:rPr lang="en-US" sz="2400" dirty="0"/>
              <a:t>mild systemic disease-minimal restriction on activity (hypertension, asthma, chronic bronchitis, obesity, diabetes mellitus)</a:t>
            </a:r>
          </a:p>
          <a:p>
            <a:pPr>
              <a:lnSpc>
                <a:spcPct val="90000"/>
              </a:lnSpc>
              <a:defRPr/>
            </a:pPr>
            <a:r>
              <a:rPr lang="en-US" sz="2400" b="1" dirty="0"/>
              <a:t>Class 3:  </a:t>
            </a:r>
            <a:r>
              <a:rPr lang="en-US" sz="2400" dirty="0"/>
              <a:t>severe systemic disease, but not incapacitating-CV or Pulmonary disease that limits activity (severe diabetes with systemic complications, </a:t>
            </a:r>
            <a:r>
              <a:rPr lang="en-US" sz="2400" dirty="0" err="1"/>
              <a:t>hx</a:t>
            </a:r>
            <a:r>
              <a:rPr lang="en-US" sz="2400" dirty="0"/>
              <a:t> of MI, angina pectoris, or poorly controlled)</a:t>
            </a:r>
          </a:p>
          <a:p>
            <a:pPr marL="0" indent="0">
              <a:buNone/>
            </a:pPr>
            <a:endParaRPr lang="en-US" dirty="0"/>
          </a:p>
        </p:txBody>
      </p:sp>
      <p:sp>
        <p:nvSpPr>
          <p:cNvPr id="3" name="Title 2"/>
          <p:cNvSpPr>
            <a:spLocks noGrp="1"/>
          </p:cNvSpPr>
          <p:nvPr>
            <p:ph type="title"/>
          </p:nvPr>
        </p:nvSpPr>
        <p:spPr/>
        <p:txBody>
          <a:bodyPr/>
          <a:lstStyle/>
          <a:p>
            <a:r>
              <a:rPr lang="en-US" dirty="0" smtClean="0"/>
              <a:t>ASA Classification</a:t>
            </a:r>
            <a:endParaRPr lang="en-US" dirty="0"/>
          </a:p>
        </p:txBody>
      </p:sp>
    </p:spTree>
    <p:extLst>
      <p:ext uri="{BB962C8B-B14F-4D97-AF65-F5344CB8AC3E}">
        <p14:creationId xmlns:p14="http://schemas.microsoft.com/office/powerpoint/2010/main" val="8145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b="1" dirty="0"/>
              <a:t>Class 4:  </a:t>
            </a:r>
            <a:r>
              <a:rPr lang="en-US" sz="2400" dirty="0"/>
              <a:t>Severe systemic disease that is a constant threat to life (severe cardiac, pulmonary, renal, hepatic, or endocrine dysfunction, hypertension)</a:t>
            </a:r>
          </a:p>
          <a:p>
            <a:pPr>
              <a:defRPr/>
            </a:pPr>
            <a:r>
              <a:rPr lang="en-US" sz="2400" b="1" dirty="0"/>
              <a:t>Class 5:  </a:t>
            </a:r>
            <a:r>
              <a:rPr lang="en-US" sz="2400" dirty="0"/>
              <a:t>Moribund, not expected to live 24hrs irrespective of operation (major multisystem or cerebral trauma, ruptured aneurysm, pulmonary embolus).</a:t>
            </a:r>
          </a:p>
          <a:p>
            <a:pPr>
              <a:defRPr/>
            </a:pPr>
            <a:r>
              <a:rPr lang="en-US" sz="2400" b="1" dirty="0"/>
              <a:t>Class 6:  </a:t>
            </a:r>
            <a:r>
              <a:rPr lang="en-US" sz="2400" dirty="0"/>
              <a:t>organ donor</a:t>
            </a:r>
          </a:p>
          <a:p>
            <a:pPr>
              <a:defRPr/>
            </a:pPr>
            <a:r>
              <a:rPr lang="en-US" sz="2400" b="1" dirty="0">
                <a:solidFill>
                  <a:srgbClr val="FF0000"/>
                </a:solidFill>
              </a:rPr>
              <a:t>An e </a:t>
            </a:r>
            <a:r>
              <a:rPr lang="en-US" sz="2400" dirty="0">
                <a:solidFill>
                  <a:srgbClr val="FF0000"/>
                </a:solidFill>
              </a:rPr>
              <a:t>is added to designate an emergency operation</a:t>
            </a:r>
          </a:p>
          <a:p>
            <a:pPr marL="0" indent="0">
              <a:buNone/>
            </a:pPr>
            <a:endParaRPr lang="en-US" dirty="0"/>
          </a:p>
        </p:txBody>
      </p:sp>
      <p:sp>
        <p:nvSpPr>
          <p:cNvPr id="3" name="Title 2"/>
          <p:cNvSpPr>
            <a:spLocks noGrp="1"/>
          </p:cNvSpPr>
          <p:nvPr>
            <p:ph type="title"/>
          </p:nvPr>
        </p:nvSpPr>
        <p:spPr/>
        <p:txBody>
          <a:bodyPr/>
          <a:lstStyle/>
          <a:p>
            <a:r>
              <a:rPr lang="en-US" dirty="0" smtClean="0"/>
              <a:t>ASA Classification (cont’d)</a:t>
            </a:r>
            <a:endParaRPr lang="en-US" dirty="0"/>
          </a:p>
        </p:txBody>
      </p:sp>
    </p:spTree>
    <p:extLst>
      <p:ext uri="{BB962C8B-B14F-4D97-AF65-F5344CB8AC3E}">
        <p14:creationId xmlns:p14="http://schemas.microsoft.com/office/powerpoint/2010/main" val="3350274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smtClean="0"/>
              <a:t>Phases:</a:t>
            </a:r>
          </a:p>
          <a:p>
            <a:r>
              <a:rPr lang="en-US" sz="2400" dirty="0" smtClean="0"/>
              <a:t>Induction</a:t>
            </a:r>
          </a:p>
          <a:p>
            <a:r>
              <a:rPr lang="en-US" sz="2400" dirty="0" smtClean="0"/>
              <a:t>Maintenance</a:t>
            </a:r>
          </a:p>
          <a:p>
            <a:r>
              <a:rPr lang="en-US" sz="2400" dirty="0" smtClean="0"/>
              <a:t>Reversal</a:t>
            </a:r>
          </a:p>
          <a:p>
            <a:endParaRPr lang="en-US" sz="1500" dirty="0"/>
          </a:p>
          <a:p>
            <a:pPr marL="0" indent="0">
              <a:buNone/>
            </a:pPr>
            <a:r>
              <a:rPr lang="en-US" sz="2400" b="1" dirty="0" smtClean="0"/>
              <a:t>Complications:</a:t>
            </a:r>
          </a:p>
          <a:p>
            <a:r>
              <a:rPr lang="en-US" sz="2400" dirty="0" smtClean="0"/>
              <a:t>Vomiting</a:t>
            </a:r>
          </a:p>
          <a:p>
            <a:r>
              <a:rPr lang="en-US" sz="2400" dirty="0" smtClean="0"/>
              <a:t>Aspiration</a:t>
            </a:r>
          </a:p>
          <a:p>
            <a:r>
              <a:rPr lang="en-US" sz="2400" dirty="0" smtClean="0"/>
              <a:t>Laryngospasm &amp; bronchospasm</a:t>
            </a:r>
          </a:p>
          <a:p>
            <a:r>
              <a:rPr lang="en-US" sz="2400" dirty="0" smtClean="0"/>
              <a:t>Allergic reactions</a:t>
            </a:r>
          </a:p>
          <a:p>
            <a:r>
              <a:rPr lang="en-US" sz="2400" dirty="0" smtClean="0"/>
              <a:t>Malignant Hyperthermia</a:t>
            </a:r>
            <a:endParaRPr lang="en-US" sz="2400" dirty="0"/>
          </a:p>
        </p:txBody>
      </p:sp>
      <p:sp>
        <p:nvSpPr>
          <p:cNvPr id="3" name="Title 2"/>
          <p:cNvSpPr>
            <a:spLocks noGrp="1"/>
          </p:cNvSpPr>
          <p:nvPr>
            <p:ph type="title"/>
          </p:nvPr>
        </p:nvSpPr>
        <p:spPr/>
        <p:txBody>
          <a:bodyPr/>
          <a:lstStyle/>
          <a:p>
            <a:r>
              <a:rPr lang="en-US" dirty="0" smtClean="0"/>
              <a:t>General </a:t>
            </a:r>
            <a:r>
              <a:rPr lang="en-US" dirty="0" err="1" smtClean="0"/>
              <a:t>Anaesthetics</a:t>
            </a:r>
            <a:endParaRPr lang="en-US" dirty="0"/>
          </a:p>
        </p:txBody>
      </p:sp>
    </p:spTree>
    <p:extLst>
      <p:ext uri="{BB962C8B-B14F-4D97-AF65-F5344CB8AC3E}">
        <p14:creationId xmlns:p14="http://schemas.microsoft.com/office/powerpoint/2010/main" val="742554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buFont typeface="Wingdings" panose="05000000000000000000" pitchFamily="2" charset="2"/>
              <a:buAutoNum type="arabicPeriod"/>
              <a:defRPr/>
            </a:pPr>
            <a:r>
              <a:rPr lang="en-US" sz="2400" dirty="0"/>
              <a:t>Clean wounds:  uninfected operative wound in which no inflammation is encountered and the respiratory, alimentary, genital, or uninfected urinary tracts are not entered. (breast biopsy, hip replacement, open heart, non-penetrating trauma)</a:t>
            </a:r>
          </a:p>
          <a:p>
            <a:pPr marL="609600" indent="-609600">
              <a:buFont typeface="Wingdings" panose="05000000000000000000" pitchFamily="2" charset="2"/>
              <a:buAutoNum type="arabicPeriod"/>
              <a:defRPr/>
            </a:pPr>
            <a:r>
              <a:rPr lang="en-US" sz="2400" b="1" dirty="0"/>
              <a:t>Clean-Contaminated:  operative wounds in which the respiratory, alimentary, genital, or urinary tracts are entered under controlled conditions and without unusual contamination (appendix-non-perforated, biliary tract, vagina, oropharynx)</a:t>
            </a:r>
          </a:p>
          <a:p>
            <a:pPr marL="0" indent="0">
              <a:buNone/>
            </a:pPr>
            <a:endParaRPr lang="en-US" dirty="0"/>
          </a:p>
        </p:txBody>
      </p:sp>
      <p:sp>
        <p:nvSpPr>
          <p:cNvPr id="3" name="Title 2"/>
          <p:cNvSpPr>
            <a:spLocks noGrp="1"/>
          </p:cNvSpPr>
          <p:nvPr>
            <p:ph type="title"/>
          </p:nvPr>
        </p:nvSpPr>
        <p:spPr/>
        <p:txBody>
          <a:bodyPr/>
          <a:lstStyle/>
          <a:p>
            <a:r>
              <a:rPr lang="en-US" dirty="0" smtClean="0"/>
              <a:t>Surgical Wound Classification</a:t>
            </a:r>
            <a:endParaRPr lang="en-US" dirty="0"/>
          </a:p>
        </p:txBody>
      </p:sp>
    </p:spTree>
    <p:extLst>
      <p:ext uri="{BB962C8B-B14F-4D97-AF65-F5344CB8AC3E}">
        <p14:creationId xmlns:p14="http://schemas.microsoft.com/office/powerpoint/2010/main" val="332374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lnSpc>
                <a:spcPct val="90000"/>
              </a:lnSpc>
              <a:buFont typeface="Wingdings" panose="05000000000000000000" pitchFamily="2" charset="2"/>
              <a:buAutoNum type="arabicPeriod" startAt="3"/>
              <a:defRPr/>
            </a:pPr>
            <a:r>
              <a:rPr lang="en-US" sz="2400" dirty="0"/>
              <a:t>Contaminated wounds:  includes open, fresh accidental wounds, breaks in sterile technique (open cardiac massage) or gross spillage from the GI tract, and incisions with </a:t>
            </a:r>
            <a:r>
              <a:rPr lang="en-US" sz="2400" dirty="0" err="1"/>
              <a:t>nonpurulent</a:t>
            </a:r>
            <a:r>
              <a:rPr lang="en-US" sz="2400" dirty="0"/>
              <a:t> inflammation (ruptured appendix, gunshot to abdomen)</a:t>
            </a:r>
          </a:p>
          <a:p>
            <a:pPr marL="609600" indent="-609600">
              <a:lnSpc>
                <a:spcPct val="90000"/>
              </a:lnSpc>
              <a:buFont typeface="Wingdings" panose="05000000000000000000" pitchFamily="2" charset="2"/>
              <a:buAutoNum type="arabicPeriod" startAt="3"/>
              <a:defRPr/>
            </a:pPr>
            <a:r>
              <a:rPr lang="en-US" sz="2400" dirty="0"/>
              <a:t>Dirty/Infected Wounds: includes old traumatic wounds with retained devitalized tissue and those that involve existing infection or perforated viscera.  Organisms causing postop infection already in operative field before surgery.  (excision and drainage of </a:t>
            </a:r>
            <a:r>
              <a:rPr lang="en-US" sz="2400" dirty="0" err="1"/>
              <a:t>abcess</a:t>
            </a:r>
            <a:r>
              <a:rPr lang="en-US" sz="2400" dirty="0"/>
              <a:t>, delayed wound closure)</a:t>
            </a:r>
          </a:p>
          <a:p>
            <a:pPr marL="0" indent="0">
              <a:buNone/>
            </a:pPr>
            <a:endParaRPr lang="en-US" dirty="0"/>
          </a:p>
        </p:txBody>
      </p:sp>
      <p:sp>
        <p:nvSpPr>
          <p:cNvPr id="3" name="Title 2"/>
          <p:cNvSpPr>
            <a:spLocks noGrp="1"/>
          </p:cNvSpPr>
          <p:nvPr>
            <p:ph type="title"/>
          </p:nvPr>
        </p:nvSpPr>
        <p:spPr/>
        <p:txBody>
          <a:bodyPr/>
          <a:lstStyle/>
          <a:p>
            <a:r>
              <a:rPr lang="en-US" dirty="0" smtClean="0"/>
              <a:t>Surgical Wound Classification</a:t>
            </a:r>
            <a:endParaRPr lang="en-US" dirty="0"/>
          </a:p>
        </p:txBody>
      </p:sp>
    </p:spTree>
    <p:extLst>
      <p:ext uri="{BB962C8B-B14F-4D97-AF65-F5344CB8AC3E}">
        <p14:creationId xmlns:p14="http://schemas.microsoft.com/office/powerpoint/2010/main" val="734799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defRPr/>
            </a:pPr>
            <a:r>
              <a:rPr lang="en-US" sz="2400" dirty="0"/>
              <a:t>E:  Elective</a:t>
            </a:r>
          </a:p>
          <a:p>
            <a:pPr>
              <a:lnSpc>
                <a:spcPct val="90000"/>
              </a:lnSpc>
              <a:defRPr/>
            </a:pPr>
            <a:r>
              <a:rPr lang="en-US" sz="2400" dirty="0"/>
              <a:t>A:  Emergent-requires access to OR within 0-2 </a:t>
            </a:r>
            <a:r>
              <a:rPr lang="en-US" sz="2400" dirty="0" err="1"/>
              <a:t>hrs</a:t>
            </a:r>
            <a:r>
              <a:rPr lang="en-US" sz="2400" dirty="0"/>
              <a:t>, immediate threat to life, limb or organ (trauma)</a:t>
            </a:r>
          </a:p>
          <a:p>
            <a:pPr>
              <a:lnSpc>
                <a:spcPct val="90000"/>
              </a:lnSpc>
              <a:defRPr/>
            </a:pPr>
            <a:r>
              <a:rPr lang="en-US" sz="2400" dirty="0"/>
              <a:t>B:   Urgent- requires access to the OR within 2-8 hours , time sensitive access to surgery, evidenced by improved outcomes (open fracture, appendectomy)</a:t>
            </a:r>
          </a:p>
          <a:p>
            <a:pPr>
              <a:lnSpc>
                <a:spcPct val="90000"/>
              </a:lnSpc>
              <a:defRPr/>
            </a:pPr>
            <a:r>
              <a:rPr lang="en-US" sz="2400" dirty="0"/>
              <a:t>C:  Urgent-requires access to OR within 8-48 </a:t>
            </a:r>
            <a:r>
              <a:rPr lang="en-US" sz="2400" dirty="0" err="1"/>
              <a:t>hrs</a:t>
            </a:r>
            <a:r>
              <a:rPr lang="en-US" sz="2400" dirty="0"/>
              <a:t> (closed long bone fractures, pelvic/spine fractures, detached retina)</a:t>
            </a:r>
          </a:p>
          <a:p>
            <a:pPr marL="0" indent="0">
              <a:buNone/>
            </a:pPr>
            <a:endParaRPr lang="en-US" dirty="0"/>
          </a:p>
        </p:txBody>
      </p:sp>
      <p:sp>
        <p:nvSpPr>
          <p:cNvPr id="3" name="Title 2"/>
          <p:cNvSpPr>
            <a:spLocks noGrp="1"/>
          </p:cNvSpPr>
          <p:nvPr>
            <p:ph type="title"/>
          </p:nvPr>
        </p:nvSpPr>
        <p:spPr/>
        <p:txBody>
          <a:bodyPr/>
          <a:lstStyle/>
          <a:p>
            <a:r>
              <a:rPr lang="en-US" dirty="0" smtClean="0"/>
              <a:t>Case Type (Priority)</a:t>
            </a:r>
            <a:endParaRPr lang="en-US" dirty="0"/>
          </a:p>
        </p:txBody>
      </p:sp>
    </p:spTree>
    <p:extLst>
      <p:ext uri="{BB962C8B-B14F-4D97-AF65-F5344CB8AC3E}">
        <p14:creationId xmlns:p14="http://schemas.microsoft.com/office/powerpoint/2010/main" val="3619896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defRPr/>
            </a:pPr>
            <a:r>
              <a:rPr lang="en-US" sz="2400" dirty="0" smtClean="0">
                <a:solidFill>
                  <a:srgbClr val="FF0000"/>
                </a:solidFill>
              </a:rPr>
              <a:t>Who?:  	</a:t>
            </a:r>
            <a:r>
              <a:rPr lang="en-US" sz="2400" dirty="0" smtClean="0"/>
              <a:t>Scrub and circulating nurse</a:t>
            </a:r>
          </a:p>
          <a:p>
            <a:pPr marL="0" indent="0">
              <a:lnSpc>
                <a:spcPct val="90000"/>
              </a:lnSpc>
              <a:buNone/>
              <a:defRPr/>
            </a:pPr>
            <a:endParaRPr lang="en-US" sz="2400" dirty="0" smtClean="0"/>
          </a:p>
          <a:p>
            <a:pPr>
              <a:lnSpc>
                <a:spcPct val="90000"/>
              </a:lnSpc>
              <a:defRPr/>
            </a:pPr>
            <a:r>
              <a:rPr lang="en-US" sz="2400" dirty="0" smtClean="0">
                <a:solidFill>
                  <a:srgbClr val="FF0000"/>
                </a:solidFill>
              </a:rPr>
              <a:t>When?: 	</a:t>
            </a:r>
            <a:r>
              <a:rPr lang="en-US" sz="2400" dirty="0" smtClean="0"/>
              <a:t>Prior to start </a:t>
            </a:r>
          </a:p>
          <a:p>
            <a:pPr>
              <a:lnSpc>
                <a:spcPct val="90000"/>
              </a:lnSpc>
              <a:buNone/>
              <a:defRPr/>
            </a:pPr>
            <a:r>
              <a:rPr lang="en-US" sz="2400" dirty="0" smtClean="0"/>
              <a:t>                	Closing a cavity within a cavity (uterus)</a:t>
            </a:r>
          </a:p>
          <a:p>
            <a:pPr>
              <a:lnSpc>
                <a:spcPct val="90000"/>
              </a:lnSpc>
              <a:buNone/>
              <a:defRPr/>
            </a:pPr>
            <a:r>
              <a:rPr lang="en-US" sz="2400" dirty="0" smtClean="0"/>
              <a:t>                	Closing a body cavity (peritoneum)</a:t>
            </a:r>
          </a:p>
          <a:p>
            <a:pPr>
              <a:lnSpc>
                <a:spcPct val="90000"/>
              </a:lnSpc>
              <a:buNone/>
              <a:defRPr/>
            </a:pPr>
            <a:r>
              <a:rPr lang="en-US" sz="2400" dirty="0" smtClean="0"/>
              <a:t>                 	Skin closure</a:t>
            </a:r>
          </a:p>
          <a:p>
            <a:pPr>
              <a:lnSpc>
                <a:spcPct val="90000"/>
              </a:lnSpc>
              <a:buNone/>
              <a:defRPr/>
            </a:pPr>
            <a:endParaRPr lang="en-US" sz="2400" dirty="0" smtClean="0"/>
          </a:p>
          <a:p>
            <a:pPr>
              <a:lnSpc>
                <a:spcPct val="90000"/>
              </a:lnSpc>
              <a:defRPr/>
            </a:pPr>
            <a:r>
              <a:rPr lang="en-US" sz="2400" dirty="0">
                <a:solidFill>
                  <a:srgbClr val="FF0000"/>
                </a:solidFill>
              </a:rPr>
              <a:t>What?: 	</a:t>
            </a:r>
            <a:r>
              <a:rPr lang="en-US" sz="2400" dirty="0"/>
              <a:t> All items on the surgical field</a:t>
            </a:r>
          </a:p>
          <a:p>
            <a:pPr>
              <a:lnSpc>
                <a:spcPct val="90000"/>
              </a:lnSpc>
              <a:buNone/>
              <a:defRPr/>
            </a:pPr>
            <a:endParaRPr lang="en-US" sz="2400" dirty="0" smtClean="0"/>
          </a:p>
          <a:p>
            <a:pPr>
              <a:lnSpc>
                <a:spcPct val="90000"/>
              </a:lnSpc>
              <a:defRPr/>
            </a:pPr>
            <a:r>
              <a:rPr lang="en-US" sz="2400" dirty="0" smtClean="0">
                <a:solidFill>
                  <a:srgbClr val="FF0000"/>
                </a:solidFill>
              </a:rPr>
              <a:t>How?:  	</a:t>
            </a:r>
            <a:r>
              <a:rPr lang="en-US" sz="2400" dirty="0"/>
              <a:t>E</a:t>
            </a:r>
            <a:r>
              <a:rPr lang="en-US" sz="2400" dirty="0" smtClean="0"/>
              <a:t>ach person must visualize from </a:t>
            </a:r>
          </a:p>
          <a:p>
            <a:pPr>
              <a:lnSpc>
                <a:spcPct val="90000"/>
              </a:lnSpc>
              <a:buNone/>
              <a:defRPr/>
            </a:pPr>
            <a:r>
              <a:rPr lang="en-US" sz="2400" dirty="0" smtClean="0"/>
              <a:t>                	surgical field</a:t>
            </a:r>
            <a:r>
              <a:rPr lang="en-US" sz="2400" dirty="0" smtClean="0">
                <a:sym typeface="Symbol" pitchFamily="18" charset="2"/>
              </a:rPr>
              <a:t> mayo stand  back table 		</a:t>
            </a:r>
            <a:r>
              <a:rPr lang="en-US" sz="2400" dirty="0" smtClean="0">
                <a:sym typeface="Wingdings" panose="05000000000000000000" pitchFamily="2" charset="2"/>
              </a:rPr>
              <a:t> floor</a:t>
            </a:r>
            <a:endParaRPr lang="en-US" sz="2400" dirty="0"/>
          </a:p>
        </p:txBody>
      </p:sp>
      <p:sp>
        <p:nvSpPr>
          <p:cNvPr id="3" name="Title 2"/>
          <p:cNvSpPr>
            <a:spLocks noGrp="1"/>
          </p:cNvSpPr>
          <p:nvPr>
            <p:ph type="title"/>
          </p:nvPr>
        </p:nvSpPr>
        <p:spPr/>
        <p:txBody>
          <a:bodyPr/>
          <a:lstStyle/>
          <a:p>
            <a:r>
              <a:rPr lang="en-US" dirty="0" smtClean="0"/>
              <a:t>Counting</a:t>
            </a:r>
            <a:endParaRPr lang="en-US" dirty="0"/>
          </a:p>
        </p:txBody>
      </p:sp>
    </p:spTree>
    <p:extLst>
      <p:ext uri="{BB962C8B-B14F-4D97-AF65-F5344CB8AC3E}">
        <p14:creationId xmlns:p14="http://schemas.microsoft.com/office/powerpoint/2010/main" val="2704185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Initial count </a:t>
            </a:r>
            <a:r>
              <a:rPr lang="en-US" sz="2400" dirty="0" smtClean="0"/>
              <a:t>– count conducted prior to the commencement of the procedure</a:t>
            </a:r>
          </a:p>
          <a:p>
            <a:endParaRPr lang="en-US" sz="500" dirty="0" smtClean="0"/>
          </a:p>
          <a:p>
            <a:r>
              <a:rPr lang="en-US" sz="2400" b="1" dirty="0"/>
              <a:t>Additional count </a:t>
            </a:r>
            <a:r>
              <a:rPr lang="en-US" sz="2400" dirty="0"/>
              <a:t>– count conducted at the start of the closure of a cavity when a cavity (e.g. uterus</a:t>
            </a:r>
            <a:r>
              <a:rPr lang="en-US" sz="2400" dirty="0" smtClean="0"/>
              <a:t>)</a:t>
            </a:r>
          </a:p>
          <a:p>
            <a:endParaRPr lang="en-US" sz="500" b="1" dirty="0" smtClean="0"/>
          </a:p>
          <a:p>
            <a:r>
              <a:rPr lang="en-US" sz="2400" b="1" dirty="0" smtClean="0"/>
              <a:t>Closing count </a:t>
            </a:r>
            <a:r>
              <a:rPr lang="en-US" sz="2400" dirty="0" smtClean="0"/>
              <a:t>– count conducted at the start of the closure (e.g. peritoneum)</a:t>
            </a:r>
          </a:p>
          <a:p>
            <a:endParaRPr lang="en-US" sz="500" dirty="0" smtClean="0"/>
          </a:p>
          <a:p>
            <a:r>
              <a:rPr lang="en-US" sz="2400" b="1" dirty="0" smtClean="0"/>
              <a:t>Final count </a:t>
            </a:r>
            <a:r>
              <a:rPr lang="en-US" sz="2400" dirty="0" smtClean="0"/>
              <a:t>– count conducted at the start of the skin closure</a:t>
            </a:r>
            <a:endParaRPr lang="en-US" sz="2400" dirty="0"/>
          </a:p>
        </p:txBody>
      </p:sp>
      <p:sp>
        <p:nvSpPr>
          <p:cNvPr id="3" name="Title 2"/>
          <p:cNvSpPr>
            <a:spLocks noGrp="1"/>
          </p:cNvSpPr>
          <p:nvPr>
            <p:ph type="title"/>
          </p:nvPr>
        </p:nvSpPr>
        <p:spPr/>
        <p:txBody>
          <a:bodyPr/>
          <a:lstStyle/>
          <a:p>
            <a:r>
              <a:rPr lang="en-US" dirty="0" smtClean="0"/>
              <a:t>Surgical Count (When?)</a:t>
            </a:r>
            <a:endParaRPr lang="en-US" dirty="0"/>
          </a:p>
        </p:txBody>
      </p:sp>
    </p:spTree>
    <p:extLst>
      <p:ext uri="{BB962C8B-B14F-4D97-AF65-F5344CB8AC3E}">
        <p14:creationId xmlns:p14="http://schemas.microsoft.com/office/powerpoint/2010/main" val="2115151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b="1" dirty="0"/>
              <a:t>Principle #1:  </a:t>
            </a:r>
            <a:r>
              <a:rPr lang="en-US" sz="2400" dirty="0"/>
              <a:t>scrubbed person </a:t>
            </a:r>
            <a:r>
              <a:rPr lang="en-US" sz="2400" dirty="0" smtClean="0"/>
              <a:t>functions </a:t>
            </a:r>
            <a:r>
              <a:rPr lang="en-US" sz="2400" dirty="0"/>
              <a:t>within a sterile </a:t>
            </a:r>
            <a:r>
              <a:rPr lang="en-US" sz="2400" dirty="0" smtClean="0"/>
              <a:t>field</a:t>
            </a:r>
          </a:p>
          <a:p>
            <a:pPr>
              <a:defRPr/>
            </a:pPr>
            <a:endParaRPr lang="en-US" sz="1000" dirty="0"/>
          </a:p>
          <a:p>
            <a:pPr>
              <a:defRPr/>
            </a:pPr>
            <a:r>
              <a:rPr lang="en-US" sz="2400" b="1" dirty="0"/>
              <a:t>Principle #2:  </a:t>
            </a:r>
            <a:r>
              <a:rPr lang="en-US" sz="2400" dirty="0"/>
              <a:t>Sterile drapes are used to create a sterile </a:t>
            </a:r>
            <a:r>
              <a:rPr lang="en-US" sz="2400" dirty="0" smtClean="0"/>
              <a:t>field</a:t>
            </a:r>
          </a:p>
          <a:p>
            <a:pPr>
              <a:defRPr/>
            </a:pPr>
            <a:endParaRPr lang="en-US" sz="1000" dirty="0"/>
          </a:p>
          <a:p>
            <a:pPr>
              <a:defRPr/>
            </a:pPr>
            <a:r>
              <a:rPr lang="en-US" sz="2400" b="1" dirty="0"/>
              <a:t>Principle #3:  </a:t>
            </a:r>
            <a:r>
              <a:rPr lang="en-US" sz="2400" dirty="0"/>
              <a:t>all items used within a sterile field must be </a:t>
            </a:r>
            <a:r>
              <a:rPr lang="en-US" sz="2400" dirty="0" smtClean="0"/>
              <a:t>sterile</a:t>
            </a:r>
          </a:p>
          <a:p>
            <a:pPr>
              <a:defRPr/>
            </a:pPr>
            <a:endParaRPr lang="en-US" sz="1000" dirty="0"/>
          </a:p>
          <a:p>
            <a:pPr>
              <a:defRPr/>
            </a:pPr>
            <a:r>
              <a:rPr lang="en-US" sz="2400" b="1" dirty="0"/>
              <a:t>Principle #4:  </a:t>
            </a:r>
            <a:r>
              <a:rPr lang="en-US" sz="2400" dirty="0"/>
              <a:t>all items introduced onto a sterile field should be opened, dispensed, and transferred by methods that maintain sterility and integrity</a:t>
            </a:r>
          </a:p>
          <a:p>
            <a:endParaRPr lang="en-US" dirty="0"/>
          </a:p>
        </p:txBody>
      </p:sp>
      <p:sp>
        <p:nvSpPr>
          <p:cNvPr id="3" name="Title 2"/>
          <p:cNvSpPr>
            <a:spLocks noGrp="1"/>
          </p:cNvSpPr>
          <p:nvPr>
            <p:ph type="title"/>
          </p:nvPr>
        </p:nvSpPr>
        <p:spPr/>
        <p:txBody>
          <a:bodyPr/>
          <a:lstStyle/>
          <a:p>
            <a:r>
              <a:rPr lang="en-US" dirty="0"/>
              <a:t>Principles of Asepsis</a:t>
            </a:r>
          </a:p>
        </p:txBody>
      </p:sp>
    </p:spTree>
    <p:extLst>
      <p:ext uri="{BB962C8B-B14F-4D97-AF65-F5344CB8AC3E}">
        <p14:creationId xmlns:p14="http://schemas.microsoft.com/office/powerpoint/2010/main" val="3146223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6000" y="990600"/>
            <a:ext cx="4192467" cy="5364163"/>
          </a:xfrm>
          <a:prstGeom prst="rect">
            <a:avLst/>
          </a:prstGeom>
        </p:spPr>
      </p:pic>
      <p:sp>
        <p:nvSpPr>
          <p:cNvPr id="3" name="Title 2"/>
          <p:cNvSpPr>
            <a:spLocks noGrp="1"/>
          </p:cNvSpPr>
          <p:nvPr>
            <p:ph type="title"/>
          </p:nvPr>
        </p:nvSpPr>
        <p:spPr/>
        <p:txBody>
          <a:bodyPr/>
          <a:lstStyle/>
          <a:p>
            <a:r>
              <a:rPr lang="en-US" dirty="0" smtClean="0"/>
              <a:t>Surgical Count</a:t>
            </a:r>
            <a:endParaRPr lang="en-US" dirty="0"/>
          </a:p>
        </p:txBody>
      </p:sp>
    </p:spTree>
    <p:extLst>
      <p:ext uri="{BB962C8B-B14F-4D97-AF65-F5344CB8AC3E}">
        <p14:creationId xmlns:p14="http://schemas.microsoft.com/office/powerpoint/2010/main" val="1417703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Surgical Count</a:t>
            </a:r>
            <a:endParaRPr lang="en-US" dirty="0"/>
          </a:p>
        </p:txBody>
      </p:sp>
      <p:pic>
        <p:nvPicPr>
          <p:cNvPr id="5" name="Content Placeholder 4"/>
          <p:cNvPicPr>
            <a:picLocks noGrp="1" noChangeAspect="1"/>
          </p:cNvPicPr>
          <p:nvPr>
            <p:ph idx="1"/>
          </p:nvPr>
        </p:nvPicPr>
        <p:blipFill>
          <a:blip r:embed="rId2"/>
          <a:stretch>
            <a:fillRect/>
          </a:stretch>
        </p:blipFill>
        <p:spPr>
          <a:xfrm>
            <a:off x="2604125" y="990600"/>
            <a:ext cx="4130565" cy="5486400"/>
          </a:xfrm>
          <a:prstGeom prst="rect">
            <a:avLst/>
          </a:prstGeom>
        </p:spPr>
      </p:pic>
    </p:spTree>
    <p:extLst>
      <p:ext uri="{BB962C8B-B14F-4D97-AF65-F5344CB8AC3E}">
        <p14:creationId xmlns:p14="http://schemas.microsoft.com/office/powerpoint/2010/main" val="1717774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Surgical Count</a:t>
            </a:r>
            <a:endParaRPr lang="en-US" dirty="0"/>
          </a:p>
        </p:txBody>
      </p:sp>
      <p:pic>
        <p:nvPicPr>
          <p:cNvPr id="4" name="Content Placeholder 3"/>
          <p:cNvPicPr>
            <a:picLocks noGrp="1" noChangeAspect="1"/>
          </p:cNvPicPr>
          <p:nvPr>
            <p:ph idx="1"/>
          </p:nvPr>
        </p:nvPicPr>
        <p:blipFill>
          <a:blip r:embed="rId2"/>
          <a:stretch>
            <a:fillRect/>
          </a:stretch>
        </p:blipFill>
        <p:spPr>
          <a:xfrm>
            <a:off x="2495864" y="1143000"/>
            <a:ext cx="4236755" cy="5334000"/>
          </a:xfrm>
          <a:prstGeom prst="rect">
            <a:avLst/>
          </a:prstGeom>
        </p:spPr>
      </p:pic>
    </p:spTree>
    <p:extLst>
      <p:ext uri="{BB962C8B-B14F-4D97-AF65-F5344CB8AC3E}">
        <p14:creationId xmlns:p14="http://schemas.microsoft.com/office/powerpoint/2010/main" val="110818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Additional count </a:t>
            </a:r>
            <a:r>
              <a:rPr lang="en-US" sz="2400" b="1" dirty="0" smtClean="0"/>
              <a:t>(uterus):</a:t>
            </a:r>
            <a:endParaRPr lang="en-US" sz="2400" b="1" dirty="0" smtClean="0"/>
          </a:p>
          <a:p>
            <a:pPr lvl="1"/>
            <a:r>
              <a:rPr lang="en-US" sz="2400" dirty="0" smtClean="0"/>
              <a:t>Sponges</a:t>
            </a:r>
          </a:p>
          <a:p>
            <a:pPr lvl="1"/>
            <a:r>
              <a:rPr lang="en-US" sz="2400" dirty="0" smtClean="0"/>
              <a:t>Needles/Miscellaneous</a:t>
            </a:r>
          </a:p>
          <a:p>
            <a:pPr marL="457200" lvl="1" indent="0">
              <a:buNone/>
            </a:pPr>
            <a:endParaRPr lang="en-US" sz="2000" b="1" dirty="0" smtClean="0"/>
          </a:p>
          <a:p>
            <a:r>
              <a:rPr lang="en-US" sz="2400" b="1" dirty="0" smtClean="0"/>
              <a:t>Closing count </a:t>
            </a:r>
            <a:r>
              <a:rPr lang="en-US" sz="2400" b="1" smtClean="0"/>
              <a:t>(peritoneum) </a:t>
            </a:r>
            <a:r>
              <a:rPr lang="en-US" sz="2400" b="1" dirty="0" smtClean="0"/>
              <a:t>: </a:t>
            </a:r>
            <a:r>
              <a:rPr lang="en-US" sz="2400" dirty="0" smtClean="0"/>
              <a:t>all items on the surgical field, when body cavity is opened</a:t>
            </a:r>
          </a:p>
          <a:p>
            <a:pPr lvl="1"/>
            <a:r>
              <a:rPr lang="en-US" sz="2400" dirty="0" smtClean="0"/>
              <a:t>Sponges</a:t>
            </a:r>
          </a:p>
          <a:p>
            <a:pPr lvl="1"/>
            <a:r>
              <a:rPr lang="en-US" sz="2400" dirty="0" smtClean="0"/>
              <a:t>Needles/Miscellaneous</a:t>
            </a:r>
          </a:p>
          <a:p>
            <a:pPr lvl="1"/>
            <a:r>
              <a:rPr lang="en-US" sz="2400" dirty="0" smtClean="0"/>
              <a:t>Instruments</a:t>
            </a:r>
          </a:p>
        </p:txBody>
      </p:sp>
      <p:sp>
        <p:nvSpPr>
          <p:cNvPr id="3" name="Title 2"/>
          <p:cNvSpPr>
            <a:spLocks noGrp="1"/>
          </p:cNvSpPr>
          <p:nvPr>
            <p:ph type="title"/>
          </p:nvPr>
        </p:nvSpPr>
        <p:spPr/>
        <p:txBody>
          <a:bodyPr/>
          <a:lstStyle/>
          <a:p>
            <a:r>
              <a:rPr lang="en-US" dirty="0" smtClean="0"/>
              <a:t>Surgical Count (What?)</a:t>
            </a:r>
            <a:endParaRPr lang="en-US" dirty="0"/>
          </a:p>
        </p:txBody>
      </p:sp>
    </p:spTree>
    <p:extLst>
      <p:ext uri="{BB962C8B-B14F-4D97-AF65-F5344CB8AC3E}">
        <p14:creationId xmlns:p14="http://schemas.microsoft.com/office/powerpoint/2010/main" val="2664537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Final Count (skin):</a:t>
            </a:r>
          </a:p>
          <a:p>
            <a:pPr lvl="1"/>
            <a:r>
              <a:rPr lang="en-US" sz="2400" dirty="0"/>
              <a:t>Sponges</a:t>
            </a:r>
          </a:p>
          <a:p>
            <a:pPr lvl="1"/>
            <a:r>
              <a:rPr lang="en-US" sz="2400" dirty="0"/>
              <a:t>Needles/Miscellaneous</a:t>
            </a:r>
          </a:p>
          <a:p>
            <a:pPr lvl="1"/>
            <a:r>
              <a:rPr lang="en-US" sz="2400" dirty="0" smtClean="0"/>
              <a:t>Instruments that were not returned to OR tray</a:t>
            </a:r>
            <a:endParaRPr lang="en-US" sz="2400" dirty="0"/>
          </a:p>
          <a:p>
            <a:pPr marL="0" indent="0">
              <a:buNone/>
            </a:pPr>
            <a:endParaRPr lang="en-US" sz="2400" dirty="0" smtClean="0"/>
          </a:p>
        </p:txBody>
      </p:sp>
      <p:sp>
        <p:nvSpPr>
          <p:cNvPr id="3" name="Title 2"/>
          <p:cNvSpPr>
            <a:spLocks noGrp="1"/>
          </p:cNvSpPr>
          <p:nvPr>
            <p:ph type="title"/>
          </p:nvPr>
        </p:nvSpPr>
        <p:spPr/>
        <p:txBody>
          <a:bodyPr/>
          <a:lstStyle/>
          <a:p>
            <a:r>
              <a:rPr lang="en-US" dirty="0" smtClean="0"/>
              <a:t>Surgical Count (What?)</a:t>
            </a:r>
            <a:endParaRPr lang="en-US" dirty="0"/>
          </a:p>
        </p:txBody>
      </p:sp>
    </p:spTree>
    <p:extLst>
      <p:ext uri="{BB962C8B-B14F-4D97-AF65-F5344CB8AC3E}">
        <p14:creationId xmlns:p14="http://schemas.microsoft.com/office/powerpoint/2010/main" val="2635894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smtClean="0"/>
              <a:t>Sponges</a:t>
            </a:r>
          </a:p>
          <a:p>
            <a:r>
              <a:rPr lang="en-US" sz="2400" dirty="0" smtClean="0"/>
              <a:t>Put up only what is necessary</a:t>
            </a:r>
          </a:p>
          <a:p>
            <a:r>
              <a:rPr lang="en-US" sz="2400" dirty="0" smtClean="0"/>
              <a:t>Radiopaque marker</a:t>
            </a:r>
          </a:p>
          <a:p>
            <a:r>
              <a:rPr lang="en-US" sz="2400" dirty="0" smtClean="0"/>
              <a:t>Do not use incorrectly numbered packages</a:t>
            </a:r>
          </a:p>
          <a:p>
            <a:r>
              <a:rPr lang="en-US" sz="2400" dirty="0" smtClean="0"/>
              <a:t>Bag incorrect numbered package, keep to end of case &amp; give to manager for follow-up with supplier</a:t>
            </a:r>
          </a:p>
          <a:p>
            <a:endParaRPr lang="en-US" sz="2400" dirty="0"/>
          </a:p>
          <a:p>
            <a:pPr marL="0" indent="0">
              <a:buNone/>
            </a:pPr>
            <a:r>
              <a:rPr lang="en-US" sz="2400" b="1" dirty="0" smtClean="0"/>
              <a:t>Miscellaneous Items</a:t>
            </a:r>
          </a:p>
          <a:p>
            <a:r>
              <a:rPr lang="en-US" sz="2400" dirty="0" smtClean="0"/>
              <a:t>Any item that has the potential to be retained in the surgical site (i.e. quiver)</a:t>
            </a:r>
          </a:p>
          <a:p>
            <a:pPr marL="0" indent="0">
              <a:buNone/>
            </a:pPr>
            <a:endParaRPr lang="en-US" dirty="0"/>
          </a:p>
        </p:txBody>
      </p:sp>
      <p:sp>
        <p:nvSpPr>
          <p:cNvPr id="3" name="Title 2"/>
          <p:cNvSpPr>
            <a:spLocks noGrp="1"/>
          </p:cNvSpPr>
          <p:nvPr>
            <p:ph type="title"/>
          </p:nvPr>
        </p:nvSpPr>
        <p:spPr/>
        <p:txBody>
          <a:bodyPr/>
          <a:lstStyle/>
          <a:p>
            <a:r>
              <a:rPr lang="en-US" dirty="0" smtClean="0"/>
              <a:t>Surgical Count</a:t>
            </a:r>
            <a:endParaRPr lang="en-US" dirty="0"/>
          </a:p>
        </p:txBody>
      </p:sp>
    </p:spTree>
    <p:extLst>
      <p:ext uri="{BB962C8B-B14F-4D97-AF65-F5344CB8AC3E}">
        <p14:creationId xmlns:p14="http://schemas.microsoft.com/office/powerpoint/2010/main" val="2771618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r>
              <a:rPr lang="en-US" sz="2200" dirty="0" smtClean="0"/>
              <a:t>Instrument count is not considered complete until all instruments are returned to the OR tray</a:t>
            </a:r>
          </a:p>
          <a:p>
            <a:endParaRPr lang="en-US" sz="500" dirty="0" smtClean="0"/>
          </a:p>
          <a:p>
            <a:r>
              <a:rPr lang="en-US" sz="2200" dirty="0" smtClean="0"/>
              <a:t>All OR set ups requires the instrument tray to remain on OR table</a:t>
            </a:r>
          </a:p>
          <a:p>
            <a:endParaRPr lang="en-US" sz="500" dirty="0" smtClean="0"/>
          </a:p>
          <a:p>
            <a:r>
              <a:rPr lang="en-US" sz="2200" dirty="0"/>
              <a:t>Instruments that are being used for cavity closure,</a:t>
            </a:r>
            <a:r>
              <a:rPr lang="en-US" sz="2200" b="1" dirty="0"/>
              <a:t> e.</a:t>
            </a:r>
            <a:r>
              <a:rPr lang="en-US" sz="2200" dirty="0"/>
              <a:t>g. snaps, forceps, needle drivers and retractors are counted for at the closing of the cavity, the number of the instruments is </a:t>
            </a:r>
            <a:r>
              <a:rPr lang="en-US" sz="2200" b="1" u="sng" dirty="0"/>
              <a:t>circled </a:t>
            </a:r>
            <a:r>
              <a:rPr lang="en-US" sz="2200" dirty="0"/>
              <a:t>to mark that they are accounted for by not returned to the </a:t>
            </a:r>
            <a:r>
              <a:rPr lang="en-US" sz="2200" dirty="0" smtClean="0"/>
              <a:t>tray.</a:t>
            </a:r>
            <a:endParaRPr lang="en-US" sz="500" dirty="0" smtClean="0"/>
          </a:p>
          <a:p>
            <a:endParaRPr lang="en-US" sz="500" dirty="0" smtClean="0"/>
          </a:p>
          <a:p>
            <a:r>
              <a:rPr lang="en-US" sz="2200" b="1" dirty="0" smtClean="0"/>
              <a:t>These </a:t>
            </a:r>
            <a:r>
              <a:rPr lang="en-US" sz="2200" b="1" dirty="0"/>
              <a:t>items will be counted again at the final skin closure</a:t>
            </a:r>
            <a:r>
              <a:rPr lang="en-US" sz="2200" dirty="0"/>
              <a:t> count to acknowledge that all of them are returned to the tray. </a:t>
            </a:r>
            <a:endParaRPr lang="en-US" sz="2200" dirty="0" smtClean="0"/>
          </a:p>
          <a:p>
            <a:endParaRPr lang="en-US" sz="500" dirty="0" smtClean="0"/>
          </a:p>
          <a:p>
            <a:r>
              <a:rPr lang="en-US" sz="2200" dirty="0" smtClean="0"/>
              <a:t>A </a:t>
            </a:r>
            <a:r>
              <a:rPr lang="en-US" sz="2200" b="1" u="sng" dirty="0"/>
              <a:t>check mark</a:t>
            </a:r>
            <a:r>
              <a:rPr lang="en-US" sz="2200" dirty="0"/>
              <a:t> </a:t>
            </a:r>
            <a:r>
              <a:rPr lang="en-US" sz="2200" dirty="0" smtClean="0"/>
              <a:t>will </a:t>
            </a:r>
            <a:r>
              <a:rPr lang="en-US" sz="2200" dirty="0"/>
              <a:t>be made next to the circle to acknowledge this </a:t>
            </a:r>
            <a:r>
              <a:rPr lang="en-US" sz="2200" dirty="0" smtClean="0"/>
              <a:t>count √</a:t>
            </a:r>
          </a:p>
          <a:p>
            <a:endParaRPr lang="en-US" dirty="0"/>
          </a:p>
        </p:txBody>
      </p:sp>
      <p:sp>
        <p:nvSpPr>
          <p:cNvPr id="3" name="Title 2"/>
          <p:cNvSpPr>
            <a:spLocks noGrp="1"/>
          </p:cNvSpPr>
          <p:nvPr>
            <p:ph type="title"/>
          </p:nvPr>
        </p:nvSpPr>
        <p:spPr/>
        <p:txBody>
          <a:bodyPr/>
          <a:lstStyle/>
          <a:p>
            <a:r>
              <a:rPr lang="en-US" dirty="0" smtClean="0"/>
              <a:t>Surgical Count</a:t>
            </a:r>
            <a:endParaRPr lang="en-US" dirty="0"/>
          </a:p>
        </p:txBody>
      </p:sp>
    </p:spTree>
    <p:extLst>
      <p:ext uri="{BB962C8B-B14F-4D97-AF65-F5344CB8AC3E}">
        <p14:creationId xmlns:p14="http://schemas.microsoft.com/office/powerpoint/2010/main" val="2326517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t>Count all sponges </a:t>
            </a:r>
            <a:r>
              <a:rPr lang="en-US" sz="2400" dirty="0" smtClean="0"/>
              <a:t>twice</a:t>
            </a:r>
          </a:p>
          <a:p>
            <a:pPr lvl="0"/>
            <a:endParaRPr lang="en-US" sz="500" dirty="0"/>
          </a:p>
          <a:p>
            <a:pPr lvl="0"/>
            <a:r>
              <a:rPr lang="en-US" sz="2400" dirty="0"/>
              <a:t>Count off and bag sponges in the unit of issue (e.g. in 5’s</a:t>
            </a:r>
            <a:r>
              <a:rPr lang="en-US" sz="2400" dirty="0" smtClean="0"/>
              <a:t>)</a:t>
            </a:r>
          </a:p>
          <a:p>
            <a:pPr lvl="0"/>
            <a:endParaRPr lang="en-US" sz="500" dirty="0"/>
          </a:p>
          <a:p>
            <a:pPr lvl="0"/>
            <a:r>
              <a:rPr lang="en-US" sz="2400" dirty="0"/>
              <a:t>Record sponges in the unit of issue (e.g. sponges in 5’s</a:t>
            </a:r>
            <a:r>
              <a:rPr lang="en-US" sz="2400" dirty="0" smtClean="0"/>
              <a:t>)</a:t>
            </a:r>
          </a:p>
          <a:p>
            <a:pPr lvl="0"/>
            <a:endParaRPr lang="en-US" sz="500" dirty="0"/>
          </a:p>
          <a:p>
            <a:pPr lvl="0"/>
            <a:r>
              <a:rPr lang="en-US" sz="2400" dirty="0"/>
              <a:t>Document the count-off on the count sheet by drawing a diagonal line across the number on type of item counted off and initial at the end of the diagonal line.</a:t>
            </a:r>
          </a:p>
          <a:p>
            <a:endParaRPr lang="en-US" dirty="0"/>
          </a:p>
        </p:txBody>
      </p:sp>
      <p:sp>
        <p:nvSpPr>
          <p:cNvPr id="3" name="Title 2"/>
          <p:cNvSpPr>
            <a:spLocks noGrp="1"/>
          </p:cNvSpPr>
          <p:nvPr>
            <p:ph type="title"/>
          </p:nvPr>
        </p:nvSpPr>
        <p:spPr/>
        <p:txBody>
          <a:bodyPr/>
          <a:lstStyle/>
          <a:p>
            <a:r>
              <a:rPr lang="en-US" dirty="0" smtClean="0"/>
              <a:t>Surgical Count – Key Points</a:t>
            </a:r>
            <a:endParaRPr lang="en-US" dirty="0"/>
          </a:p>
        </p:txBody>
      </p:sp>
    </p:spTree>
    <p:extLst>
      <p:ext uri="{BB962C8B-B14F-4D97-AF65-F5344CB8AC3E}">
        <p14:creationId xmlns:p14="http://schemas.microsoft.com/office/powerpoint/2010/main" val="2734905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Repeat immediately</a:t>
            </a:r>
          </a:p>
          <a:p>
            <a:r>
              <a:rPr lang="en-US" sz="2400" dirty="0" smtClean="0"/>
              <a:t>Notify surgeon</a:t>
            </a:r>
          </a:p>
          <a:p>
            <a:r>
              <a:rPr lang="en-US" sz="2400" dirty="0" smtClean="0"/>
              <a:t>Complete a thorough search</a:t>
            </a:r>
          </a:p>
          <a:p>
            <a:r>
              <a:rPr lang="en-US" sz="2400" dirty="0" smtClean="0"/>
              <a:t>Notify supervisor</a:t>
            </a:r>
          </a:p>
          <a:p>
            <a:r>
              <a:rPr lang="en-US" sz="2400" dirty="0" smtClean="0"/>
              <a:t>X-Ray patient</a:t>
            </a:r>
          </a:p>
          <a:p>
            <a:r>
              <a:rPr lang="en-US" sz="2400" dirty="0" err="1" smtClean="0"/>
              <a:t>Safepoint</a:t>
            </a:r>
            <a:r>
              <a:rPr lang="en-US" sz="2400" dirty="0" smtClean="0"/>
              <a:t> Incident Report</a:t>
            </a:r>
          </a:p>
          <a:p>
            <a:r>
              <a:rPr lang="en-US" sz="2400" dirty="0" smtClean="0"/>
              <a:t>Nothing leave the room until the end!</a:t>
            </a:r>
          </a:p>
          <a:p>
            <a:r>
              <a:rPr lang="en-US" sz="2400" dirty="0" smtClean="0"/>
              <a:t>Don’t use packages with incorrect # to begin with</a:t>
            </a:r>
            <a:endParaRPr lang="en-US" sz="2400" dirty="0"/>
          </a:p>
        </p:txBody>
      </p:sp>
      <p:sp>
        <p:nvSpPr>
          <p:cNvPr id="3" name="Title 2"/>
          <p:cNvSpPr>
            <a:spLocks noGrp="1"/>
          </p:cNvSpPr>
          <p:nvPr>
            <p:ph type="title"/>
          </p:nvPr>
        </p:nvSpPr>
        <p:spPr/>
        <p:txBody>
          <a:bodyPr/>
          <a:lstStyle/>
          <a:p>
            <a:r>
              <a:rPr lang="en-US" dirty="0" smtClean="0"/>
              <a:t>What if your count is not correct?</a:t>
            </a:r>
            <a:endParaRPr lang="en-US" dirty="0"/>
          </a:p>
        </p:txBody>
      </p:sp>
    </p:spTree>
    <p:extLst>
      <p:ext uri="{BB962C8B-B14F-4D97-AF65-F5344CB8AC3E}">
        <p14:creationId xmlns:p14="http://schemas.microsoft.com/office/powerpoint/2010/main" val="821553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b="1" dirty="0" smtClean="0"/>
              <a:t>Process</a:t>
            </a:r>
          </a:p>
          <a:p>
            <a:r>
              <a:rPr lang="en-US" sz="2400" dirty="0" smtClean="0"/>
              <a:t>Remove gross soil from instruments</a:t>
            </a:r>
          </a:p>
          <a:p>
            <a:r>
              <a:rPr lang="en-US" sz="2400" dirty="0" smtClean="0"/>
              <a:t>Do not allow blood to dry</a:t>
            </a:r>
          </a:p>
          <a:p>
            <a:r>
              <a:rPr lang="en-US" sz="2400" dirty="0" smtClean="0"/>
              <a:t>With sponge or towel wipe </a:t>
            </a:r>
            <a:r>
              <a:rPr lang="en-US" sz="2400" dirty="0" err="1" smtClean="0"/>
              <a:t>instructments</a:t>
            </a:r>
            <a:r>
              <a:rPr lang="en-US" sz="2400" dirty="0" smtClean="0"/>
              <a:t> down with sterile H2O</a:t>
            </a:r>
          </a:p>
          <a:p>
            <a:r>
              <a:rPr lang="en-US" sz="2400" dirty="0" smtClean="0"/>
              <a:t>Handles in same direction</a:t>
            </a:r>
          </a:p>
          <a:p>
            <a:r>
              <a:rPr lang="en-US" sz="2400" dirty="0" smtClean="0"/>
              <a:t>Separate delicates, protect tops of fine/sharp instruments</a:t>
            </a:r>
          </a:p>
          <a:p>
            <a:r>
              <a:rPr lang="en-US" sz="2400" dirty="0" smtClean="0"/>
              <a:t>Heavy instruments on bottom</a:t>
            </a:r>
          </a:p>
          <a:p>
            <a:r>
              <a:rPr lang="en-US" sz="2400" dirty="0" smtClean="0"/>
              <a:t>Remove disposable sharps safely</a:t>
            </a:r>
            <a:endParaRPr lang="en-US" sz="2400" dirty="0"/>
          </a:p>
        </p:txBody>
      </p:sp>
      <p:sp>
        <p:nvSpPr>
          <p:cNvPr id="3" name="Title 2"/>
          <p:cNvSpPr>
            <a:spLocks noGrp="1"/>
          </p:cNvSpPr>
          <p:nvPr>
            <p:ph type="title"/>
          </p:nvPr>
        </p:nvSpPr>
        <p:spPr/>
        <p:txBody>
          <a:bodyPr/>
          <a:lstStyle/>
          <a:p>
            <a:r>
              <a:rPr lang="en-US" dirty="0" smtClean="0"/>
              <a:t>Preparation of Soiled Instruments</a:t>
            </a:r>
            <a:endParaRPr lang="en-US" dirty="0"/>
          </a:p>
        </p:txBody>
      </p:sp>
    </p:spTree>
    <p:extLst>
      <p:ext uri="{BB962C8B-B14F-4D97-AF65-F5344CB8AC3E}">
        <p14:creationId xmlns:p14="http://schemas.microsoft.com/office/powerpoint/2010/main" val="3032819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defRPr/>
            </a:pPr>
            <a:r>
              <a:rPr lang="en-US" sz="2400" b="1" dirty="0"/>
              <a:t>Principle #5:  </a:t>
            </a:r>
            <a:r>
              <a:rPr lang="en-US" sz="2400" dirty="0"/>
              <a:t>a sterile field should be maintained and monitored </a:t>
            </a:r>
            <a:r>
              <a:rPr lang="en-US" sz="2400" dirty="0" smtClean="0"/>
              <a:t>constantly</a:t>
            </a:r>
          </a:p>
          <a:p>
            <a:pPr>
              <a:lnSpc>
                <a:spcPct val="90000"/>
              </a:lnSpc>
              <a:defRPr/>
            </a:pPr>
            <a:endParaRPr lang="en-US" sz="1000" dirty="0"/>
          </a:p>
          <a:p>
            <a:pPr>
              <a:lnSpc>
                <a:spcPct val="90000"/>
              </a:lnSpc>
              <a:defRPr/>
            </a:pPr>
            <a:r>
              <a:rPr lang="en-US" sz="2400" b="1" dirty="0"/>
              <a:t>Principle #6:  </a:t>
            </a:r>
            <a:r>
              <a:rPr lang="en-US" sz="2400" dirty="0"/>
              <a:t>All personnel moving within or around a sterile field should do so in a manner to maintain the sterile </a:t>
            </a:r>
            <a:r>
              <a:rPr lang="en-US" sz="2400" dirty="0" smtClean="0"/>
              <a:t>field</a:t>
            </a:r>
          </a:p>
          <a:p>
            <a:pPr>
              <a:lnSpc>
                <a:spcPct val="90000"/>
              </a:lnSpc>
              <a:defRPr/>
            </a:pPr>
            <a:endParaRPr lang="en-US" sz="1000" dirty="0"/>
          </a:p>
          <a:p>
            <a:pPr>
              <a:lnSpc>
                <a:spcPct val="90000"/>
              </a:lnSpc>
              <a:defRPr/>
            </a:pPr>
            <a:r>
              <a:rPr lang="en-US" sz="2400" b="1" dirty="0"/>
              <a:t>Principle # 7:  </a:t>
            </a:r>
            <a:r>
              <a:rPr lang="en-US" sz="2400" dirty="0"/>
              <a:t>Policies and procedures for maintaining a sterile field should be written, reviewed annually and readily available within the practice </a:t>
            </a:r>
            <a:r>
              <a:rPr lang="en-US" sz="2400" dirty="0" smtClean="0"/>
              <a:t>setting</a:t>
            </a:r>
            <a:endParaRPr lang="en-US" sz="2400" dirty="0"/>
          </a:p>
          <a:p>
            <a:endParaRPr lang="en-US" dirty="0"/>
          </a:p>
        </p:txBody>
      </p:sp>
      <p:sp>
        <p:nvSpPr>
          <p:cNvPr id="3" name="Title 2"/>
          <p:cNvSpPr>
            <a:spLocks noGrp="1"/>
          </p:cNvSpPr>
          <p:nvPr>
            <p:ph type="title"/>
          </p:nvPr>
        </p:nvSpPr>
        <p:spPr/>
        <p:txBody>
          <a:bodyPr/>
          <a:lstStyle/>
          <a:p>
            <a:r>
              <a:rPr lang="en-US" dirty="0"/>
              <a:t>Principles of Asepsis</a:t>
            </a:r>
          </a:p>
        </p:txBody>
      </p:sp>
    </p:spTree>
    <p:extLst>
      <p:ext uri="{BB962C8B-B14F-4D97-AF65-F5344CB8AC3E}">
        <p14:creationId xmlns:p14="http://schemas.microsoft.com/office/powerpoint/2010/main" val="34653394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solidFill>
                  <a:srgbClr val="FF0000"/>
                </a:solidFill>
              </a:rPr>
              <a:t>How not to send the instruments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Preparation of Soiled Instruments</a:t>
            </a:r>
            <a:endParaRPr lang="en-US" dirty="0"/>
          </a:p>
        </p:txBody>
      </p:sp>
      <p:pic>
        <p:nvPicPr>
          <p:cNvPr id="4" name="Picture 3"/>
          <p:cNvPicPr>
            <a:picLocks noChangeAspect="1"/>
          </p:cNvPicPr>
          <p:nvPr/>
        </p:nvPicPr>
        <p:blipFill>
          <a:blip r:embed="rId2"/>
          <a:stretch>
            <a:fillRect/>
          </a:stretch>
        </p:blipFill>
        <p:spPr>
          <a:xfrm>
            <a:off x="2371725" y="2205831"/>
            <a:ext cx="4400550" cy="3314700"/>
          </a:xfrm>
          <a:prstGeom prst="rect">
            <a:avLst/>
          </a:prstGeom>
        </p:spPr>
      </p:pic>
    </p:spTree>
    <p:extLst>
      <p:ext uri="{BB962C8B-B14F-4D97-AF65-F5344CB8AC3E}">
        <p14:creationId xmlns:p14="http://schemas.microsoft.com/office/powerpoint/2010/main" val="1100896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solidFill>
                  <a:srgbClr val="FF0000"/>
                </a:solidFill>
              </a:rPr>
              <a:t>How instruments should be sent to SPD</a:t>
            </a:r>
          </a:p>
          <a:p>
            <a:pPr marL="0" indent="0" algn="ctr">
              <a:buNone/>
            </a:pPr>
            <a:endParaRPr lang="en-US" dirty="0">
              <a:solidFill>
                <a:srgbClr val="FF0000"/>
              </a:solidFill>
            </a:endParaRPr>
          </a:p>
          <a:p>
            <a:pPr marL="0" indent="0" algn="ctr">
              <a:buNone/>
            </a:pPr>
            <a:endParaRPr lang="en-US" dirty="0" smtClean="0">
              <a:solidFill>
                <a:srgbClr val="FF0000"/>
              </a:solidFill>
            </a:endParaRPr>
          </a:p>
          <a:p>
            <a:pPr marL="0" indent="0" algn="ctr">
              <a:buNone/>
            </a:pPr>
            <a:endParaRPr lang="en-US" dirty="0">
              <a:solidFill>
                <a:srgbClr val="FF0000"/>
              </a:solidFill>
            </a:endParaRPr>
          </a:p>
          <a:p>
            <a:pPr marL="0" indent="0" algn="ctr">
              <a:buNone/>
            </a:pPr>
            <a:endParaRPr lang="en-US" dirty="0" smtClean="0">
              <a:solidFill>
                <a:srgbClr val="FF0000"/>
              </a:solidFill>
            </a:endParaRPr>
          </a:p>
          <a:p>
            <a:pPr marL="0" indent="0" algn="ctr">
              <a:buNone/>
            </a:pPr>
            <a:endParaRPr lang="en-US" dirty="0">
              <a:solidFill>
                <a:srgbClr val="FF0000"/>
              </a:solidFill>
            </a:endParaRPr>
          </a:p>
          <a:p>
            <a:pPr marL="0" indent="0" algn="ctr">
              <a:buNone/>
            </a:pPr>
            <a:endParaRPr lang="en-US" dirty="0" smtClean="0">
              <a:solidFill>
                <a:srgbClr val="FF0000"/>
              </a:solidFill>
            </a:endParaRPr>
          </a:p>
          <a:p>
            <a:pPr marL="0" indent="0" algn="ctr">
              <a:buNone/>
            </a:pPr>
            <a:endParaRPr lang="en-US" dirty="0">
              <a:solidFill>
                <a:srgbClr val="FF0000"/>
              </a:solidFill>
            </a:endParaRPr>
          </a:p>
        </p:txBody>
      </p:sp>
      <p:sp>
        <p:nvSpPr>
          <p:cNvPr id="3" name="Title 2"/>
          <p:cNvSpPr>
            <a:spLocks noGrp="1"/>
          </p:cNvSpPr>
          <p:nvPr>
            <p:ph type="title"/>
          </p:nvPr>
        </p:nvSpPr>
        <p:spPr/>
        <p:txBody>
          <a:bodyPr/>
          <a:lstStyle/>
          <a:p>
            <a:r>
              <a:rPr lang="en-US" dirty="0"/>
              <a:t>Preparation of Soiled Instruments</a:t>
            </a:r>
          </a:p>
        </p:txBody>
      </p:sp>
      <p:pic>
        <p:nvPicPr>
          <p:cNvPr id="4" name="Picture 3"/>
          <p:cNvPicPr>
            <a:picLocks noChangeAspect="1"/>
          </p:cNvPicPr>
          <p:nvPr/>
        </p:nvPicPr>
        <p:blipFill>
          <a:blip r:embed="rId2"/>
          <a:stretch>
            <a:fillRect/>
          </a:stretch>
        </p:blipFill>
        <p:spPr>
          <a:xfrm>
            <a:off x="2209800" y="2286000"/>
            <a:ext cx="4724400" cy="3476625"/>
          </a:xfrm>
          <a:prstGeom prst="rect">
            <a:avLst/>
          </a:prstGeom>
        </p:spPr>
      </p:pic>
    </p:spTree>
    <p:extLst>
      <p:ext uri="{BB962C8B-B14F-4D97-AF65-F5344CB8AC3E}">
        <p14:creationId xmlns:p14="http://schemas.microsoft.com/office/powerpoint/2010/main" val="2962203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After C-Section, the OR room should be left in a manner that is safe for everyone</a:t>
            </a:r>
          </a:p>
          <a:p>
            <a:r>
              <a:rPr lang="en-US" sz="2400" dirty="0" smtClean="0"/>
              <a:t>Case cart needs to be prepared for SPD</a:t>
            </a:r>
          </a:p>
          <a:p>
            <a:r>
              <a:rPr lang="en-US" sz="2400" dirty="0" smtClean="0"/>
              <a:t>Tables pushed back to their proper location</a:t>
            </a:r>
          </a:p>
          <a:p>
            <a:r>
              <a:rPr lang="en-US" sz="2400" dirty="0" smtClean="0"/>
              <a:t>Items &amp; monitoring equipment picked up from floor</a:t>
            </a:r>
          </a:p>
          <a:p>
            <a:r>
              <a:rPr lang="en-US" sz="2400" dirty="0" smtClean="0"/>
              <a:t>Positioning equipment &amp; arm boards placed on OR table</a:t>
            </a:r>
          </a:p>
          <a:p>
            <a:r>
              <a:rPr lang="en-US" sz="2400" dirty="0" smtClean="0"/>
              <a:t>Anesthetic equipment i.e. O2 tubing, </a:t>
            </a:r>
            <a:r>
              <a:rPr lang="en-US" sz="2400" dirty="0" err="1" smtClean="0"/>
              <a:t>yankaeur</a:t>
            </a:r>
            <a:r>
              <a:rPr lang="en-US" sz="2400" dirty="0" smtClean="0"/>
              <a:t> suction, laryngoscope handles &amp; blades on machine &amp; ready for next patient</a:t>
            </a:r>
            <a:endParaRPr lang="en-US" sz="2400" dirty="0"/>
          </a:p>
        </p:txBody>
      </p:sp>
      <p:sp>
        <p:nvSpPr>
          <p:cNvPr id="3" name="Title 2"/>
          <p:cNvSpPr>
            <a:spLocks noGrp="1"/>
          </p:cNvSpPr>
          <p:nvPr>
            <p:ph type="title"/>
          </p:nvPr>
        </p:nvSpPr>
        <p:spPr/>
        <p:txBody>
          <a:bodyPr/>
          <a:lstStyle/>
          <a:p>
            <a:r>
              <a:rPr lang="en-US" dirty="0" smtClean="0"/>
              <a:t>Room Readiness Post-Op</a:t>
            </a:r>
            <a:endParaRPr lang="en-US" dirty="0"/>
          </a:p>
        </p:txBody>
      </p:sp>
    </p:spTree>
    <p:extLst>
      <p:ext uri="{BB962C8B-B14F-4D97-AF65-F5344CB8AC3E}">
        <p14:creationId xmlns:p14="http://schemas.microsoft.com/office/powerpoint/2010/main" val="92456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defRPr/>
            </a:pPr>
            <a:r>
              <a:rPr lang="en-US" sz="2400" dirty="0"/>
              <a:t>The edges of sterile containers are not considered sterile</a:t>
            </a:r>
          </a:p>
          <a:p>
            <a:pPr>
              <a:lnSpc>
                <a:spcPct val="90000"/>
              </a:lnSpc>
              <a:defRPr/>
            </a:pPr>
            <a:r>
              <a:rPr lang="en-US" sz="2400" dirty="0"/>
              <a:t>Gowns are considered sterile in front from shoulder to table level.  The sleeves are sterile to 2” above the elbow, to the stockinet cuff</a:t>
            </a:r>
          </a:p>
          <a:p>
            <a:pPr>
              <a:lnSpc>
                <a:spcPct val="90000"/>
              </a:lnSpc>
              <a:defRPr/>
            </a:pPr>
            <a:r>
              <a:rPr lang="en-US" sz="2400" dirty="0"/>
              <a:t>Draped tables are sterile only at table level</a:t>
            </a:r>
          </a:p>
          <a:p>
            <a:pPr>
              <a:lnSpc>
                <a:spcPct val="90000"/>
              </a:lnSpc>
              <a:defRPr/>
            </a:pPr>
            <a:r>
              <a:rPr lang="en-US" sz="2400" dirty="0"/>
              <a:t>A sterile barrier that has been permeated must be considered contaminated</a:t>
            </a:r>
          </a:p>
          <a:p>
            <a:pPr>
              <a:lnSpc>
                <a:spcPct val="90000"/>
              </a:lnSpc>
              <a:defRPr/>
            </a:pPr>
            <a:r>
              <a:rPr lang="en-US" sz="2400" dirty="0"/>
              <a:t>If in doubt, it is unsterile</a:t>
            </a:r>
            <a:r>
              <a:rPr lang="en-US" sz="2400" dirty="0" smtClean="0"/>
              <a:t>!</a:t>
            </a:r>
          </a:p>
          <a:p>
            <a:pPr>
              <a:lnSpc>
                <a:spcPct val="90000"/>
              </a:lnSpc>
              <a:defRPr/>
            </a:pPr>
            <a:endParaRPr lang="en-US" sz="2400" dirty="0"/>
          </a:p>
          <a:p>
            <a:pPr>
              <a:lnSpc>
                <a:spcPct val="90000"/>
              </a:lnSpc>
              <a:defRPr/>
            </a:pPr>
            <a:endParaRPr lang="en-US" sz="2400" dirty="0"/>
          </a:p>
          <a:p>
            <a:endParaRPr lang="en-US" dirty="0"/>
          </a:p>
        </p:txBody>
      </p:sp>
      <p:sp>
        <p:nvSpPr>
          <p:cNvPr id="3" name="Title 2"/>
          <p:cNvSpPr>
            <a:spLocks noGrp="1"/>
          </p:cNvSpPr>
          <p:nvPr>
            <p:ph type="title"/>
          </p:nvPr>
        </p:nvSpPr>
        <p:spPr/>
        <p:txBody>
          <a:bodyPr/>
          <a:lstStyle/>
          <a:p>
            <a:r>
              <a:rPr lang="en-US" dirty="0" smtClean="0"/>
              <a:t>Key Points</a:t>
            </a:r>
            <a:endParaRPr lang="en-US" dirty="0"/>
          </a:p>
        </p:txBody>
      </p:sp>
    </p:spTree>
    <p:extLst>
      <p:ext uri="{BB962C8B-B14F-4D97-AF65-F5344CB8AC3E}">
        <p14:creationId xmlns:p14="http://schemas.microsoft.com/office/powerpoint/2010/main" val="1529422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Assists as necessary to open supplies</a:t>
            </a:r>
          </a:p>
          <a:p>
            <a:r>
              <a:rPr lang="en-US" sz="2400" dirty="0" smtClean="0"/>
              <a:t>Sets OR table, basins, &amp; mayo stand</a:t>
            </a:r>
          </a:p>
          <a:p>
            <a:r>
              <a:rPr lang="en-US" sz="2400" dirty="0" smtClean="0"/>
              <a:t>Assists with gowning &amp; gloving prn</a:t>
            </a:r>
          </a:p>
          <a:p>
            <a:r>
              <a:rPr lang="en-US" sz="2400" dirty="0" smtClean="0"/>
              <a:t>Acts as a patient advocate</a:t>
            </a:r>
          </a:p>
          <a:p>
            <a:r>
              <a:rPr lang="en-US" sz="2400" dirty="0" smtClean="0"/>
              <a:t>Utilizes effective communication</a:t>
            </a:r>
          </a:p>
          <a:p>
            <a:endParaRPr lang="en-US" sz="2400" dirty="0"/>
          </a:p>
          <a:p>
            <a:endParaRPr lang="en-US" sz="2400" dirty="0" smtClean="0"/>
          </a:p>
          <a:p>
            <a:endParaRPr lang="en-US" sz="2400" dirty="0"/>
          </a:p>
          <a:p>
            <a:endParaRPr lang="en-US" sz="2400" dirty="0" smtClean="0"/>
          </a:p>
        </p:txBody>
      </p:sp>
      <p:sp>
        <p:nvSpPr>
          <p:cNvPr id="3" name="Title 2"/>
          <p:cNvSpPr>
            <a:spLocks noGrp="1"/>
          </p:cNvSpPr>
          <p:nvPr>
            <p:ph type="title"/>
          </p:nvPr>
        </p:nvSpPr>
        <p:spPr/>
        <p:txBody>
          <a:bodyPr/>
          <a:lstStyle/>
          <a:p>
            <a:r>
              <a:rPr lang="en-US" dirty="0" smtClean="0"/>
              <a:t>Scrub Nurse</a:t>
            </a:r>
            <a:endParaRPr lang="en-US" dirty="0"/>
          </a:p>
        </p:txBody>
      </p:sp>
    </p:spTree>
    <p:extLst>
      <p:ext uri="{BB962C8B-B14F-4D97-AF65-F5344CB8AC3E}">
        <p14:creationId xmlns:p14="http://schemas.microsoft.com/office/powerpoint/2010/main" val="3603511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Anticipates surgeon’s needs during the procedure</a:t>
            </a:r>
          </a:p>
          <a:p>
            <a:r>
              <a:rPr lang="en-US" sz="2400" dirty="0" smtClean="0"/>
              <a:t>Monitors instruments &amp; supplies</a:t>
            </a:r>
          </a:p>
          <a:p>
            <a:r>
              <a:rPr lang="en-US" sz="2400" dirty="0" smtClean="0"/>
              <a:t>Prepared for counts</a:t>
            </a:r>
          </a:p>
          <a:p>
            <a:r>
              <a:rPr lang="en-US" sz="2400" dirty="0" smtClean="0"/>
              <a:t>Maintenance of equipment during &amp; post procedure</a:t>
            </a:r>
            <a:endParaRPr lang="en-US" sz="2400" dirty="0"/>
          </a:p>
          <a:p>
            <a:r>
              <a:rPr lang="en-US" sz="2400" dirty="0" smtClean="0"/>
              <a:t>Takes down OR &amp; returns case cart when procedure is finished</a:t>
            </a:r>
          </a:p>
          <a:p>
            <a:endParaRPr lang="en-US" sz="2400" dirty="0"/>
          </a:p>
          <a:p>
            <a:endParaRPr lang="en-US" sz="2400" dirty="0" smtClean="0"/>
          </a:p>
          <a:p>
            <a:endParaRPr lang="en-US" sz="2400" dirty="0" smtClean="0"/>
          </a:p>
        </p:txBody>
      </p:sp>
      <p:sp>
        <p:nvSpPr>
          <p:cNvPr id="3" name="Title 2"/>
          <p:cNvSpPr>
            <a:spLocks noGrp="1"/>
          </p:cNvSpPr>
          <p:nvPr>
            <p:ph type="title"/>
          </p:nvPr>
        </p:nvSpPr>
        <p:spPr/>
        <p:txBody>
          <a:bodyPr/>
          <a:lstStyle/>
          <a:p>
            <a:r>
              <a:rPr lang="en-US" dirty="0" smtClean="0"/>
              <a:t>Scrub Nurse</a:t>
            </a:r>
            <a:endParaRPr lang="en-US" dirty="0"/>
          </a:p>
        </p:txBody>
      </p:sp>
    </p:spTree>
    <p:extLst>
      <p:ext uri="{BB962C8B-B14F-4D97-AF65-F5344CB8AC3E}">
        <p14:creationId xmlns:p14="http://schemas.microsoft.com/office/powerpoint/2010/main" val="4225435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Adjust hat, mask &amp; eye protection prior to scrubbing</a:t>
            </a:r>
          </a:p>
          <a:p>
            <a:r>
              <a:rPr lang="en-US" sz="2400" dirty="0" smtClean="0"/>
              <a:t>Free of open lesions/breaks in skin</a:t>
            </a:r>
          </a:p>
          <a:p>
            <a:r>
              <a:rPr lang="en-US" sz="2400" dirty="0" smtClean="0"/>
              <a:t>No artificial nails or chipped polish</a:t>
            </a:r>
          </a:p>
          <a:p>
            <a:r>
              <a:rPr lang="en-US" sz="2400" dirty="0" smtClean="0"/>
              <a:t>Approved hand antiseptic/scrub</a:t>
            </a:r>
          </a:p>
          <a:p>
            <a:endParaRPr lang="en-US" sz="2400" dirty="0"/>
          </a:p>
          <a:p>
            <a:endParaRPr lang="en-US" sz="2400" dirty="0" smtClean="0"/>
          </a:p>
          <a:p>
            <a:endParaRPr lang="en-US" sz="2400" dirty="0"/>
          </a:p>
          <a:p>
            <a:endParaRPr lang="en-US" sz="2400" dirty="0" smtClean="0"/>
          </a:p>
          <a:p>
            <a:endParaRPr lang="en-US" sz="2400" dirty="0"/>
          </a:p>
          <a:p>
            <a:endParaRPr lang="en-US" sz="2400" dirty="0"/>
          </a:p>
        </p:txBody>
      </p:sp>
      <p:sp>
        <p:nvSpPr>
          <p:cNvPr id="3" name="Title 2"/>
          <p:cNvSpPr>
            <a:spLocks noGrp="1"/>
          </p:cNvSpPr>
          <p:nvPr>
            <p:ph type="title"/>
          </p:nvPr>
        </p:nvSpPr>
        <p:spPr/>
        <p:txBody>
          <a:bodyPr/>
          <a:lstStyle/>
          <a:p>
            <a:r>
              <a:rPr lang="en-US" dirty="0" smtClean="0"/>
              <a:t>Scrubbing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427" y="3863181"/>
            <a:ext cx="3719146" cy="1790700"/>
          </a:xfrm>
          <a:prstGeom prst="rect">
            <a:avLst/>
          </a:prstGeom>
        </p:spPr>
      </p:pic>
    </p:spTree>
    <p:extLst>
      <p:ext uri="{BB962C8B-B14F-4D97-AF65-F5344CB8AC3E}">
        <p14:creationId xmlns:p14="http://schemas.microsoft.com/office/powerpoint/2010/main" val="2634872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Southlake_template_blu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3611</TotalTime>
  <Words>2239</Words>
  <Application>Microsoft Office PowerPoint</Application>
  <PresentationFormat>On-screen Show (4:3)</PresentationFormat>
  <Paragraphs>346</Paragraphs>
  <Slides>52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Symbol</vt:lpstr>
      <vt:lpstr>Wingdings</vt:lpstr>
      <vt:lpstr>Southlake_template_blue_1</vt:lpstr>
      <vt:lpstr>PowerPoint Presentation</vt:lpstr>
      <vt:lpstr>Agenda</vt:lpstr>
      <vt:lpstr>Principles of Asepsis</vt:lpstr>
      <vt:lpstr>Principles of Asepsis</vt:lpstr>
      <vt:lpstr>Principles of Asepsis</vt:lpstr>
      <vt:lpstr>Key Points</vt:lpstr>
      <vt:lpstr>Scrub Nurse</vt:lpstr>
      <vt:lpstr>Scrub Nurse</vt:lpstr>
      <vt:lpstr>Scrubbing </vt:lpstr>
      <vt:lpstr>Scrubbing</vt:lpstr>
      <vt:lpstr>Scrubbing</vt:lpstr>
      <vt:lpstr>Scrubbing</vt:lpstr>
      <vt:lpstr>Gowning</vt:lpstr>
      <vt:lpstr>Gowning</vt:lpstr>
      <vt:lpstr>Gloving</vt:lpstr>
      <vt:lpstr>Self-Gloving, Closed Technique</vt:lpstr>
      <vt:lpstr>Role of Circulating Nurse</vt:lpstr>
      <vt:lpstr>Role of Circulating Nurse</vt:lpstr>
      <vt:lpstr>Circulating Nurse</vt:lpstr>
      <vt:lpstr>Surgical Safety Checklist</vt:lpstr>
      <vt:lpstr>Surgical Safety Checklist</vt:lpstr>
      <vt:lpstr>Surgical Safety Checklist Procedure - Briefing</vt:lpstr>
      <vt:lpstr>Surgical Safety Checklist Procedure - Briefing</vt:lpstr>
      <vt:lpstr>Surgical Safety Checklist Procedure – Briefing</vt:lpstr>
      <vt:lpstr>Surgical Safety Checklist Procedure</vt:lpstr>
      <vt:lpstr>Surgical Safety Checklist Procedure</vt:lpstr>
      <vt:lpstr>Surgical Safety Checklist Procedure – Pause</vt:lpstr>
      <vt:lpstr>Surgical Safety Checklist Procedure</vt:lpstr>
      <vt:lpstr>Surgical Safety Checklist Procedure - Debriefing</vt:lpstr>
      <vt:lpstr>Surgical Safety Checklist Procedure</vt:lpstr>
      <vt:lpstr>Surgical Safety Checklist – Audit Tool</vt:lpstr>
      <vt:lpstr>ASA Classification</vt:lpstr>
      <vt:lpstr>ASA Classification (cont’d)</vt:lpstr>
      <vt:lpstr>General Anaesthetics</vt:lpstr>
      <vt:lpstr>Surgical Wound Classification</vt:lpstr>
      <vt:lpstr>Surgical Wound Classification</vt:lpstr>
      <vt:lpstr>Case Type (Priority)</vt:lpstr>
      <vt:lpstr>Counting</vt:lpstr>
      <vt:lpstr>Surgical Count (When?)</vt:lpstr>
      <vt:lpstr>Surgical Count</vt:lpstr>
      <vt:lpstr>Surgical Count</vt:lpstr>
      <vt:lpstr>Surgical Count</vt:lpstr>
      <vt:lpstr>Surgical Count (What?)</vt:lpstr>
      <vt:lpstr>Surgical Count (What?)</vt:lpstr>
      <vt:lpstr>Surgical Count</vt:lpstr>
      <vt:lpstr>Surgical Count</vt:lpstr>
      <vt:lpstr>Surgical Count – Key Points</vt:lpstr>
      <vt:lpstr>What if your count is not correct?</vt:lpstr>
      <vt:lpstr>Preparation of Soiled Instruments</vt:lpstr>
      <vt:lpstr>Preparation of Soiled Instruments</vt:lpstr>
      <vt:lpstr>Preparation of Soiled Instruments</vt:lpstr>
      <vt:lpstr>Room Readiness Post-Op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Haggerty</dc:creator>
  <cp:lastModifiedBy>Krissy Jordan</cp:lastModifiedBy>
  <cp:revision>120</cp:revision>
  <cp:lastPrinted>2017-07-25T13:52:26Z</cp:lastPrinted>
  <dcterms:created xsi:type="dcterms:W3CDTF">2015-06-29T19:46:48Z</dcterms:created>
  <dcterms:modified xsi:type="dcterms:W3CDTF">2019-11-07T15:39:54Z</dcterms:modified>
</cp:coreProperties>
</file>