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34475" cy="12179300" type="ledger"/>
  <p:notesSz cx="6858000" cy="9144000"/>
  <p:defaultTextStyle>
    <a:defPPr>
      <a:defRPr lang="en-US"/>
    </a:defPPr>
    <a:lvl1pPr marL="0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8945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788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6834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5779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472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3668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2613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1557" algn="l" defTabSz="1217889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RYSTAL.TURNER" initials="C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AD5"/>
    <a:srgbClr val="F9FDCB"/>
    <a:srgbClr val="FEE6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118" y="-139"/>
      </p:cViewPr>
      <p:guideLst>
        <p:guide orient="horz" pos="3836"/>
        <p:guide pos="287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086" y="3783479"/>
            <a:ext cx="7764304" cy="261065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0171" y="6901603"/>
            <a:ext cx="6394133" cy="31124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3966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3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66870" y="651255"/>
            <a:ext cx="1541443" cy="1385395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544" y="651255"/>
            <a:ext cx="4472087" cy="1385395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60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54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561" y="7826329"/>
            <a:ext cx="7764304" cy="2418944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1561" y="5162108"/>
            <a:ext cx="7764304" cy="2664221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8945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75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543" y="3789116"/>
            <a:ext cx="3006765" cy="1071609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1549" y="3789116"/>
            <a:ext cx="3006765" cy="10716094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813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5" y="2726246"/>
            <a:ext cx="4035979" cy="113617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725" y="3862416"/>
            <a:ext cx="4035979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188" y="2726246"/>
            <a:ext cx="4037564" cy="1136170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8945" indent="0">
              <a:buNone/>
              <a:defRPr sz="2700" b="1"/>
            </a:lvl2pPr>
            <a:lvl3pPr marL="1217889" indent="0">
              <a:buNone/>
              <a:defRPr sz="2400" b="1"/>
            </a:lvl3pPr>
            <a:lvl4pPr marL="1826834" indent="0">
              <a:buNone/>
              <a:defRPr sz="2100" b="1"/>
            </a:lvl4pPr>
            <a:lvl5pPr marL="2435779" indent="0">
              <a:buNone/>
              <a:defRPr sz="2100" b="1"/>
            </a:lvl5pPr>
            <a:lvl6pPr marL="3044723" indent="0">
              <a:buNone/>
              <a:defRPr sz="2100" b="1"/>
            </a:lvl6pPr>
            <a:lvl7pPr marL="3653668" indent="0">
              <a:buNone/>
              <a:defRPr sz="2100" b="1"/>
            </a:lvl7pPr>
            <a:lvl8pPr marL="4262613" indent="0">
              <a:buNone/>
              <a:defRPr sz="2100" b="1"/>
            </a:lvl8pPr>
            <a:lvl9pPr marL="487155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188" y="3862416"/>
            <a:ext cx="4037564" cy="7017195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61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64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72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724" y="484917"/>
            <a:ext cx="3005180" cy="206371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326" y="484917"/>
            <a:ext cx="5106426" cy="10394696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724" y="2548632"/>
            <a:ext cx="3005180" cy="8330981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864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421" y="8525511"/>
            <a:ext cx="5480685" cy="1006485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0421" y="1088243"/>
            <a:ext cx="5480685" cy="7307580"/>
          </a:xfrm>
        </p:spPr>
        <p:txBody>
          <a:bodyPr/>
          <a:lstStyle>
            <a:lvl1pPr marL="0" indent="0">
              <a:buNone/>
              <a:defRPr sz="4300"/>
            </a:lvl1pPr>
            <a:lvl2pPr marL="608945" indent="0">
              <a:buNone/>
              <a:defRPr sz="3700"/>
            </a:lvl2pPr>
            <a:lvl3pPr marL="1217889" indent="0">
              <a:buNone/>
              <a:defRPr sz="3200"/>
            </a:lvl3pPr>
            <a:lvl4pPr marL="1826834" indent="0">
              <a:buNone/>
              <a:defRPr sz="2700"/>
            </a:lvl4pPr>
            <a:lvl5pPr marL="2435779" indent="0">
              <a:buNone/>
              <a:defRPr sz="2700"/>
            </a:lvl5pPr>
            <a:lvl6pPr marL="3044723" indent="0">
              <a:buNone/>
              <a:defRPr sz="2700"/>
            </a:lvl6pPr>
            <a:lvl7pPr marL="3653668" indent="0">
              <a:buNone/>
              <a:defRPr sz="2700"/>
            </a:lvl7pPr>
            <a:lvl8pPr marL="4262613" indent="0">
              <a:buNone/>
              <a:defRPr sz="2700"/>
            </a:lvl8pPr>
            <a:lvl9pPr marL="487155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0421" y="9531996"/>
            <a:ext cx="5480685" cy="1429375"/>
          </a:xfrm>
        </p:spPr>
        <p:txBody>
          <a:bodyPr/>
          <a:lstStyle>
            <a:lvl1pPr marL="0" indent="0">
              <a:buNone/>
              <a:defRPr sz="1900"/>
            </a:lvl1pPr>
            <a:lvl2pPr marL="608945" indent="0">
              <a:buNone/>
              <a:defRPr sz="1600"/>
            </a:lvl2pPr>
            <a:lvl3pPr marL="1217889" indent="0">
              <a:buNone/>
              <a:defRPr sz="1300"/>
            </a:lvl3pPr>
            <a:lvl4pPr marL="1826834" indent="0">
              <a:buNone/>
              <a:defRPr sz="1200"/>
            </a:lvl4pPr>
            <a:lvl5pPr marL="2435779" indent="0">
              <a:buNone/>
              <a:defRPr sz="1200"/>
            </a:lvl5pPr>
            <a:lvl6pPr marL="3044723" indent="0">
              <a:buNone/>
              <a:defRPr sz="1200"/>
            </a:lvl6pPr>
            <a:lvl7pPr marL="3653668" indent="0">
              <a:buNone/>
              <a:defRPr sz="1200"/>
            </a:lvl7pPr>
            <a:lvl8pPr marL="4262613" indent="0">
              <a:buNone/>
              <a:defRPr sz="1200"/>
            </a:lvl8pPr>
            <a:lvl9pPr marL="487155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67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6724" y="487737"/>
            <a:ext cx="8221028" cy="2029883"/>
          </a:xfrm>
          <a:prstGeom prst="rect">
            <a:avLst/>
          </a:prstGeom>
        </p:spPr>
        <p:txBody>
          <a:bodyPr vert="horz" lIns="121789" tIns="60894" rIns="121789" bIns="60894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724" y="2841838"/>
            <a:ext cx="8221028" cy="8037775"/>
          </a:xfrm>
          <a:prstGeom prst="rect">
            <a:avLst/>
          </a:prstGeom>
        </p:spPr>
        <p:txBody>
          <a:bodyPr vert="horz" lIns="121789" tIns="60894" rIns="121789" bIns="60894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672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417A4-E271-4EE2-8839-05AC765ECC68}" type="datetimeFigureOut">
              <a:rPr lang="en-US" smtClean="0"/>
              <a:t>12/31/2019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0946" y="11288408"/>
            <a:ext cx="2892584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46374" y="11288408"/>
            <a:ext cx="2131378" cy="648435"/>
          </a:xfrm>
          <a:prstGeom prst="rect">
            <a:avLst/>
          </a:prstGeom>
        </p:spPr>
        <p:txBody>
          <a:bodyPr vert="horz" lIns="121789" tIns="60894" rIns="121789" bIns="60894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943E-5B38-482D-8C51-BD8F167D14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042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7889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6709" indent="-456709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89535" indent="-380590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2362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130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0251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49196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5814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67085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76030" indent="-304472" algn="l" defTabSz="1217889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1217889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0" y="0"/>
            <a:ext cx="9134475" cy="121793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145547" y="151602"/>
            <a:ext cx="8783528" cy="11876095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February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463815" y="6116518"/>
            <a:ext cx="6237431" cy="1446550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Notify CT suite to clear the table for stroke protocol.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Notify ED to bring weigh stretcher to CT suite.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Obtain recent patient weight or defer until after CT scan complete on ED weigh stretcher.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Enter </a:t>
            </a:r>
            <a:r>
              <a:rPr lang="en-US" sz="1100" dirty="0" err="1" smtClean="0"/>
              <a:t>Hyperacute</a:t>
            </a:r>
            <a:r>
              <a:rPr lang="en-US" sz="1100" dirty="0" smtClean="0"/>
              <a:t> CT Angiogram order into </a:t>
            </a:r>
            <a:r>
              <a:rPr lang="en-US" sz="1100" dirty="0" err="1" smtClean="0"/>
              <a:t>Meditech</a:t>
            </a:r>
            <a:r>
              <a:rPr lang="en-US" sz="1100" dirty="0" smtClean="0"/>
              <a:t> (indicate left or right sided weakness).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Place the patient on a cardiac monitor and initiate vital signs and neuro monitoring q15 min.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Ensure patient has 2 IVs, one IV should be 18G in the ACF for the CT and the second for </a:t>
            </a:r>
            <a:r>
              <a:rPr lang="en-US" sz="1100" dirty="0" err="1" smtClean="0"/>
              <a:t>tPA</a:t>
            </a:r>
            <a:r>
              <a:rPr lang="en-US" sz="1100" dirty="0" smtClean="0"/>
              <a:t>.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Order, draw and send STAT lab work. Lab must be been notified by phone once lab work sent.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 smtClean="0"/>
              <a:t>Initiate </a:t>
            </a:r>
            <a:r>
              <a:rPr lang="en-US" sz="1100" dirty="0" err="1" smtClean="0"/>
              <a:t>Telestroke</a:t>
            </a:r>
            <a:r>
              <a:rPr lang="en-US" sz="1100" dirty="0" smtClean="0"/>
              <a:t> process as directed by the physician. </a:t>
            </a:r>
            <a:endParaRPr lang="en-US" sz="1100" dirty="0"/>
          </a:p>
        </p:txBody>
      </p:sp>
      <p:sp>
        <p:nvSpPr>
          <p:cNvPr id="5" name="Rectangle 4"/>
          <p:cNvSpPr/>
          <p:nvPr/>
        </p:nvSpPr>
        <p:spPr>
          <a:xfrm>
            <a:off x="-757423" y="224798"/>
            <a:ext cx="1121580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cap="all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SGH IN-HOSPITAL </a:t>
            </a:r>
            <a:r>
              <a:rPr lang="en-US" sz="2800" cap="all" dirty="0" smtClean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CODE</a:t>
            </a:r>
            <a:r>
              <a:rPr lang="en-US" sz="2800" cap="all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 STROKE ACTIVATION</a:t>
            </a:r>
            <a:endParaRPr lang="en-US" sz="2800" dirty="0">
              <a:solidFill>
                <a:srgbClr val="FF000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61734" y="748018"/>
            <a:ext cx="7142625" cy="27699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To initiate a rapid response to inpatients older than 14 years of age presenting with acute stroke symptoms. </a:t>
            </a:r>
          </a:p>
        </p:txBody>
      </p:sp>
      <p:sp>
        <p:nvSpPr>
          <p:cNvPr id="8" name="Rectangle 7"/>
          <p:cNvSpPr/>
          <p:nvPr/>
        </p:nvSpPr>
        <p:spPr>
          <a:xfrm>
            <a:off x="2644379" y="7839515"/>
            <a:ext cx="3822500" cy="6001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100" dirty="0" smtClean="0"/>
              <a:t>Transfer patient to CT suite on portable monitor.</a:t>
            </a:r>
          </a:p>
          <a:p>
            <a:pPr algn="ctr"/>
            <a:r>
              <a:rPr lang="en-US" sz="1100" dirty="0" smtClean="0"/>
              <a:t>Primary</a:t>
            </a:r>
            <a:r>
              <a:rPr lang="en-US" sz="1100" dirty="0"/>
              <a:t> Nurse to remain with </a:t>
            </a:r>
            <a:r>
              <a:rPr lang="en-US" sz="1100" dirty="0" smtClean="0"/>
              <a:t>patient.</a:t>
            </a:r>
          </a:p>
          <a:p>
            <a:pPr algn="ctr"/>
            <a:r>
              <a:rPr lang="en-US" sz="1100" dirty="0"/>
              <a:t>Physician to obtain </a:t>
            </a:r>
            <a:r>
              <a:rPr lang="en-US" sz="1100" dirty="0" smtClean="0"/>
              <a:t>consent for CT.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1701382" y="8882444"/>
            <a:ext cx="5718425" cy="6001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100" dirty="0" smtClean="0"/>
              <a:t>The </a:t>
            </a:r>
            <a:r>
              <a:rPr lang="en-US" sz="1100" dirty="0"/>
              <a:t>patient may be held in the CT stretcher bay. </a:t>
            </a:r>
            <a:r>
              <a:rPr lang="en-US" sz="1100" dirty="0" smtClean="0"/>
              <a:t/>
            </a:r>
            <a:br>
              <a:rPr lang="en-US" sz="1100" dirty="0" smtClean="0"/>
            </a:br>
            <a:r>
              <a:rPr lang="en-US" sz="1100" dirty="0" smtClean="0"/>
              <a:t>Code Stroke </a:t>
            </a:r>
            <a:r>
              <a:rPr lang="en-US" sz="1100" dirty="0" smtClean="0"/>
              <a:t>Nurse to assist with preparation and administration of </a:t>
            </a:r>
            <a:r>
              <a:rPr lang="en-US" sz="1100" dirty="0" err="1" smtClean="0"/>
              <a:t>tPA</a:t>
            </a:r>
            <a:r>
              <a:rPr lang="en-US" sz="1100" dirty="0" smtClean="0"/>
              <a:t> infusion if </a:t>
            </a:r>
            <a:r>
              <a:rPr lang="en-US" sz="1100" dirty="0" err="1" smtClean="0"/>
              <a:t>tPA</a:t>
            </a:r>
            <a:r>
              <a:rPr lang="en-US" sz="1100" dirty="0" smtClean="0"/>
              <a:t> to be given in the stretcher bay as directed by the physician.</a:t>
            </a:r>
            <a:endParaRPr lang="en-US" sz="1100" dirty="0"/>
          </a:p>
        </p:txBody>
      </p:sp>
      <p:sp>
        <p:nvSpPr>
          <p:cNvPr id="10" name="TextBox 9"/>
          <p:cNvSpPr txBox="1"/>
          <p:nvPr/>
        </p:nvSpPr>
        <p:spPr>
          <a:xfrm>
            <a:off x="1659889" y="1080949"/>
            <a:ext cx="5981802" cy="1384995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Primary Nurse identifies if the patient has a sudden onset of </a:t>
            </a:r>
            <a:r>
              <a:rPr lang="en-US" sz="1200" u="sng" dirty="0" smtClean="0"/>
              <a:t>one or more </a:t>
            </a:r>
            <a:r>
              <a:rPr lang="en-US" sz="1200" dirty="0" smtClean="0"/>
              <a:t>of the following symptoms: </a:t>
            </a:r>
            <a:br>
              <a:rPr lang="en-US" sz="1200" dirty="0" smtClean="0"/>
            </a:br>
            <a:r>
              <a:rPr lang="en-US" sz="1200" b="1" dirty="0" smtClean="0"/>
              <a:t>(F)ace</a:t>
            </a:r>
            <a:r>
              <a:rPr lang="en-US" sz="1200" dirty="0" smtClean="0"/>
              <a:t>: Is it </a:t>
            </a:r>
            <a:r>
              <a:rPr lang="en-US" sz="1200" dirty="0" smtClean="0"/>
              <a:t>drooping?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200" b="1" dirty="0" smtClean="0"/>
              <a:t>(A)</a:t>
            </a:r>
            <a:r>
              <a:rPr lang="en-US" sz="1200" b="1" dirty="0" err="1" smtClean="0"/>
              <a:t>rms</a:t>
            </a:r>
            <a:r>
              <a:rPr lang="en-US" sz="1200" dirty="0" smtClean="0"/>
              <a:t>: Can they raise both arms?</a:t>
            </a:r>
            <a:br>
              <a:rPr lang="en-US" sz="1200" dirty="0" smtClean="0"/>
            </a:br>
            <a:r>
              <a:rPr lang="en-US" sz="1200" b="1" dirty="0" smtClean="0"/>
              <a:t>(S)</a:t>
            </a:r>
            <a:r>
              <a:rPr lang="en-US" sz="1200" b="1" dirty="0" err="1" smtClean="0"/>
              <a:t>peech</a:t>
            </a:r>
            <a:r>
              <a:rPr lang="en-US" sz="1200" b="1" dirty="0" smtClean="0"/>
              <a:t>:</a:t>
            </a:r>
            <a:r>
              <a:rPr lang="en-US" sz="1200" dirty="0" smtClean="0"/>
              <a:t> Is it slurred or jumbled?</a:t>
            </a:r>
            <a:br>
              <a:rPr lang="en-US" sz="1200" dirty="0" smtClean="0"/>
            </a:br>
            <a:r>
              <a:rPr lang="en-US" sz="1200" b="1" dirty="0" smtClean="0"/>
              <a:t>(T)</a:t>
            </a:r>
            <a:r>
              <a:rPr lang="en-US" sz="1200" b="1" dirty="0" err="1" smtClean="0"/>
              <a:t>ime</a:t>
            </a:r>
            <a:r>
              <a:rPr lang="en-US" sz="1200" dirty="0" smtClean="0"/>
              <a:t>: When was the last seen normal time (LSN)?</a:t>
            </a:r>
          </a:p>
          <a:p>
            <a:pPr algn="ctr"/>
            <a:r>
              <a:rPr lang="en-US" sz="1200" b="1" dirty="0" smtClean="0"/>
              <a:t>(MUST be within </a:t>
            </a:r>
            <a:r>
              <a:rPr lang="en-US" sz="1200" b="1" dirty="0" smtClean="0"/>
              <a:t>6 </a:t>
            </a:r>
            <a:r>
              <a:rPr lang="en-US" sz="1200" b="1" dirty="0" smtClean="0"/>
              <a:t>hours to initiate a </a:t>
            </a:r>
            <a:r>
              <a:rPr lang="en-US" sz="1200" b="1" dirty="0"/>
              <a:t>C</a:t>
            </a:r>
            <a:r>
              <a:rPr lang="en-US" sz="1200" b="1" dirty="0" smtClean="0"/>
              <a:t>ode Stroke)</a:t>
            </a:r>
            <a:endParaRPr lang="en-US" sz="1200" dirty="0"/>
          </a:p>
        </p:txBody>
      </p:sp>
      <p:sp>
        <p:nvSpPr>
          <p:cNvPr id="11" name="Rectangle 10"/>
          <p:cNvSpPr/>
          <p:nvPr/>
        </p:nvSpPr>
        <p:spPr>
          <a:xfrm>
            <a:off x="1295791" y="2627648"/>
            <a:ext cx="6632526" cy="600164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100" dirty="0" smtClean="0"/>
              <a:t>Primary Nurse</a:t>
            </a:r>
            <a:r>
              <a:rPr lang="en-US" sz="1100" dirty="0"/>
              <a:t> immediately notifies the MRP and in consultation, activates the Code Stroke through </a:t>
            </a:r>
            <a:endParaRPr lang="en-US" sz="1100" dirty="0" smtClean="0"/>
          </a:p>
          <a:p>
            <a:pPr algn="ctr"/>
            <a:r>
              <a:rPr lang="en-US" sz="1100" dirty="0" smtClean="0"/>
              <a:t>switchboard</a:t>
            </a:r>
            <a:r>
              <a:rPr lang="en-US" sz="1100" dirty="0"/>
              <a:t> by </a:t>
            </a:r>
            <a:r>
              <a:rPr lang="en-US" sz="1100" b="1" dirty="0"/>
              <a:t>dialing ‘1111’ or pressing the ‘Hotline” button.</a:t>
            </a:r>
            <a:br>
              <a:rPr lang="en-US" sz="1100" b="1" dirty="0"/>
            </a:br>
            <a:r>
              <a:rPr lang="en-US" sz="1100" b="1" dirty="0"/>
              <a:t>(If MRP does not respond in 5-10 min, primary nurse may use critical judgement and activate Code Stroke)</a:t>
            </a:r>
            <a:endParaRPr lang="en-US" sz="1100" dirty="0"/>
          </a:p>
        </p:txBody>
      </p:sp>
      <p:sp>
        <p:nvSpPr>
          <p:cNvPr id="14" name="Right Arrow 13"/>
          <p:cNvSpPr/>
          <p:nvPr/>
        </p:nvSpPr>
        <p:spPr>
          <a:xfrm rot="5400000">
            <a:off x="4496606" y="2494763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22692" y="3463180"/>
            <a:ext cx="5512587" cy="43088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Primary Nurse or unit clerk to page internist between 0800-2000 with (*9) to indicate stroke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3181000" y="5031674"/>
            <a:ext cx="2832373" cy="600164"/>
          </a:xfrm>
          <a:prstGeom prst="rect">
            <a:avLst/>
          </a:prstGeom>
          <a:noFill/>
          <a:ln w="38100"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Code Stroke Response Team arrives.</a:t>
            </a:r>
          </a:p>
          <a:p>
            <a:pPr algn="ctr"/>
            <a:r>
              <a:rPr lang="en-US" sz="1100" dirty="0" smtClean="0"/>
              <a:t>Are symptoms consistent with</a:t>
            </a:r>
            <a:r>
              <a:rPr lang="en-US" sz="1100" b="1" dirty="0" smtClean="0"/>
              <a:t> FAST </a:t>
            </a:r>
            <a:r>
              <a:rPr lang="en-US" sz="1100" dirty="0" smtClean="0"/>
              <a:t>and </a:t>
            </a:r>
            <a:r>
              <a:rPr lang="en-US" sz="1100" b="1" dirty="0" smtClean="0"/>
              <a:t>LSN time less than or equal to </a:t>
            </a:r>
            <a:r>
              <a:rPr lang="en-US" sz="1100" b="1" dirty="0" smtClean="0"/>
              <a:t>6  </a:t>
            </a:r>
            <a:r>
              <a:rPr lang="en-US" sz="1100" b="1" dirty="0" smtClean="0"/>
              <a:t>hours?</a:t>
            </a:r>
            <a:endParaRPr lang="en-US" sz="1100" b="1" dirty="0"/>
          </a:p>
        </p:txBody>
      </p:sp>
      <p:sp>
        <p:nvSpPr>
          <p:cNvPr id="18" name="Right Arrow 17"/>
          <p:cNvSpPr/>
          <p:nvPr/>
        </p:nvSpPr>
        <p:spPr>
          <a:xfrm>
            <a:off x="6096749" y="5275599"/>
            <a:ext cx="227835" cy="11231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4681716" y="5692004"/>
            <a:ext cx="5238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YES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013373" y="4881140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</a:t>
            </a: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532764" y="4934313"/>
            <a:ext cx="2024125" cy="86177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00" dirty="0" smtClean="0"/>
              <a:t>NOT a Code Stroke.</a:t>
            </a:r>
          </a:p>
          <a:p>
            <a:pPr algn="ctr"/>
            <a:r>
              <a:rPr lang="en-US" sz="1000" dirty="0" smtClean="0"/>
              <a:t>Internist or ED physician will consult with MRP to ensure appropriate clinical follow up and treatment.</a:t>
            </a:r>
            <a:endParaRPr lang="en-US" sz="1000" dirty="0"/>
          </a:p>
        </p:txBody>
      </p:sp>
      <p:sp>
        <p:nvSpPr>
          <p:cNvPr id="24" name="TextBox 23"/>
          <p:cNvSpPr txBox="1"/>
          <p:nvPr/>
        </p:nvSpPr>
        <p:spPr>
          <a:xfrm>
            <a:off x="4753124" y="8522902"/>
            <a:ext cx="71295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POST CT</a:t>
            </a:r>
            <a:endParaRPr lang="en-US" sz="12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353843" y="9823450"/>
            <a:ext cx="6467513" cy="6001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sz="1100" dirty="0"/>
              <a:t>*If </a:t>
            </a:r>
            <a:r>
              <a:rPr lang="en-CA" sz="1100" dirty="0" err="1"/>
              <a:t>Telestroke</a:t>
            </a:r>
            <a:r>
              <a:rPr lang="en-CA" sz="1100" dirty="0"/>
              <a:t> requested, then patient will be moved to ED</a:t>
            </a:r>
            <a:r>
              <a:rPr lang="en-CA" sz="1100" dirty="0" smtClean="0"/>
              <a:t>.</a:t>
            </a:r>
          </a:p>
          <a:p>
            <a:pPr algn="ctr"/>
            <a:r>
              <a:rPr lang="en-CA" sz="1100" dirty="0" smtClean="0"/>
              <a:t>Arrangements </a:t>
            </a:r>
            <a:r>
              <a:rPr lang="en-CA" sz="1100" dirty="0"/>
              <a:t>will be made by the physician </a:t>
            </a:r>
            <a:r>
              <a:rPr lang="en-CA" sz="1100" dirty="0" smtClean="0"/>
              <a:t>through </a:t>
            </a:r>
            <a:r>
              <a:rPr lang="en-CA" sz="1100" dirty="0" err="1" smtClean="0"/>
              <a:t>CritiCall</a:t>
            </a:r>
            <a:r>
              <a:rPr lang="en-CA" sz="1100" dirty="0" smtClean="0"/>
              <a:t>  to </a:t>
            </a:r>
            <a:r>
              <a:rPr lang="en-CA" sz="1100" dirty="0"/>
              <a:t>transfer the patient to an appropriate </a:t>
            </a:r>
            <a:r>
              <a:rPr lang="en-CA" sz="1100" dirty="0" smtClean="0"/>
              <a:t>facility for EVT as needed.</a:t>
            </a:r>
            <a:endParaRPr lang="en-US" sz="11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7" y="228350"/>
            <a:ext cx="563356" cy="6581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4" name="TextBox 1023"/>
          <p:cNvSpPr txBox="1"/>
          <p:nvPr/>
        </p:nvSpPr>
        <p:spPr>
          <a:xfrm>
            <a:off x="244364" y="11591472"/>
            <a:ext cx="11618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smtClean="0"/>
              <a:t>January 2020</a:t>
            </a:r>
            <a:endParaRPr lang="en-US" sz="1400" i="1" dirty="0"/>
          </a:p>
        </p:txBody>
      </p:sp>
      <p:pic>
        <p:nvPicPr>
          <p:cNvPr id="1030" name="Picture 6" descr="C:\Users\SELINA.FLEMING\AppData\Local\Microsoft\Windows\Temporary Internet Files\Content.IE5\SG936O94\Red_clock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529" y="4923893"/>
            <a:ext cx="913027" cy="9130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TextBox 1030"/>
          <p:cNvSpPr txBox="1"/>
          <p:nvPr/>
        </p:nvSpPr>
        <p:spPr>
          <a:xfrm>
            <a:off x="2628161" y="10814050"/>
            <a:ext cx="3791423" cy="261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100" dirty="0" smtClean="0"/>
              <a:t>Ensure </a:t>
            </a:r>
            <a:r>
              <a:rPr lang="en-US" sz="1100" b="1" dirty="0" smtClean="0"/>
              <a:t>Code Stroke Debrief </a:t>
            </a:r>
            <a:r>
              <a:rPr lang="en-US" sz="1100" b="1" dirty="0"/>
              <a:t>F</a:t>
            </a:r>
            <a:r>
              <a:rPr lang="en-US" sz="1100" b="1" dirty="0" smtClean="0"/>
              <a:t>orm </a:t>
            </a:r>
            <a:r>
              <a:rPr lang="en-US" sz="1100" dirty="0" smtClean="0"/>
              <a:t>(in Red Folder) is completed.</a:t>
            </a:r>
            <a:endParaRPr lang="en-US" sz="1100" dirty="0"/>
          </a:p>
        </p:txBody>
      </p:sp>
      <p:sp>
        <p:nvSpPr>
          <p:cNvPr id="41" name="TextBox 40"/>
          <p:cNvSpPr txBox="1"/>
          <p:nvPr/>
        </p:nvSpPr>
        <p:spPr>
          <a:xfrm>
            <a:off x="1829784" y="3927540"/>
            <a:ext cx="5505495" cy="4154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050" dirty="0" smtClean="0"/>
              <a:t>Primary Nurse or unit clerk to print off most recent physician consult note, medications and bloodwork. </a:t>
            </a:r>
            <a:endParaRPr lang="en-US" sz="1050" dirty="0"/>
          </a:p>
        </p:txBody>
      </p:sp>
      <p:sp>
        <p:nvSpPr>
          <p:cNvPr id="43" name="TextBox 42"/>
          <p:cNvSpPr txBox="1"/>
          <p:nvPr/>
        </p:nvSpPr>
        <p:spPr>
          <a:xfrm>
            <a:off x="2230281" y="4535816"/>
            <a:ext cx="4650697" cy="26161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Primary Nurse to document on </a:t>
            </a:r>
            <a:r>
              <a:rPr lang="en-US" sz="1100" b="1" dirty="0" smtClean="0"/>
              <a:t>Code Stroke Record </a:t>
            </a:r>
            <a:r>
              <a:rPr lang="en-US" sz="1100" dirty="0" smtClean="0"/>
              <a:t>(located on Crash </a:t>
            </a:r>
            <a:r>
              <a:rPr lang="en-US" sz="1100" dirty="0"/>
              <a:t>C</a:t>
            </a:r>
            <a:r>
              <a:rPr lang="en-US" sz="1100" dirty="0" smtClean="0"/>
              <a:t>art)</a:t>
            </a:r>
            <a:endParaRPr lang="en-US" sz="1100" dirty="0"/>
          </a:p>
        </p:txBody>
      </p:sp>
      <p:sp>
        <p:nvSpPr>
          <p:cNvPr id="39" name="Right Arrow 38"/>
          <p:cNvSpPr/>
          <p:nvPr/>
        </p:nvSpPr>
        <p:spPr>
          <a:xfrm rot="5400000">
            <a:off x="4498430" y="3244750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ight Arrow 44"/>
          <p:cNvSpPr/>
          <p:nvPr/>
        </p:nvSpPr>
        <p:spPr>
          <a:xfrm rot="5400000">
            <a:off x="4488956" y="4380063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ight Arrow 45"/>
          <p:cNvSpPr/>
          <p:nvPr/>
        </p:nvSpPr>
        <p:spPr>
          <a:xfrm rot="5400000">
            <a:off x="4488956" y="4869243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ight Arrow 46"/>
          <p:cNvSpPr/>
          <p:nvPr/>
        </p:nvSpPr>
        <p:spPr>
          <a:xfrm rot="5400000">
            <a:off x="4401515" y="5829302"/>
            <a:ext cx="318160" cy="137796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ight Arrow 47"/>
          <p:cNvSpPr/>
          <p:nvPr/>
        </p:nvSpPr>
        <p:spPr>
          <a:xfrm rot="5400000">
            <a:off x="4515854" y="7612296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ight Arrow 48"/>
          <p:cNvSpPr/>
          <p:nvPr/>
        </p:nvSpPr>
        <p:spPr>
          <a:xfrm rot="5400000">
            <a:off x="4530510" y="8541252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ight Arrow 50"/>
          <p:cNvSpPr/>
          <p:nvPr/>
        </p:nvSpPr>
        <p:spPr>
          <a:xfrm rot="5400000">
            <a:off x="4491230" y="10585915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869172" y="11535234"/>
            <a:ext cx="26805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900" dirty="0" smtClean="0"/>
              <a:t>Code Stroke Reporting Form (Forms Online: GE0054 )</a:t>
            </a:r>
          </a:p>
          <a:p>
            <a:r>
              <a:rPr lang="en-US" sz="900" dirty="0" smtClean="0"/>
              <a:t>Code Stroke Debrief From (Forms Online: ME0020 )</a:t>
            </a:r>
            <a:endParaRPr lang="en-US" sz="900" dirty="0"/>
          </a:p>
        </p:txBody>
      </p:sp>
      <p:sp>
        <p:nvSpPr>
          <p:cNvPr id="35" name="Right Arrow 34"/>
          <p:cNvSpPr/>
          <p:nvPr/>
        </p:nvSpPr>
        <p:spPr>
          <a:xfrm rot="5400000">
            <a:off x="4541084" y="9595315"/>
            <a:ext cx="133351" cy="132422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75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287</Words>
  <Application>Microsoft Office PowerPoint</Application>
  <PresentationFormat>Ledger Paper (11x17 in)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SELINA.FLEMING</dc:creator>
  <cp:lastModifiedBy>SELINA.FLEMING</cp:lastModifiedBy>
  <cp:revision>46</cp:revision>
  <dcterms:created xsi:type="dcterms:W3CDTF">2018-02-09T13:27:48Z</dcterms:created>
  <dcterms:modified xsi:type="dcterms:W3CDTF">2019-12-31T18:04:07Z</dcterms:modified>
</cp:coreProperties>
</file>