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269" r:id="rId3"/>
    <p:sldId id="335" r:id="rId4"/>
    <p:sldId id="302" r:id="rId5"/>
    <p:sldId id="303" r:id="rId6"/>
    <p:sldId id="306" r:id="rId7"/>
    <p:sldId id="297" r:id="rId8"/>
    <p:sldId id="309" r:id="rId9"/>
    <p:sldId id="305" r:id="rId10"/>
    <p:sldId id="312" r:id="rId11"/>
    <p:sldId id="332" r:id="rId12"/>
    <p:sldId id="350" r:id="rId13"/>
    <p:sldId id="351" r:id="rId14"/>
    <p:sldId id="352" r:id="rId15"/>
    <p:sldId id="321" r:id="rId16"/>
    <p:sldId id="323" r:id="rId17"/>
    <p:sldId id="322" r:id="rId18"/>
    <p:sldId id="315" r:id="rId19"/>
    <p:sldId id="301" r:id="rId20"/>
    <p:sldId id="326" r:id="rId21"/>
    <p:sldId id="316" r:id="rId22"/>
    <p:sldId id="311" r:id="rId23"/>
    <p:sldId id="308" r:id="rId24"/>
    <p:sldId id="307" r:id="rId25"/>
    <p:sldId id="320" r:id="rId26"/>
    <p:sldId id="317" r:id="rId27"/>
    <p:sldId id="318" r:id="rId28"/>
    <p:sldId id="360" r:id="rId29"/>
    <p:sldId id="319" r:id="rId30"/>
    <p:sldId id="331" r:id="rId31"/>
    <p:sldId id="327" r:id="rId32"/>
    <p:sldId id="328" r:id="rId33"/>
    <p:sldId id="329" r:id="rId34"/>
    <p:sldId id="330" r:id="rId35"/>
    <p:sldId id="324" r:id="rId36"/>
    <p:sldId id="325" r:id="rId37"/>
    <p:sldId id="333" r:id="rId38"/>
    <p:sldId id="334" r:id="rId39"/>
    <p:sldId id="338" r:id="rId40"/>
    <p:sldId id="341" r:id="rId41"/>
    <p:sldId id="342" r:id="rId42"/>
    <p:sldId id="344" r:id="rId43"/>
    <p:sldId id="353" r:id="rId44"/>
    <p:sldId id="354" r:id="rId45"/>
    <p:sldId id="356" r:id="rId46"/>
    <p:sldId id="358" r:id="rId47"/>
    <p:sldId id="359" r:id="rId48"/>
    <p:sldId id="343" r:id="rId49"/>
    <p:sldId id="290" r:id="rId50"/>
    <p:sldId id="293" r:id="rId51"/>
    <p:sldId id="291" r:id="rId52"/>
    <p:sldId id="267" r:id="rId53"/>
    <p:sldId id="287" r:id="rId54"/>
    <p:sldId id="288" r:id="rId55"/>
    <p:sldId id="268" r:id="rId56"/>
    <p:sldId id="348" r:id="rId57"/>
    <p:sldId id="349" r:id="rId58"/>
    <p:sldId id="345" r:id="rId59"/>
    <p:sldId id="346" r:id="rId60"/>
    <p:sldId id="347" r:id="rId61"/>
    <p:sldId id="277" r:id="rId62"/>
    <p:sldId id="273" r:id="rId63"/>
    <p:sldId id="274" r:id="rId64"/>
    <p:sldId id="362" r:id="rId65"/>
    <p:sldId id="275" r:id="rId66"/>
    <p:sldId id="276" r:id="rId67"/>
    <p:sldId id="361" r:id="rId68"/>
    <p:sldId id="340"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i Kingsto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8824" autoAdjust="0"/>
  </p:normalViewPr>
  <p:slideViewPr>
    <p:cSldViewPr>
      <p:cViewPr varScale="1">
        <p:scale>
          <a:sx n="79" d="100"/>
          <a:sy n="79" d="100"/>
        </p:scale>
        <p:origin x="-1794" y="-96"/>
      </p:cViewPr>
      <p:guideLst>
        <p:guide orient="horz" pos="2160"/>
        <p:guide pos="384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D15B15-FF66-439E-AAB6-23318986E2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A3EA10-7EFC-40AA-845D-3903BE3A4D80}">
      <dgm:prSet phldrT="[Text]"/>
      <dgm:spPr/>
      <dgm:t>
        <a:bodyPr/>
        <a:lstStyle/>
        <a:p>
          <a:pPr algn="ctr"/>
          <a:r>
            <a:rPr lang="en-US" b="1" i="1" dirty="0" smtClean="0">
              <a:solidFill>
                <a:schemeClr val="bg1"/>
              </a:solidFill>
            </a:rPr>
            <a:t>Suspect or rule out RV infarction in </a:t>
          </a:r>
          <a:r>
            <a:rPr lang="en-US" b="1" i="1" u="sng" dirty="0" smtClean="0">
              <a:solidFill>
                <a:schemeClr val="bg1"/>
              </a:solidFill>
            </a:rPr>
            <a:t>all</a:t>
          </a:r>
          <a:r>
            <a:rPr lang="en-US" b="1" i="1" dirty="0" smtClean="0">
              <a:solidFill>
                <a:schemeClr val="bg1"/>
              </a:solidFill>
            </a:rPr>
            <a:t> patients with inferior STEMI!</a:t>
          </a:r>
          <a:r>
            <a:rPr lang="en-US" b="1" dirty="0" smtClean="0">
              <a:solidFill>
                <a:schemeClr val="bg1"/>
              </a:solidFill>
            </a:rPr>
            <a:t> </a:t>
          </a:r>
          <a:endParaRPr lang="en-US" dirty="0">
            <a:solidFill>
              <a:schemeClr val="bg1"/>
            </a:solidFill>
          </a:endParaRPr>
        </a:p>
      </dgm:t>
    </dgm:pt>
    <dgm:pt modelId="{4BF7D31B-629B-4FDD-B73C-E85F8C1780DA}" type="parTrans" cxnId="{120D6AD8-AC49-4B22-BB75-725F0EB6A9AE}">
      <dgm:prSet/>
      <dgm:spPr/>
      <dgm:t>
        <a:bodyPr/>
        <a:lstStyle/>
        <a:p>
          <a:endParaRPr lang="en-US"/>
        </a:p>
      </dgm:t>
    </dgm:pt>
    <dgm:pt modelId="{BFCF8D5A-EA4B-4478-BE3E-669020FA726F}" type="sibTrans" cxnId="{120D6AD8-AC49-4B22-BB75-725F0EB6A9AE}">
      <dgm:prSet/>
      <dgm:spPr/>
      <dgm:t>
        <a:bodyPr/>
        <a:lstStyle/>
        <a:p>
          <a:endParaRPr lang="en-US"/>
        </a:p>
      </dgm:t>
    </dgm:pt>
    <dgm:pt modelId="{ABC39DD1-96B2-456A-AF7F-747A5FF7D7C5}">
      <dgm:prSet phldrT="[Text]"/>
      <dgm:spPr/>
      <dgm:t>
        <a:bodyPr/>
        <a:lstStyle/>
        <a:p>
          <a:pPr algn="ctr"/>
          <a:r>
            <a:rPr lang="en-US" b="1" dirty="0" smtClean="0"/>
            <a:t>Giving nitro to patients with </a:t>
          </a:r>
          <a:r>
            <a:rPr lang="en-US" b="1" dirty="0" smtClean="0"/>
            <a:t>an </a:t>
          </a:r>
          <a:r>
            <a:rPr lang="en-US" b="1" dirty="0" smtClean="0"/>
            <a:t>RV infarction is </a:t>
          </a:r>
          <a:r>
            <a:rPr lang="en-US" b="1" u="sng" dirty="0" smtClean="0"/>
            <a:t>contraindicated</a:t>
          </a:r>
          <a:r>
            <a:rPr lang="en-US" b="1" dirty="0" smtClean="0"/>
            <a:t> as it can cause </a:t>
          </a:r>
          <a:r>
            <a:rPr lang="en-US" b="1" u="sng" dirty="0" smtClean="0"/>
            <a:t>severe</a:t>
          </a:r>
          <a:r>
            <a:rPr lang="en-US" b="1" dirty="0" smtClean="0"/>
            <a:t> hypotension</a:t>
          </a:r>
          <a:endParaRPr lang="en-US" dirty="0"/>
        </a:p>
      </dgm:t>
    </dgm:pt>
    <dgm:pt modelId="{AF0462D5-434B-4BB0-85E3-CC73FE1C0352}" type="parTrans" cxnId="{6DC2A8D4-F9B4-48B7-97D1-3C50017CB07A}">
      <dgm:prSet/>
      <dgm:spPr/>
      <dgm:t>
        <a:bodyPr/>
        <a:lstStyle/>
        <a:p>
          <a:endParaRPr lang="en-US"/>
        </a:p>
      </dgm:t>
    </dgm:pt>
    <dgm:pt modelId="{49A68144-429F-4282-8EC0-71ECE89F25D0}" type="sibTrans" cxnId="{6DC2A8D4-F9B4-48B7-97D1-3C50017CB07A}">
      <dgm:prSet/>
      <dgm:spPr/>
      <dgm:t>
        <a:bodyPr/>
        <a:lstStyle/>
        <a:p>
          <a:endParaRPr lang="en-US"/>
        </a:p>
      </dgm:t>
    </dgm:pt>
    <dgm:pt modelId="{693C4350-EC5C-4B22-9321-DE7340666D3A}" type="pres">
      <dgm:prSet presAssocID="{E5D15B15-FF66-439E-AAB6-23318986E2F5}" presName="linear" presStyleCnt="0">
        <dgm:presLayoutVars>
          <dgm:animLvl val="lvl"/>
          <dgm:resizeHandles val="exact"/>
        </dgm:presLayoutVars>
      </dgm:prSet>
      <dgm:spPr/>
      <dgm:t>
        <a:bodyPr/>
        <a:lstStyle/>
        <a:p>
          <a:endParaRPr lang="en-US"/>
        </a:p>
      </dgm:t>
    </dgm:pt>
    <dgm:pt modelId="{0898C2BD-DC26-4752-90DD-00CEC41A04CF}" type="pres">
      <dgm:prSet presAssocID="{6CA3EA10-7EFC-40AA-845D-3903BE3A4D80}" presName="parentText" presStyleLbl="node1" presStyleIdx="0" presStyleCnt="2">
        <dgm:presLayoutVars>
          <dgm:chMax val="0"/>
          <dgm:bulletEnabled val="1"/>
        </dgm:presLayoutVars>
      </dgm:prSet>
      <dgm:spPr/>
      <dgm:t>
        <a:bodyPr/>
        <a:lstStyle/>
        <a:p>
          <a:endParaRPr lang="en-US"/>
        </a:p>
      </dgm:t>
    </dgm:pt>
    <dgm:pt modelId="{034A6595-8EDC-4B76-87FF-92295421B1C4}" type="pres">
      <dgm:prSet presAssocID="{BFCF8D5A-EA4B-4478-BE3E-669020FA726F}" presName="spacer" presStyleCnt="0"/>
      <dgm:spPr/>
    </dgm:pt>
    <dgm:pt modelId="{B660086A-0E33-4C83-9DF7-6D67B8E0CF3A}" type="pres">
      <dgm:prSet presAssocID="{ABC39DD1-96B2-456A-AF7F-747A5FF7D7C5}" presName="parentText" presStyleLbl="node1" presStyleIdx="1" presStyleCnt="2">
        <dgm:presLayoutVars>
          <dgm:chMax val="0"/>
          <dgm:bulletEnabled val="1"/>
        </dgm:presLayoutVars>
      </dgm:prSet>
      <dgm:spPr/>
      <dgm:t>
        <a:bodyPr/>
        <a:lstStyle/>
        <a:p>
          <a:endParaRPr lang="en-US"/>
        </a:p>
      </dgm:t>
    </dgm:pt>
  </dgm:ptLst>
  <dgm:cxnLst>
    <dgm:cxn modelId="{6DC2A8D4-F9B4-48B7-97D1-3C50017CB07A}" srcId="{E5D15B15-FF66-439E-AAB6-23318986E2F5}" destId="{ABC39DD1-96B2-456A-AF7F-747A5FF7D7C5}" srcOrd="1" destOrd="0" parTransId="{AF0462D5-434B-4BB0-85E3-CC73FE1C0352}" sibTransId="{49A68144-429F-4282-8EC0-71ECE89F25D0}"/>
    <dgm:cxn modelId="{DB0F6A55-F655-4666-B4C6-63C75C253B9F}" type="presOf" srcId="{6CA3EA10-7EFC-40AA-845D-3903BE3A4D80}" destId="{0898C2BD-DC26-4752-90DD-00CEC41A04CF}" srcOrd="0" destOrd="0" presId="urn:microsoft.com/office/officeart/2005/8/layout/vList2"/>
    <dgm:cxn modelId="{8C8D692B-ED8D-4658-8589-8F6C9DACEA66}" type="presOf" srcId="{ABC39DD1-96B2-456A-AF7F-747A5FF7D7C5}" destId="{B660086A-0E33-4C83-9DF7-6D67B8E0CF3A}" srcOrd="0" destOrd="0" presId="urn:microsoft.com/office/officeart/2005/8/layout/vList2"/>
    <dgm:cxn modelId="{120D6AD8-AC49-4B22-BB75-725F0EB6A9AE}" srcId="{E5D15B15-FF66-439E-AAB6-23318986E2F5}" destId="{6CA3EA10-7EFC-40AA-845D-3903BE3A4D80}" srcOrd="0" destOrd="0" parTransId="{4BF7D31B-629B-4FDD-B73C-E85F8C1780DA}" sibTransId="{BFCF8D5A-EA4B-4478-BE3E-669020FA726F}"/>
    <dgm:cxn modelId="{A56C6193-7192-4D3A-9A56-055953E6FEB1}" type="presOf" srcId="{E5D15B15-FF66-439E-AAB6-23318986E2F5}" destId="{693C4350-EC5C-4B22-9321-DE7340666D3A}" srcOrd="0" destOrd="0" presId="urn:microsoft.com/office/officeart/2005/8/layout/vList2"/>
    <dgm:cxn modelId="{4B85B105-6135-431F-BBA8-50CBF047E0EC}" type="presParOf" srcId="{693C4350-EC5C-4B22-9321-DE7340666D3A}" destId="{0898C2BD-DC26-4752-90DD-00CEC41A04CF}" srcOrd="0" destOrd="0" presId="urn:microsoft.com/office/officeart/2005/8/layout/vList2"/>
    <dgm:cxn modelId="{4A9D8D2F-5FAF-4BA2-82E2-C4A268A0385F}" type="presParOf" srcId="{693C4350-EC5C-4B22-9321-DE7340666D3A}" destId="{034A6595-8EDC-4B76-87FF-92295421B1C4}" srcOrd="1" destOrd="0" presId="urn:microsoft.com/office/officeart/2005/8/layout/vList2"/>
    <dgm:cxn modelId="{5C0D7FDB-E35A-4AFB-B7ED-431625D3C9CD}" type="presParOf" srcId="{693C4350-EC5C-4B22-9321-DE7340666D3A}" destId="{B660086A-0E33-4C83-9DF7-6D67B8E0CF3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8C2BD-DC26-4752-90DD-00CEC41A04CF}">
      <dsp:nvSpPr>
        <dsp:cNvPr id="0" name=""/>
        <dsp:cNvSpPr/>
      </dsp:nvSpPr>
      <dsp:spPr>
        <a:xfrm>
          <a:off x="0" y="14220"/>
          <a:ext cx="9925050" cy="2211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b="1" i="1" kern="1200" dirty="0" smtClean="0">
              <a:solidFill>
                <a:schemeClr val="bg1"/>
              </a:solidFill>
            </a:rPr>
            <a:t>Suspect or rule out RV infarction in </a:t>
          </a:r>
          <a:r>
            <a:rPr lang="en-US" sz="4200" b="1" i="1" u="sng" kern="1200" dirty="0" smtClean="0">
              <a:solidFill>
                <a:schemeClr val="bg1"/>
              </a:solidFill>
            </a:rPr>
            <a:t>all</a:t>
          </a:r>
          <a:r>
            <a:rPr lang="en-US" sz="4200" b="1" i="1" kern="1200" dirty="0" smtClean="0">
              <a:solidFill>
                <a:schemeClr val="bg1"/>
              </a:solidFill>
            </a:rPr>
            <a:t> patients with inferior STEMI!</a:t>
          </a:r>
          <a:r>
            <a:rPr lang="en-US" sz="4200" b="1" kern="1200" dirty="0" smtClean="0">
              <a:solidFill>
                <a:schemeClr val="bg1"/>
              </a:solidFill>
            </a:rPr>
            <a:t> </a:t>
          </a:r>
          <a:endParaRPr lang="en-US" sz="4200" kern="1200" dirty="0">
            <a:solidFill>
              <a:schemeClr val="bg1"/>
            </a:solidFill>
          </a:endParaRPr>
        </a:p>
      </dsp:txBody>
      <dsp:txXfrm>
        <a:off x="107947" y="122167"/>
        <a:ext cx="9709156" cy="1995405"/>
      </dsp:txXfrm>
    </dsp:sp>
    <dsp:sp modelId="{B660086A-0E33-4C83-9DF7-6D67B8E0CF3A}">
      <dsp:nvSpPr>
        <dsp:cNvPr id="0" name=""/>
        <dsp:cNvSpPr/>
      </dsp:nvSpPr>
      <dsp:spPr>
        <a:xfrm>
          <a:off x="0" y="2346480"/>
          <a:ext cx="9925050" cy="22112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b="1" kern="1200" dirty="0" smtClean="0"/>
            <a:t>Giving nitro to patients with </a:t>
          </a:r>
          <a:r>
            <a:rPr lang="en-US" sz="4200" b="1" kern="1200" dirty="0" smtClean="0"/>
            <a:t>an </a:t>
          </a:r>
          <a:r>
            <a:rPr lang="en-US" sz="4200" b="1" kern="1200" dirty="0" smtClean="0"/>
            <a:t>RV infarction is </a:t>
          </a:r>
          <a:r>
            <a:rPr lang="en-US" sz="4200" b="1" u="sng" kern="1200" dirty="0" smtClean="0"/>
            <a:t>contraindicated</a:t>
          </a:r>
          <a:r>
            <a:rPr lang="en-US" sz="4200" b="1" kern="1200" dirty="0" smtClean="0"/>
            <a:t> as it can cause </a:t>
          </a:r>
          <a:r>
            <a:rPr lang="en-US" sz="4200" b="1" u="sng" kern="1200" dirty="0" smtClean="0"/>
            <a:t>severe</a:t>
          </a:r>
          <a:r>
            <a:rPr lang="en-US" sz="4200" b="1" kern="1200" dirty="0" smtClean="0"/>
            <a:t> hypotension</a:t>
          </a:r>
          <a:endParaRPr lang="en-US" sz="4200" kern="1200" dirty="0"/>
        </a:p>
      </dsp:txBody>
      <dsp:txXfrm>
        <a:off x="107947" y="2454427"/>
        <a:ext cx="9709156" cy="19954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12/29/2020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2:10.34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18923 4106 0,'21'0'1688,"0"0"-1610,0 0 0,0 0-16,1 0-30,-1 0 46,0 0-16,0 0-15,0 0-16,0 0 1,1 0 15,-1 0 15,0 0 1,0 0-48,0 0 16,0 0 32,1 0-1,-1 0-46,0 0 15,0 0 16,0 0 78,0 0-109,1 0-1,-1 0 32,0 0-31,0 0 15,0 0 16,0 0-31,1 0-1,-1 0 1,0 0 15,0 0-15,0 0-1,0 0 1,22 0 0,-22 0-1,0 0 48,0-21 484,0 21-532,1 0 1,-22-21 0,42 21 15,-21-21-16,0 21 32,0 0 16,1-21-32,-1 21 47,0 0-62,21 0 15,-21 0-15,1-21-1,20 21 17,-21 0-17,0 0 16,0 0-15,1 0 0,-1 0 46,0 0-15,0 0 0,0 0-16,0 0-15,1 0 296,-1 0-280,0 0-17,0 0 1,0 0-1,0 0 1,1 0 0,-1 0-1,0 0 1,0 0 15,0 0-15,0 0-1,1 0 17,-1 0 30,0 0-46,0 0-1,0 0 17,22 0-17,-22 0 17,0 0-17,0 0-15,0 0 31,22 0-15,-22 0 15,0 0 16,0 0-16,0 0-15,0 0 31,1 0 31,-1 0-47,0 0 32,0 0-63,0 0 15,22 0 17,-22 0-1,0 0 0,0 0 0,0 0-15,0 0 0,1 0 15,-1 0 78,0 0-46,0 0-48,0 0 64,0 0-48,1 0 47,-1 0-31,0 0-16,0 0-15,0 0 15</inkml:trace>
</inkml:ink>
</file>

<file path=ppt/ink/ink1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1:36.1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14520 2350 0,'21'0'329,"22"0"-329,-22 0 15,0 0 1,21 0-1,-20 0 1,20 0 0,0 0 15,1 0-15,-1 0-1,-21 0 1,21 0 15,-20 0 0,-1 0 1,0 0 14,0 0-14,0 0 15,0 0-16,1 0-16,-1 0 17,0 0-17,0 0 1,0 0 15,0 0-15,1 0-1,-1 0 1,0 0 15,0 0 1,0 0-1,0 0 16,22 0-32,-22 0 282,0 0-281,21 0-1,-20 0 1,-1 0 0,0 0-16,21 0 15,-21 0 1,1 0 0,62 0-1,-63 0 16,22 0-15,-22 0 0,0 0 15,0 0-15,0 0-1,22 0 1,-1 0 15,-21 0-15,0 0-1,22 0 17,-22 0-17,0 0 16,0 0 1,0 0-17,1 0 1,-1 0 31,0 0-16,0 0 0,0 0-15,0 0 15,1 0 16,-1 0-31,0 0 15,0-22 63,0 22 265,0 0-328,1 0-31,20 0 16,-21 0 0,0 0-1,22 0 16,20 0-15,-42 0 0,22 0-1,-22 0 17,0 0-32,0 0 15,21 0-15,-20 0 16,-1 0 15,0 0-15,21 0-1,-21 0 1,1 0 15,20 0-15,0 0-1,1 0 17,-1 0-17,-21 0 1,21-21 0,-20 21 15,-1 0-31,0 0 15,0 0 1,0 0 15,-21-21-15,21 21 0,-21-21 77,22 21 220,-1 0-282,0 0-15,0 0 15,0 0-15,0 0-1,1 0 16,-1 0-31,0 0 16,0 0 0,21 0 15,-20 0-15,-1 0-1,21 0 16,-21 0-15,22 0 0,-22 0-1,21 0 17,-21 0-17,43 0 1,-43 0 15,21 0-15,-21 0-1,1 0-15,-1 0 32,0 0-32,21 21 15,-21-21 16,1 0-15,20 0 0,-21 0 15,0 0-15,0 21 30,1-21-30,-1 0 0,0 0 15,0 0-15,-21 21 46,21-21-62,0 0 125,1 22-94,-1-22-15</inkml:trace>
</inkml:ink>
</file>

<file path=ppt/ink/ink1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1:51.5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9652 1693 0,'0'22'360,"21"-22"-329,0 21-15,0 0-16,1 0 31,-1-21-16,-21 21 1,21-21 0,0 0 15,-21 21-15,21 1-1,0-22 1,1 0 15,-22 21-15,21-21-1,21 21 17,-21-21-17,0 0 1,1 21-1,-1 0 17,0-21-17,0 0 1,0 0 15,0 0-15,-21 21-1,22-21 1,-1 0 15,0 22-15,0-22 0,0 21 15,-21 0-16,21-21 1,1 0 15,-1 0 376,0 0-392,0 0-15,0 0 16,0 21 15,1-21-15,-1 0-1,0 21 1,0-21-16,-21 21 16,21-21-16,0 22 15,1-22 16,-1 21-15,0-21 0,0 21 15,21 0-15,-20-21 15,-22 21-16,21-21 1,0 21 0,0-21-1,0 0 17,0 43-17,1-43 1,-22 21-1,21-21 17,-21 21-17,21 0 1,0 0 15,-21 1-15,21-22-1,0 21 1,-21 21 15,22-21-15,-1-21 0,0 21 15,0 1-16,0-22 423,0 0-407,1 0-31,-1 0 31,0 0-15,0 0 15,0 0-15,0 0 0,1 0-1,-22 21 16,21-21-15,0 0 0,0 21-1,0-21 17,-21 21-17,21-21 16,-21 21-15,22-21 0,-22 21-1,21 1 1,0-1 15,-21 0 0,21 0-31,0-21 32,-21 21-17,21 0 1,1 1 0,-22-1 15,21 0-16,0 0 17,0-21-17,-21 21 17,21-21-17,-21 21-15,21 1 31,-21-1-15,22 0 0,-1-21 15,-21 21 656,21 0-280,0 0-329,0 1 16,0-22-63,-21 21 31,22 0-30,-1 0 77,0-21-62,0 21 0,0 0 15,-21 1-15,21-22-31,-21 21 15,22-21 0,-1 0 16,-21 21-31,0 0 406,0 0-407,0 0 1,0 1-1,0 20 17,21-21-32,-21 0 15,0 0 17,21 43-17,0-43 1,0 0-1,-21 0 17,22 1-17,-1-22 1,-21 21 15,21-21-15,-21 21-1,21 0 1,0 0 15,0 0-15,1 1 31,-1-1-16,-21 0-15,21 0 15,0 0 0,0-21-15,-21 21-1,0 1 1,21-22 0,1 21-1,-1 0 17,0 21-17,-21-21 1,21-21-16,0 22 31,-21-1-31,0 0 375,0 21-359,0 1-1,0-1-15,0-21 16,0 21 0,21 1-1,1 20 1,-22-20 15,42 20-15,-42-42-1,21 22 17,0-22-17,0 0 1,1 0-1,-1 21 17,0-20-17,-21-1 1,21 0 15,0-21-15,-21 42-1,21-42 1,-21 21-16,22-21 31,-1 22-31,0-1 32,-21 0-32,21-21 31,0 21-16,0 0 1,1 0 0,-1 22 15,0-43-15,0 42-1,-21 0 1,21-42-1,0 22 1,-21-1 31,0 0 265,0 21-296,0 1-16,0-1 16,22 0-1,-22 1 1,21-1 0,-21 43-1,21-64 16,0 63-15,21 1 0,-20-43-1,-22 43 17,21-21-17,0-22 1,-21 21 15,21-41-15,-21 20-16,21-21 15,0 43 1,-21-43 265,0 42-281,0-20 16,0-1-1,22-21 1,-22 21-16,21 1 16,-21-22 15,0 21-15,0 1-1,0-22 1,0 21 15,0 0-15,0-20 15,0 20-15,0-21 15,0 0-16,0 0 1,0 1 0,0-1-1,0 0 1,0 0 15,0 21-15,0 1-1,0-1 17,0-21-17,0 22 1,0-22 15,0 21-15,0-21-1,0 0 1,0 1 0,0-1 15,0 0 219,-21 0-234,-1-21-1,22 21 1,-21-21-16,21 21 15,-21-21 17,21 43-17,-21-43 1,0 0-16,0 21 16,-1-21-1,1 21 1,0 0-1,0 0 1,0-21 15,0 0 16,-1 0 16,1 0-16,0 0-32,21 22-15,-21-22 16,0 0 15,0 21-31,-1-21 16,1 21 15,0 0-15,0-21-1,0 21 1,0-21-1,-1 21 17,22 1-17,-21-1 1,0 0 15,-21-21-15,42 21-1,-21-21 17,-1 0 390,22 21-422,-21-21 15,0 0 1,0 0-1,0 0 1,0 0 0,-1 0 15,1 0-31,0 21 31,0-21-15,0 0-1,-22 0 1,43 22 15,-42-1-15,0-21 0,21 0-1,-1 21 16,1-21-15,-21 21 0,0 0 15,20-21-15,-20 0-1,21 0 1,0 0 15,0 0-15,-1 0-1,1 0 17,0 0 14,0 0 17,0 0-16,0 0-16,-1 0 0,1 0-15,0 0-16,0 0 16,0 0 15,0 0-16,21-21 1</inkml:trace>
</inkml:ink>
</file>

<file path=ppt/ink/ink1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1:57.8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11642 7472 0,'-22'-21'188,"1"0"-173,-21-1 1,21 22 0,0-21-1,-1 0 1,1 0 15,0 21 16,0 0-31,21-21 15,-21 21 0,0 0 63,-1 0-47,1 0-16,0 0 0,0 0 0,0 0 1,0 0-17,-1 0 32,1 0-16,0 0 1,0 0-1,0 0 0,0 0 32,-1 0 77,1 0-93,0 0 47,0 0 15,42 0 126,0 0-188,0 0-32,1 0 63,-1 0-31,0 0 0,0 0-16,0 0-15,0 0 15,1 0-15,-1 0-16,0 0 31,0 0-15,0 0-1,0 0 1,22 0 0,20 0 15,-42 0-16,43 0 1,-22 0 15,1 0-15,-22 21 0,21-21-1,-21 0 32,0 0 375,22 0-406,-1 0-1,-21 0 1,22 0-16,-1 21 15,0-21 1,-21 21 0,22-21-16,-22 0 31,0 0-31,21 21 16,-20-21-1,20 22 16,-21-22-15,0 0-16,0 0 16,1 21-16,-1-21 15,0 0 17,0 0-17,0 21 1,22-21 15,-22 0-15,0 0 15,0 0 0,0 0 32,0-21-48,1 21 1,-1 0 15,0 0-15,0 0-1,0 0 1,-21-21 15,21 21-15,1 0 31,-1-22-16,0 1 94,-21 0-109,0 0 62,0 0 31,0 0 266,21 21-328,0 0-16,0 0 1,1-22 30,-1 22-46,0 0 15,0 0 16,-21-21 0,21 21-16,-21-21 0,21 21 0,-21-21 16,0 0-31,22 21 15,-22-21-15,0-1 46,21 22-30,-21-21-32,21 21 15,-21-21 1,0 0 15,21 0 0,0 0 16,-21-1-16,0 1-15,21 0 47,1 21-48,-22-21 1,0 0-1,0 0 1,21-1 47</inkml:trace>
</inkml:ink>
</file>

<file path=ppt/ink/ink1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00.8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12848 6985 0,'0'-21'281,"0"0"-218,0 0-48,0-1 32,0 1 0,0 0-16,0 0-15,0 0 15,21 21 0,-21-21-15,0-1 15,0 1-15,21 0 15,-21 0 16,22 0-31,-22 0 15,0-1 0,21 22 0,-21-21-31,21 21 32,-21-42-17,21 21 1,-21 0 15,0-1-15,21 1-1,-21 0 17,0 0-17,0 0 32,0 0-31,21 21-1,-21-22 1,0 1 0,0 0 15,22 0-15,-22 0 15,0 0 0,0-1 0,0 1 1,0 0 46,0 0-31,0 0-32,0 0 1,0-1 31,0 1 31</inkml:trace>
</inkml:ink>
</file>

<file path=ppt/ink/ink1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02.34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13060 6117 0,'0'21'141,"0"1"-126,0-1 17,0 0-17,0 0 1,0 0 15,0 0 0,0 1 1,0-1-1,-21 0 16,21 0-32,-22 0 1,22 0 15,0 1 16,-21-22-31</inkml:trace>
</inkml:ink>
</file>

<file path=ppt/ink/ink1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04.0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12996 6414 0,'-21'0'235,"21"-22"-173,-21 22-46,21-21-1,0 0 1,0 0 0,0 0 30,0 0 1,0-1-15,0 1 14,0 0 17,0 0-16,0 0-32,0 0 17,0-1 15,0 1-16,0 0 0,0 0 16,0 0-31,0 0 15,0-1 0,0 1-15,0 0 15,0 0-15,0 0-1,0 0 16,0-1 16,0 1-31,0 0 0,0 0 15,0 0 0,0 0 0</inkml:trace>
</inkml:ink>
</file>

<file path=ppt/ink/ink1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08.2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12848 5122 0,'-21'-21'407,"0"21"-392,21-21-15,-21 0 47,-1 0 0,22 0 15,-21 21-62,21-22 16,-21 22 31,21-21-31,0 0 30,0 0-14,-21 21-17,21-21-15,0 0 47,0-1 16,-21 1-32,21 0-15,0 0 15,0 0 0,0 0-15,0-1-1,0 1 32,-21 21-31,21-21-1,0 0 17,0 0 15,-22 21-32,22-21 16,0 42 219</inkml:trace>
</inkml:ink>
</file>

<file path=ppt/ink/ink1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10.9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12319 4149 0,'0'-21'219,"-21"-1"-203,21 1 15,0 0-15,-21 21-1,21-21 1,-22 21 0,22-21-1,-21 0 16,21-1 1,-21 22-1,21-21-15,0 0 15,-21 0-16,21 0 17,-21 0-17,21-1 17,-21 1-1,21 0 0,-22 0-15,22 0 15,-21 21-15,21-21 15,-21 21-31,21-22 15,-21 1 17,21 0-17,-21 0 32,0 0-16,-1 0 1,22-1 15,-21 22-32,21-21 16,-21 21 32,21-21-47,0 0-1,-21 21-15,0 0 110</inkml:trace>
</inkml:ink>
</file>

<file path=ppt/ink/ink1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15.66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11832 3154 0,'-21'0'187,"0"0"-171,-22 0-16,1 0 15,0-21 1,21 21 15,-22-21-31,43-1 16,-21 22 15,0 0-15,0-21-1,21 0 17,-21 21-17,21-21 1,-22 0-1,1 0 17,0-1-1,0 1-15,21 0 15,-21 21-16,0 0 1,21-21 15,-22 21-31,22-21 16,-21 21 0,0-21 15,21-1-16,-21 22 1,0-21 0,0 21 15,21-21-15,-22 21-1,1-21 1,0 21 15,0-42-15,0 20-1,0 22 17,-1-21-17,1 21 16,21-21-15,0 0 0,-21 21-1,21-21 17,-21 21-17,21-21 1,-21 21-1,21 21 157,0 0-125,21-21-31,-21 21-16,21-21 47,-21 21-32,21-21 17,0 0-17,-21 21 1,22-21 15,-1 0-15,0 22-1,-21-1 1,42-21 15,-21 0-15,-21 21-1,22-21 17,-1 0-17,0 21 1,0-21 0,0 21 15,0-21-16,-21 21 1,22 1 15,-1-1-15,0-21 0,21 21-1,-21 21 16,1-42-15,-1 21 0,0 1 15,-21-1-15,21-21-1,21 21 1,-42 0 15,22 0-15,-1-21-1,-21 21-15,21 1 375,0-1-359,-21 0-16,21 21 16,0-42-1,-21 43 1,22-22-16,-22 0 31,21 0-15,0-21-1,0 21 17,-21 0-17,0 1 1,21-1-1,-21 0 32,21-21-31,-21 21 0,22-21-1,-22 21 1,0 0-1,21 1 17,-21-1-1,21-21-15,-21 21-16,0 0 31,21-21-16,-21 21 1,21 0 0,0 1 15,-21-1-15,22 0-1,-22 0 16,21 0-31,-21 0 360,21 1-329,-21-1-15,0 0-16,21 0 15,-21 0 17,0 0-32,21-21 15,-21 22 16,21-1-15,-21 0 0,0 0 15,22-21 0,-22 21-15,0 0 31,21-21-16,-21 22-15,0-1-1,21-21 1,0 21-1,-21 0 17,21 0-17,-21 0 1,21-21 15,-21 22-15,43-22-1,-43 21 1,21-21 15,-21 21-15,21 0 15,0 0 0,0-21-15</inkml:trace>
</inkml:ink>
</file>

<file path=ppt/ink/ink1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26.60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13293 1990 0,'21'0'1656,"0"0"-1609,0 0-31,0 0 15,0 0-31,1 0 16,-1 0-1,0 0 1,0 0-1,0 0-15,0 0 16,22 0 0,-22 0-1,0 0-15,21 21 16,1-21 0,-22 0-1,0 0 1,21 0-16,1 0 15,-22 0 1,0 0 0,0 0-16,0 0 15,1 0 17,20 0-17,-21 0 1,0 0-1,0 0 32,1 0-15,-1 0 14,0 0 408,21 0-439,1 0 1,-22 0-1,21 0 17,-21 0-17,22 0 1,-22 0 0,21 0 15,0 0-16,-20 0 1,20 0 15,-21 0-15,21 0 0,22 0-1,-1 0 16,-41 0-15,20 0 0,0 0 15,1 0-15,-1 21-1,-21-21 1,21 0 15,1 0-15,-22 0-1,0 0 17,0 0-17,0 0 1,1 0-1,-1 0 17,0 0 343,0 0-360,21 0 1,-20 0-16,20 0 31,-21 0 0,43 0-15,-1 0 0,-42 0-1,64 0 1,-64 0 15,43 0-15,-22 21-1,0-21 17,1 21-17,-1-21 1,-21 0 0,0 0 15,22 22-16,-22-22 1,21 0 15,-21 0-15,0 0 62,1 0-15,-1 0-17</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2:19.9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19706 4424 0,'21'0'297,"0"0"-282,43 0-15,-43 0 32,21 0-17,1 0 1,-22 0 15,21 0-15,-21 0-1,0 0 1,22 0 15,-1 0-15,22 0-1,-1 0 1,-42 0 15,22 0-15,-1 0 0,-21 0 15,0 0-16,0 0 1,1 0 0,-1-21 15,0 21 16,0 0-32,0 0 1,0 0 62,1 0-31,-1 0 312,21 0-359,-21 0 16,22 0 15,-22 0-15,0 0 0,0 0-1,43 0 1,-43 0 15,42 0-15,1 0-1,-22-21 17,22 21-17,-43 0 1,21 0-1,0 0 17,-20 0-17,20 0 1,-21 0 15,0 0 16,0 0-47,22 0 31,-1 0-15,-21 0 0,43 0-1,-43 0 16,21 0 266,-21 0-281,1 0 0,-1 0-1,21 0 1,-21 0-1,22 0 1,-22 0 15,21 0-15,-21 0 0,0 0 15,22 0-16,-22 0 1,0 0 15,0 0-15,0 0 31,1 0-16,-1 0 0,0 0 1,0 0-1,0 0 16,0 0-16,1 0-15,-1 0 30,0 0-30</inkml:trace>
</inkml:ink>
</file>

<file path=ppt/ink/ink2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37.6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9038 2138 0,'21'0'406,"0"0"-312,-21 21-78,22-21 15,-1 0 0,0 0-15,0 0 15,-21 21-15,21-21 31,0 0-16,1 0-16,-1 21 110,0-21-78,-42 0 406,0 0-421,-1 0-1,1 22 16,0-22 15,0 21 32,0-21-47,21 21 500,0 0-516,0 0 0,0 0 1,0 1-17,0-1 1,0 0-1,0 0 17,0 0-1,0 0-15,0 1 15,-21-1 0,21 0-15,0 0-1,0 0 17,0 0 14,0 1-30,0-1 15,0 0 16,0 0-16,0 0 16,0 0-31,0 1 0,0-1 30,0 0-14,0 0-1,0 0-15,0 0 15,21-21 0,-21 22 313,0-1-329,0 0 1,0 0 0,21 21-1,-21-20 17,0-1-17,0 0 1,21 0-1,-21 21 1,21-20 15,-21-1-15,0 0 15,0 0-15,0 0 15,0 0-15,21 1 31,-21-1-47,0 0 31,0 0 0,0 0-15,0 0 15,0 1 297,0-1-297,0 0-31,0 0 16,0 0 0,22-21-1,-22 43 16,21-1-15,-21-21 0,21 0-1,-21 22 17,0-22-17,0 0 1,21 0 15,-21 0-15,0 0-1,0 1 1,21 20 15,-21-21 0,0 0 282,0 0-282,0 1-15,0 20-1,0-21 17,0 21-32,0-20 15,0-1 17,0 0-17,0 0 1,0 0-1,0 22 17,0-1-17,0-21 17,0 0-17,0 0 1,0 1-1,0-1 1,0 0 15,0 0-15,0 0 0,0 0 15,0 22-16,0-22 1,0 21 15,0-21 1,0 22-1,0-22 281,0 0-280,0 0-32,0 0 15,0 1 1,0-1-1,0 21 1,-21 0 15,21-20-15,0-1 15,0 0-15,0 0-1,0 0 17,0 0-17,0 1 17,-21-22-17,21 21 1,0 0 15,0 0-15,-21-21-1,21 21 17,0 0-17,-21-21 1,21 22-1,-22-1 17,22 0-17,0 0 1,-21-21 15,21 21-15,0 0-1,-42 1 1,42-1 15,0 0 16,-21-21-31,21 21-1,0 0 1,-21-21 15,-1 21 1,1 1-1,0-22 375,0 21-390,0-21-1,21 21 1,-21-21 0,-1 0-1,-20 21 1,21-21-1,-21 21 1,-1 0 0,22 1-1,0-1 17,0 0-17,0 0 1,21 0 15,-22-21-15,1 21-1,21 1 32,-21-22-31,21 21-1,0 0 17,-21-21-17,21 21 17,-21 0-17,0-21 1,-1 21 31,22 1 0,-21-22-47,21 21 15,-21-21 16,0 0-15,21 21 0,-21-21 15,0 21-15,-1-21 30,22 21-30,-21 0 0,0-21-1,0 0 17,21 22-17,-21-1 1,0 0 46,-1 0-62,1-21 47,21 21-31,-21 22 31,0-43-32,21 21 1,0 0 15,-21-21 0,21 21-15,0 0 0,-21-21-1,-1 21 188</inkml:trace>
</inkml:ink>
</file>

<file path=ppt/ink/ink2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2:43.21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9059 2096 0,'0'21'250,"0"0"-234,0 0-1,0 21 1,0-20 15,0-1-15,0 0-1,0 0 17,0 0-17,0 22 1,0-22 15,0 0-15,0 21-1,0-21 1,0 1 15,0 20-15,0-21 15,0 0-15,0 0-1,0 1 1,0 20 0,0-21 15,0 0-16,0 0 1,0 1 15,0-1-15,0 0 15,0 0 344,0 0-359,0 0-1,0 1 17,0-1-17,0 0 1,0 42 0,0-41-1,0-1 16,0 0-15,0 0-16,0 0 16,0 0-1,0 1 1,0-1 0,0 0-1,0 21 16,0-21-15,0 1 15,0-1-15,0 0 0,21-21-1,-21 21 1,0 0-16,22-21 15,-22 21 1,0 1 0,0-1 15,21 0 0,-21 0 16,21 0-31,-21 0 46,21-21 48,-21 22 186,0-1-264,0 0-17,0 0 17,0 0-17,0 0-15,0 1 31,0-1-15,21-21 0,-21 21-1,0 0 1,0 0 0,0 0-1,21 22 16,-21-22-15,0 21 15,0-21-15,0 1 0,0-1-1,22 0 16,-22 0-15,0 21 0,0 1-1,0-1 17,21 0-17,-21-20 345,0-1-314,0 0-14,0 0-1,0 0-31,0 0 31,0 1 0,0-1-15,0 0 0,0 0-1,0 0 1,0 0 15,0 1-15,0-1-1,0 0 17,0 0-17,0 21 1,0-20 0,0-1 15,0 0-16,0 0 1,0 0 15,0 0-15,0 1 0,0 20-1,0-21 16,0 21-15,0-20 0,0-1 15,0 21-15,0-21-1,0 0 16,0 1-15,0-1 0,0 21 15,0-21-15,0 0-1,0 1 1,0-1 15,0 0-15</inkml:trace>
</inkml:ink>
</file>

<file path=ppt/ink/ink2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08.1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14711 11726 0,'21'0'312,"42"0"-312,-20 0 16,-1 0-1,22 0 1,-1 0-16,1 0 31,41 0-15,-41 0-1,84 0 17,0 0-17,-84 0 1,42 0 0,21 0 15,-85 22-16,64-22 1,-22 0 15,-41 0-15,20 0 0,-42 0-1,43 0 16,-43 0-15,0 0 0,22 0 15,62 0-15,1 0-1,-85 0 345,1-22-345,41 22 1,1 0-16,-1 0 15,1 0 1,-22 0 0,85 0 15,-21 0-15,-43 0-1,22 22 16,0-1-15,-64-21 0,42 0-1,-20 0 17,-22 0-17,42 0 1,-42 21 15,64-21-15,-43 0-1,1 0 1,-22 0 15,21 0-15,-42-21 62,43 0 250,-22 21-312,21 0-16,-21-22 15,22 22 1,-1 0 0,0 0-1,22 0 1,-22 0-1,43 0 17,-64 0-17,0 0-15,21 0 16,-20 0 0,20 0-1,-21 0 1,21 0-1,22 0 1,-22 0 15,1 0-15,20 0 0,-42 0-1,0 0 16,1 0-15,-1 0 0,21 0 15,-21 0-15,0 0-1,1 0 63,-1 0-62,0 0 0,0 0-1,0 0 1,0 0 15,1 0-15,-1 0-1,0 0 32,-21 22-16,21-22-15,0 21 0,0-21-1,1 0 126,-1 0-125,0 0 30,0 0 33,0 0-33</inkml:trace>
</inkml:ink>
</file>

<file path=ppt/ink/ink2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17.0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15092 13229 0,'21'0'469,"0"0"-438,21 0-31,1 0 15,-22 0 1,64 0 15,-64 0-15,0 0-16,21 0 16,1 0-1,-22 0 1,21 0-1,43 0 1,-43 0 0,-21 0 15,43 0-15,-22 0-1,0 0 16,-20 0-15,20 0 0,-21 0 15,21 0-15,-20 0-1,20 0 1,-42-21 62,0 0-78,42 0 16,-21 0 327,1 21-327,-1 0 0,0-22-16,0 22 15,0 0 1,0 0-1,22 0 1,-22 0 0,21 0-1,1 0 17,-22 0-17,0 0 1,21 0-1,-21 0 17,22 0-17,-22 0 1,21 0 0,1 0 15,-22 0-16,21 0 1,0 0 15,-20 0-15,20 0 0,-21 0 15,0 0-16,22 0 1,-1 0 0,-21 0 15,21 22-15,-20-22-1,20 0 1,-21 0 15,0 0-15,0 0 15,1 21-15,-1-21-1,0 0 1,0 0-1,0 0 17,22 0-17,-22 0 17,21 0-17,-21 0 16,0 0-15,1 0 15,-1 0-15,42 0 0,-20 21 15,-1-21-16,-21 0 1,21 21 0,-20-21-1,20 0 1,0 21-16,1 22 16,-1-43-1,21 42 16,-41-42-15,-1 0 0,0 21 15,0-21 0,0 0 16,-21 21-31</inkml:trace>
</inkml:ink>
</file>

<file path=ppt/ink/ink2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27.5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11726 12340 0,'21'0'1140,"1"0"-1077,-1 0-32,-21 21-15,21-21 31,0 0 15,0 0 1,-21 22-63,21-22 47,1 0-16,-22 21-16,21-21 17,0 21 15,0-21 15,-21 21-46,21-21-1,0 0 17,-21 21-17,22 0 16,-1-21-15,0 0 0,0 22-1,0-22 17,0 21-1,1-21-31,-1 21 31,-21 0-15,21-21-16,-21 21 15,21 0 17,0-21-17,-21 22-15,0-1 16,21 0-1,-21 0 1,0 0 0,22-21-16,-22 21 15,0 1 329,0-1-313,0 0-15,0 0 15,0 21-15,0-20-1,21-1 1,-21 0-16,0 0 16,21 0-16,-21 0 15,0 1 17,21 20-17,0-21 1,-21 0 15,21 22-15,1-22-1,-1 21 17,0-21-17,-21 0 16,21-21-15,-21 22 0,0-1-1,0 0 17,0 0-32,0 0 46,0 0-30,0 1 31,0-1 297,0 0-329,0 0-15,0 0 32,21 0-17,-21 1 1,0-1-1,0 21 1,0-21 15,0 22-15,0-22 0,0 21 15,0-21-16,0 0 1,0 1 15,0-1-15,0 0 15,0 0-15,0 0 15,0 0-15,0 1 15,-21-1 0,21 0-15,0 0 15,-21-21-15,21 21-1,0 0 1,-21-21 15,0 43-15,21-22 15,-22 0-15,22 0 15,-21 0-15,21 1 15,0-1 0,-21-21 0,21 21-15,0 0 0,-21-21-1,21 21 16,0 0-15,-21 22 0,21-22 15,-21-21 281,21 21-265,0 0-15,-22 0-1,1 1 0,21-1-15,-21 0-1,21 0 1,0 0 0,-42 22-1,42-22 16,-21 0-15,21 0 0,-22 21-1,1 1 17,21-22-17,-21 0 1,21 0 15,0 0 0,0 1-31,-21-1 16,21 0 15,-21 0-15,21 0-1,0 0 1,0 1 15,0-1-15,0 0 0,0 0 15,0 0 1188,-21-21-1094,21 21-110,0 1 63,-22-22-62,22 21 0,-21-21-1,21 21 1,-21 0-1,0-21 1,21 21 0,-21 0-1,21 1 1,-21-22-16,-1 21 16,1-21-1,21 21 1,-21-21-16,0 21 15,21 0 1,-21 0 0,21 1-1,-43-1-15,22 0 47,21 0-31,0 0 78</inkml:trace>
</inkml:ink>
</file>

<file path=ppt/ink/ink2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31.2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12552 13229 0,'0'21'281,"0"1"-250,0-1 1,0 21-32,0 0 31,0 1-16,21-22 1,-21 21 0,0 1 15,0-22-15,0 21-1,21 0 16,-21-20-15,0 20 0,0-21-1,0 21 17,0 22-17,0-43 1,0 43 15,0-22-15,0-21-1,0 21 1,0-20 15,0 20-15,0-21-1,0 0 17,0 0 233,0 1-233,0-1 14,-21 0-30,21 0 0,0 21-1,-21-20-15,21-1 32,-21 21-17,21-21 1,0 0-1,-43 22 17,43-22-17,-21 21 1,21 1 15,0-22-15,-42 21-1,42-21 1,-21 0 15,21 1-15,-22 20 0,1 0 15,0 1-16,0-22 1,21 21 0,0-21 15,-42 22-15,42-22-1,0 0 16,-22 0-15,22 21 0,0-20-1,-21-1 17,21 0 14,0 0 1,0-42 203,0 0-218,0 0-1,0-1 0</inkml:trace>
</inkml:ink>
</file>

<file path=ppt/ink/ink2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34.4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12636 14055 0,'0'-21'235,"0"-1"-204,0 1-15,0 0 15,0 0-16,0 0 1,0 0 15,0-22-15,0 22 15,0 0-15,0 0-1,0 0 1,0-1 0,0 1 15,0 0-15,0 0-1,0 0 16,0 0-15,0-1 0,0 1 15,0 0 0,0 0-31,0 0 16,0 0 15,0-22-15,0 1-1,0 21 1,0-22 15,0 1-15,0 21-1,0-21 17,0 20-17,0 1-15,0 0 16,0 0 0,-21 21 93,0-21-47,0 21-30,0-21-1,0-1 0,21 1-15,-22 21-1,22-21 1,-21 21 0,21-21-1,0 0 313,0 0-312,0-1 15,-21 1-31,21 0 16,0 0 0,-21 21-1,21-42 1,0 20 15,-21 22-15,21-21 15,-21 21 0,-1 0 16,22-21-31,-21 21 15,21-21-15,-21 0-1,0 21 16,0-21-15,0-1 31,21 1-31,0 0-1,-22 21 1,22-21-1,0 0 17,0 0-1,-21-1-31,21 1 16,-21 0 15,21 0-16</inkml:trace>
</inkml:ink>
</file>

<file path=ppt/ink/ink2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38.1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11155 12277 0</inkml:trace>
</inkml:ink>
</file>

<file path=ppt/ink/ink2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48.32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11239 12277 0,'-21'0'516,"-21"0"-500,0 0-1,20 21-15,-41 0 16,42-21-1,-22 21 1,1 0 0,-21 1-16,41-1 15,-20 0 1,0 0 0,21 0-1,-22-21 1,22 21-1,-21 1 1,21-22-16,-1 21 31,-41 0-15,21 0 0,20 0-1,-41 22 16,21-22-15,20 0 0,-41 21 15,21-42-15,-64 85-1,-21-64 1,84 21 15,-20-20-15,21-1-1,-22 21 17,22-42-17,21 21 266,-22 0-265,1-21-16,21 0 16,-22 22-1,-20-1 1,42 0 0,-22 0-1,22-21 16,0 21-31,21 0 16,-42-21-16,42 22 16,-21-22-1,-1 42 17,-20-21-17,0-21 1,21 42 15,-22-42-15,22 22-1,-21-1 1,42 0 15,-43 0-31,43 0 16,-21 0-16,0-21 15,0 43 17,-64-1-17,43 0 1,21-20 0,-22-1 15,1 21-16,21-21 1,-21 22 15,42-22-15,-43-21 218,-41 42-234,41-21 16,1 0 0,21 22-1,-43-43 1,43 42-16,0-21 15,-21 0 17,-1 22-17,1-22 1,0 0 15,-1 0-15,1 22-1,0-1 1,-1-21 15,43 0-15,-21 0-16,21 1 16,0-1-1,-21 0 1,0-21-1,0 63 1,-22-41 0,43-1 15,-21 0-15,-21 21-1,21 1 16,-1-1-15,1-21 0,0 0 218,-21 0-218,-1 22-1,22-22-15,-21 21 16,0 1 0,-43 20-1,21-21 1,-20 22-1,-1 42 1,43-64 0,21-42 15,21 21-15,0 0 46,0 1 16,0-1-31,0 0-16,0 0 1,21-21 14,-21 21-46,0 0 16,21-21 0,0 22 15,-21-1 0,21-21-15,-21 21-1,0 0 1,0 0 15,21 22-15,-21-22 0,0 0-1,0 0 16,0 0-15,0 0 0,0 22 15,0-22-15,0 0-1,0 0 16,0 0-15,0 1 0,0-1 15,0 0-15,0 0 46,0 0-46,0 22 31,0-1-32,0-21 1,0 21-1,0 22 1,0-22 15,0 22-15,-21 20 0,21-41 15,0-22-16</inkml:trace>
</inkml:ink>
</file>

<file path=ppt/ink/ink2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50.8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7514 14753 0,'0'-21'266,"0"0"-266,0-21 31,21 42-15,-21-22 0,0 1 46,21 21-46,-21-21 46,0 0 1,22 21-48,-22-21 17,21 21-1,-21-21-31,21 21 15,-21-22 17,21 1-17,-21 0 17,21 21-17,-21-21 1,21 21-1,-21-21 17,22 0-17,-1 21 32,-21-22-31,21 22-1,-21-21 1,21 21 15,0-42-15,0 42 0,-21-21 15,22 21-16,-1 0 142</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2:26.20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20764 4784 0,'43'0'375,"-1"0"-360,0 0 1,1 0 0,105-21-1,-85-1 17,85 22-17,-21 0 1,-63 0-1,21 0 17,-22 0-17,-42 0 1,43 0 0,-1-21 15,-42 21-16,1-21 1,-1 21 15,21 0-15,-21 0 0,0 0 15,1 0-16,20 0 1,-21 0 15,0 0-15,0 0 359,1 0-344,20 0-15,-21 0-1,43 0 1,-43 0 0,21 0 15,22 0-15,-43 0-1,21 0 16,-21 0-15,43 0 0,-22 0-1,-21 0 17,0 0-17,1 0 1,-1 0-1,21 0 17,-21 0-17,0 0 1,1 0 31,-1 0-32,0 0 17,-21-21-17,21 21 1,0 0 312,0 0-328,1 0 31,-1 0 1,0 0-17,0 0 1,0 0-1,22 0 17,-22 0-17,0 0 1,21 0 0,1 0 15,-22 0-16,21 0 1,0 0 0,1 0 15,20 0-15,-42 0 15,22 0-16,-22 0 17,0 0-17,0 0 1,0 0 15,1 0-15,20 0 15,0 0-15,-21 0 31,1 0-16,-1 0-16,0 0 32,0 0-31,0 0 46,0 0-62,1 0 16,-1 0 15,0 0 1,0 0-17,0 0 16,0 0-15,1 0 62,-1 0 63,0 0-63,0 0-31,-21 21-16</inkml:trace>
</inkml:ink>
</file>

<file path=ppt/ink/ink30.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54.46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8445 13758 0,'22'0'250,"-1"-21"-234,0 21-1,21-42 1,-21 42-16,1-21 16,41 0-1,-21-1 17,-20 22-17,20-21 1,-21 21 15,-21-21-15,42 21-1,-20 0 1,-1-21 15,0 0-15,0 21-1,0-21 1,22-1 15,-43 1-15,42 21 0,-21-21 15,0 21-16,0-21 1,1 0 15,-22 0 1,0-1 358,21 22-359,-21-21-31,21 21 16,-21-21 0,21 0-1,21 0 1,-20 21 15,-1-21-15,0 21-1,0 0 1,0 0 0,22-22 15,-22 1-15,0 21-1,42 0 1,-41-21 15,20 21-15,21-21-1,-41 21 17,-1 0-17,21-21 1,0 0-1,22 21 17</inkml:trace>
</inkml:ink>
</file>

<file path=ppt/ink/ink31.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3:58.0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9567 13039 0,'0'-21'266,"0"-1"-235,0 1-31,0 0 47,21 21-16,1-21 0,-1 21-15,-21-21 15,21 21-15,-21-21-1,21 21 1,0 0 0,22-22 15,-22 22-16,21 0 1,-42-21 0,21 21 15,0-21-15,1 21-1,-1 0 16,-21-21-31,21 21 16,0 0-16,0 0 31,0-21-15,22 21 15,-43-21-15,21 21-1,0-22 1,0 22 0,0 0-1,1-21 1,-1 21 15,0 0-15,42-42 46,86-43-46,-128 85 359,-21-21-375,21 21 16,0-21-1,0 21 1,0 0-1,1 0-15,-1 0 32,21 0-17,-21-21 1,0 21 15,1 0-15,-1 0 15,0 0-15,0-21 15,0 21 0,0 0-15,1 0-1,-1 0 17,0-22-32,0 22 31,0-21-15,22 0-1,-22 21 16,-21-42-15,42 42 0,-21-21-1,0 21 17,1-22-17,-22 1 1,21 21 15,0 0-15,-21-21 15,21 21-31,0 0 31,-21-21 0,21 21 16,-21-21-15,22 21-1,-22-21-16,21 21 314</inkml:trace>
</inkml:ink>
</file>

<file path=ppt/ink/ink32.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4:01.9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7260 15515 0,'0'21'234,"-21"-21"-234,21 22 31,-21-1-15,21 0 15,0 0 16,0 0 0,0 0-47,-21-21 62,21 22-62,0-1 32,0 0-1,0 0-16,0 0 17,0 0-17,0 22 1,0-22 0,0 0-1,-22 0 16,22 0-15,0 1 0,0-1 15,0 0-15,0 0 15,0 0 0,-21-21 0</inkml:trace>
</inkml:ink>
</file>

<file path=ppt/ink/ink33.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20-10-19T17:34:49.962"/>
    </inkml:context>
    <inkml:brush xml:id="br0">
      <inkml:brushProperty name="width" value="0.05292" units="cm"/>
      <inkml:brushProperty name="height" value="0.05292" units="cm"/>
      <inkml:brushProperty name="color" value="#FF0000"/>
    </inkml:brush>
  </inkml:definitions>
  <inkml:trace contextRef="#ctx0" brushRef="#br0">7959 3069 0,'21'0'765,"0"0"-671,-21 21-78,21-21 30,0 22 17,0-22-32,-21 21 16,22-21-16,-22 21 16,21-21 16,-21 21-1,21-21-46,0 0 15,0 0 47,-21 21 16,21-21-78,1 0 77,-1 0-61,-21 21-17,21-21 16,-21 22 1,21-22-1,0 0 31,-21 21-46,21-21 0,1 0 46,-22 21-46,21-21 62,-21 21-31,21-21-32,0 21 1,0-21 47,0 21-17,1-21 1,-1 0 0,-21 22-31,21-22-1,0 0 1,0 21 15,0 0 16,1-21-31,-1 0 31,-21 21-32,21-21 1,0 21 15,0-21 0,0 0 1,-21 21-32,22 1 31,-1-22 0,0 0-15,-21 21 15,21-21-15,0 21-1,0-21 17,1 21-17,-1 0 1,0-21-1,0 21-15,0-21 32,-21 22-32,21-22 15,22 21 1,-43 0 0,42 0 15,-21-21-16,22 42 1,-22-20 15,0-22-15,0 21 0,21 0-1,-20 0 16,20 0-15,-21 0 0,21-21-16,-42 22 31,22-22-31,-1 21 16,0 0-1,0 0 1,21 0 15,-20 0-15,-1 1-1,0-22 17,0 21-17,-21 21 579,0-21-578,21 22-16,-21-1 15,21 0 1,-21-21-1,0 1-15,22 20 32,-1-42-17,-21 21-15,42 0 16,-42 22-16,21-43 16,0 21 15,43 42-16,-1 1 1,-41-22 15,20 22-15,21-1 0,-20-42-1,20 43 16,-20-1-15,20-20 0,22 41 15,-43-41-15,22 20-1,-1-21 1,-21 1 15,22 20-15,-22 1-1,1-43 17,-1 21-17,21 1 1,-63-22-1,43 21 17,-1-21-17,-21 0 1,0-21 15,22 22-15,-1 20-1,-21-21 1,0-21 15,22 42-15,-22-20 0,0-1 15,21 0-16,1 0 1,-22 0 0,0 0 15,21-21-15,-42 22-16,22-22 31,-1 0 438,0 42-454,0-21 1,0 21-1,22-20 1,-22 20 0,63 0 15,-62 1-15,105 41-1,-43 1 1,-20-43 15,20 43-15,-41-43-1,63 22 17,-22-1-17,-41-20 1,20 20-1,-21-21 17,-20-20-17,20 20 1,-21-21 15,0 0-15,0 0-1,1-21 1,20 43 15,0-22-15,-21 0 0,1 0 15,-1-21-16,-21 21 1,21-21 0,0 22 15,0-1-15,0 0-1,1-21 16,-1 21-15,21 0 0,0-21 15,-20 21-15,20 1-1,-21-1 1,0-21 15,0 21-15,1 0-1,-1-21 1,0 21 15,0-21-15,0 43-1,0-43 17,1 0-32,-22 21 15,21-21-15,-21 21 16,21-21 0,21 21 15,1 0-16,-1 0 1,-21 1 15,43-1-15,-43 0 0,0 0-1,0-21 16,0 21-15,0 0 484,-21 1-500,43-1 16,-22 0-1,0 0 1,21 0 0,22 43-1,-22-22 16,43 22-15,-43-43 0,1 21-16,-1 0 15,0-20 1,-21 20 0,43-21-1,-22 0-15,1 22 16,-1-22-1,21 21-15,-41-21 32,62 43-17,-63-43 1,22 0-16,-22 0 31,0 0-31,0 1 16,43 20-1,-43-21 17,0 0-17,0-21 1,0 21 0,1-21 15</inkml:trace>
  <inkml:trace contextRef="#ctx0" brushRef="#br0" timeOffset="23551.5196">5651 6562 0,'43'0'375,"-1"0"-359,43-64-16,42-20 15,84-1 1,1-21 0,21-63-1,-43 21 1,213-128 0,-213 171-1,149-107 1,-22 0 15,-169 85-15,170-63-1,-170 105 17,106-84-17,-85-1 1,-63 107-1,85-106 17,-64-1-17,-85 107 1,43-1 15,-22-20-15,-42 62-1,43-62 1,-43 63 15,0-43-31,22 43 16,-22-21-16,0-22 16,21 43 15,1-43-16,20 1 1,-21 21 0,43-43 15,0 21-15,-43 22-1,22-21 16,-22 63-15,43-64 0,-22 22-1,-21 21 17,43-43-17,21-21 1,-64 43 15,85-64-15,-21 22-1,-85 41 1,106-63 15,-63 64-15,20-43-16,-41 64 15,20-42 1,-42 42 0,1 21-1,-1-22 485,0 1-468,0-21-32,21 21 15,-20-22 1,20 22-1,0-21 1,1 21 0,-1-22-16,21 1 15,-20 21 1,-22 0 0,21 21-16,-42-21 31,21 21-16</inkml:trace>
</inkml:ink>
</file>

<file path=ppt/ink/ink3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8-10T08:02:30.31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2265 13102 0,'-22'0'297,"-20"0"-282,21 0-15,-21 0 16,20-21 15,1 21-15,-21-21 0,21 21-1,-22-21 16,22 21-15,0-21 0,0 21-1,0 0 17,0 0-17,-1 0 1,1 0 15,0 0-15,0 0-1,0 0 17,0 0-17,-1 0 32,1 0 16,0 0-17,0 0-14,0 0-1,0 0 16,-1 0 62,1 0-78</inkml:trace>
</inkml:ink>
</file>

<file path=ppt/ink/ink3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8-10T08:02:32.71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2286 9843 0,'-21'0'250,"-22"21"-234,1-21-1,0 0-15,-22 0 16,43 0 0,-21 0 15,-1 0-15,1 0-1,21 0 1,0 0 15,-22 0-15,22 0-1,0 0 17,0 0-17,0 0 1,-22 0-1,22 0 17,21-21-1,-21 21 0,0 0 16,0 0-16,-1 0-15,22-22 109</inkml:trace>
</inkml:ink>
</file>

<file path=ppt/ink/ink3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8-10T08:02:39.98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12911 6710 0,'-21'0'234,"-21"0"-218,0 0 0,20 0-1,-41 0 1,21 0-1,-43 0 1,64 0 0,-22 0 15,22 0-15,0 0-1,0 0 16,0 0 1,0 0-1,-1 0 0</inkml:trace>
</inkml:ink>
</file>

<file path=ppt/ink/ink3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8-10T08:06:02.36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13017 9864 0,'-42'0'203,"0"0"-187,-1 0 0,1 21-16,21-21 15,-22 0 1,1 0 15,21 0-15,-21 0-1,20 0 17,1 0-17,0 0 1,0 0 0,0 0 15,0 0 94,-1 0-78,1 0 0,0 0 46</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2:49.45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9377 13081 0,'21'0'329,"21"0"-314,22 0-15,-1 0 16,1 0-1,41 0 1,-41 0 15,21 0-15,-22 0 0,1 0 15,-1-21-16,22 0 1,-22 21 0,-20 0 15,41 0-15,-41 0-1,20 0 16,-42 0-15,0 0 0,1 0 327,-1 0-343,21 0 16,0 0 0,22 0-1,-22 0 1,43 0 0,-64 0-1,64 0 16,-1 0-15,-62 0 0,62 0-1,1 0 17,-43 0-17,1 0 1,-22 0 15,0 0-31,0 0 16,0 0-1,0 0 1,1 0 15,20 0-15,-21 0-1,21 0 17,-20 0-17,-1 0 48,0 0-63,0 0 15,0 0 32,0 0-31,22 0 15,-22 0-15,0 0-1,0 0 1,0 0 0,1 0 31,-1 0 15</inkml:trace>
</inkml:ink>
</file>

<file path=ppt/ink/ink5.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3:07.20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9419 5567 0,'0'-21'375,"21"21"-359,0 0-1,0-21 1,1 21-1,41 0 1,-42 0 15,22 0-15,-1 0 0,-21 0-1,21-22 16,1 22-15,-1 0 0,22 0 15,-1 0-15,-21 0-1,1 0 1,-22 0 15,42 0-15,-41 0-1,-1 0-15,-21-21 32,42 21-32,-21 0 15,22 0 1,-22 0-1,42 0 17,22 0-17,-64 0 1,43 0 15,-43 0 16,0 0 281,21 0-328,1 0 16,-1 0-1,0 0 1,22-21 0,-1 21-1,-42 0 1,64 0 15,-21 0-15,-22 0-1,43 0 17,-43 0-17,0 0 1,1 0 0,-22 0 15,21 0-16,-21 0 1,22 0 15,-1 0-15,-21 0 15,0 0-15,22 0-1,-22 0 1,0 0 0,0 0-1,21 0 17,-20 0-17,41 0 1,-42 0 15,0 0 63,1 0-32,-1 0-46,0 0 62</inkml:trace>
</inkml:ink>
</file>

<file path=ppt/ink/ink6.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3:12.20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20934 12213 0,'0'-21'297,"42"21"-266,-21-21-15,0 21-16,22 0 31,41-21-16,-63 21 1,64-21 0,0 21 15,-64 0-15,64 0-1,20 0 1,-41-22 15,-1 1-15,22 21-1,-43 0 17,1 0-17,-22 0 1,21 0-1,1 0 17,-1 0-17,21 0 1,-41 0 0,-1 0 280,0 0-280,0 0 0,21 0-1,1 0 1,-22 0 0,21 0-1,1 0 1,20 0-1,22 0 17,-43 0-17,0 0 1,22 0 15,-22 0-15,-21 0-1,43 0 1,-43 0 15,21 0-15,1 0 0,-1 0 15,-21 0-16,22 0 1,-22 0 0,0 0 15,0 0-15,0 0 15,0 0-31,1 0 31,-1 0-15,0 0 15,0 0 0,0 0-15,0 0-1,1 0 32,-1 0 31,0 0 1</inkml:trace>
</inkml:ink>
</file>

<file path=ppt/ink/ink7.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3:25.0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20934 12700 0,'21'0'265,"0"0"-249,21 0-1,-21 0 17,22 0-17,-1 0-15,-21 0 16,0 0 15,43 0-15,-43 0-1,0 0 1,0 0 15,64 0-15,-64 0 0,22 0 15,-1 0-16,-21 0 1,0 0 15,0 0-15,1 0 0,20 0-1,-21 0 1,0 0 15,22 0-15,-22 0-1,21 0 17,-21 0-17,0 0 1,22 0-1,-22 0 64,21 0-48,-21 0-16,1 0 267,-1 0-235,0 0 15,0 0-31,0 0-15,0 0 31,1 0-32,-1 0 17,0 0-17,0 0 1,0 0 0,0 0 15,1 0-16,-1 0 1,0 0 15,0 0 1,0 0-32,0 0 46,22 0-30,-22 0 31,0 0-31,0 0-1,0 0 1,1 0 15,-1 0 0,0 0-15,0 0 15,0 0 32,0 0 484,1 0-532,-1 0 1,0 0-1,21 0 1,-21 0 0,1 0-16,-1 0 15,0 0 1,0 0 15,21 0-15,-20 0-16,20 0 31,-21 0-15,21 0-1,-20 0 17,-1 0-17,0 0 1,0 0 15,0 0 0,0 0 1,1 0-32,-1 0 15,0 0 16,-21 21-15,21-21 0,0 0-1,0 0 17,22 0-17,-22 0 16,0 0 16,-21 21-31,21-21 0,0 0 15,1 0-31,-1 0 15,0 0 1,0 0 343,0 0-359,0 0 16,1 0 0,-1 0 15,21 0-31,0 0 31,-20 0-15,-1 0-1,63 0 1,-41 0 15,-22 0-15,21 0-16,1 0 16,-22 0-1,0 0 1,21 0-1,-21 0 1,22 0 0,-22 0 15,0 0-15,0 0-1,0 0 16,1 0-15,41 0 0,-63 22-1,42-22 17,-20 0 311,-1 0-327,21 0 15,-21 0-15,22 0-1,-1 0 1,-21 0 0,0 0-1,43 0 17,-22 0-17,-21 0-15,0 0 16,22 0-1,-22 0 1,21 0 0,-21 0 15,1 0 16,-1 0-32,-21 21 126</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3:29.7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21230 14076 0,'21'0'438</inkml:trace>
</inkml:ink>
</file>

<file path=ppt/ink/ink9.xml><?xml version="1.0" encoding="utf-8"?>
<inkml:ink xmlns:inkml="http://www.w3.org/2003/InkML">
  <inkml:definitions>
    <inkml:context xml:id="ctx0">
      <inkml:inkSource xml:id="inkSrc0">
        <inkml:traceFormat>
          <inkml:channel name="X" type="integer" max="1600" units="cm"/>
          <inkml:channel name="Y" type="integer" max="900" units="cm"/>
          <inkml:channel name="T" type="integer" max="2.14748E9" units="dev"/>
        </inkml:traceFormat>
        <inkml:channelProperties>
          <inkml:channelProperty channel="X" name="resolution" value="46.37681" units="1/cm"/>
          <inkml:channelProperty channel="Y" name="resolution" value="46.39175" units="1/cm"/>
          <inkml:channelProperty channel="T" name="resolution" value="1" units="1/dev"/>
        </inkml:channelProperties>
      </inkml:inkSource>
      <inkml:timestamp xml:id="ts0" timeString="2018-07-30T15:03:45.08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21230 14097 0,'21'0'359,"0"0"-343,0 0 0,1 0-1,-1 0 1,0 0 15,0 0-15,21 0-1,-20 0 17,-1 0-17,0 0 16,0 0-15,0 0 0,22 0-1,-1 0 1,0 0 0,-21 0 15,22 0-16,-1 0 1,-21 0 15,64 0-15,-64 0 0,43 0-1,-43 0 16,0 0-15,0 0-16,0 0 16,0 0-1,1 0 17,-1 0-17,21 0 1,0 0 15,64 42-15,-21-20-1,-64-1 17,21-21-17,-20 0 360,-1 0-359,0 0-1,0 0 17,-21-21-17,21 21-15,22 0 32,-1-22-17,-21 22 1,0 0 15,0 0-15,1 0-1,-1 0-15,0 0 16,0 0 0,0 0-1,0 0 1,1 0-1,-1 0 17,0 0-17,0 0 1,0 0 0,0 0 15,22 0-16,-22 0 1,21 0 0,-21 0 15,1 0-15,-1 0 15,0 0-16,0 0 1,0 0 0,22 0-1,-22 0 17,21 0-17,0 0 1,-20 0 31,-1 0-47,0 0 15,0 0 1,0 0 15,0 0-15,1 0-1,-1 0 17,0 0-17,0 0 17,0 0 46,0 0-31,1 0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12/29/2020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levelandclinicmeded.com/live/owork/US-State-2017/presentations-nurse/BRK%2011%20Klein%2012%20Lead%20ECG%20interpretation%20v2.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inthoven's_triangle#:~:text=Einthoven's%20triangle%20is%20an%20imaginary,Einthoven%2C%20who%20theorized%20its%20existe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Einthoven's_triangle#:~:text=Einthoven's%20triangle%20is%20an%20imaginary,Einthoven%2C%20who%20theorized%20its%20existen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lideshare.net/PraveenNagula/ecg-limb-lead-reversa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1</a:t>
            </a:fld>
            <a:endParaRPr lang="en-US"/>
          </a:p>
        </p:txBody>
      </p:sp>
    </p:spTree>
    <p:extLst>
      <p:ext uri="{BB962C8B-B14F-4D97-AF65-F5344CB8AC3E}">
        <p14:creationId xmlns:p14="http://schemas.microsoft.com/office/powerpoint/2010/main" val="406399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Represent ischemia or infarction.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18</a:t>
            </a:fld>
            <a:endParaRPr lang="en-US"/>
          </a:p>
        </p:txBody>
      </p:sp>
    </p:spTree>
    <p:extLst>
      <p:ext uri="{BB962C8B-B14F-4D97-AF65-F5344CB8AC3E}">
        <p14:creationId xmlns:p14="http://schemas.microsoft.com/office/powerpoint/2010/main" val="1729957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smtClean="0">
                <a:latin typeface="Times New Roman" pitchFamily="18" charset="0"/>
                <a:cs typeface="Times New Roman" pitchFamily="18" charset="0"/>
              </a:rPr>
              <a:t>MUST BE AT LEAST 2 SMALL BOXES</a:t>
            </a:r>
            <a:r>
              <a:rPr lang="en-CA" altLang="en-US" baseline="0" dirty="0" smtClean="0">
                <a:latin typeface="Times New Roman" pitchFamily="18" charset="0"/>
                <a:cs typeface="Times New Roman" pitchFamily="18" charset="0"/>
              </a:rPr>
              <a:t> IN CHEST LEADS (2MM)</a:t>
            </a:r>
          </a:p>
          <a:p>
            <a:pPr eaLnBrk="1" hangingPunct="1"/>
            <a:r>
              <a:rPr lang="en-CA" altLang="en-US" baseline="0" dirty="0" smtClean="0">
                <a:latin typeface="Times New Roman" pitchFamily="18" charset="0"/>
                <a:cs typeface="Times New Roman" pitchFamily="18" charset="0"/>
              </a:rPr>
              <a:t>AT LEAST 1 BOX IN LIMB LEADS (1MM)</a:t>
            </a:r>
          </a:p>
          <a:p>
            <a:pPr eaLnBrk="1" hangingPunct="1"/>
            <a:endParaRPr lang="en-CA" altLang="en-US" baseline="0" dirty="0" smtClean="0">
              <a:latin typeface="Times New Roman" pitchFamily="18" charset="0"/>
              <a:cs typeface="Times New Roman" pitchFamily="18" charset="0"/>
            </a:endParaRPr>
          </a:p>
          <a:p>
            <a:pPr eaLnBrk="1" hangingPunct="1"/>
            <a:r>
              <a:rPr lang="en-CA" altLang="en-US" baseline="0" dirty="0" smtClean="0">
                <a:latin typeface="Times New Roman" pitchFamily="18" charset="0"/>
                <a:cs typeface="Times New Roman" pitchFamily="18" charset="0"/>
              </a:rPr>
              <a:t>IMAGE DEPICTING PROGRESSIVE ST CHANGES</a:t>
            </a:r>
            <a:endParaRPr lang="en-CA" altLang="en-US" dirty="0" smtClean="0">
              <a:latin typeface="Times New Roman" pitchFamily="18" charset="0"/>
              <a:cs typeface="Times New Roman" pitchFamily="18" charset="0"/>
            </a:endParaRPr>
          </a:p>
        </p:txBody>
      </p:sp>
      <p:sp>
        <p:nvSpPr>
          <p:cNvPr id="74756"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algn="r" eaLnBrk="1" hangingPunct="1">
              <a:spcBef>
                <a:spcPct val="0"/>
              </a:spcBef>
            </a:pPr>
            <a:fld id="{1C759AE3-610E-4749-AD99-57F411A90B5E}" type="slidenum">
              <a:rPr lang="en-US" altLang="en-US"/>
              <a:pPr algn="r" eaLnBrk="1" hangingPunct="1">
                <a:spcBef>
                  <a:spcPct val="0"/>
                </a:spcBef>
              </a:pPr>
              <a:t>20</a:t>
            </a:fld>
            <a:endParaRPr lang="en-US" altLang="en-US"/>
          </a:p>
        </p:txBody>
      </p:sp>
    </p:spTree>
    <p:extLst>
      <p:ext uri="{BB962C8B-B14F-4D97-AF65-F5344CB8AC3E}">
        <p14:creationId xmlns:p14="http://schemas.microsoft.com/office/powerpoint/2010/main" val="2941624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21</a:t>
            </a:fld>
            <a:endParaRPr lang="en-US"/>
          </a:p>
        </p:txBody>
      </p:sp>
    </p:spTree>
    <p:extLst>
      <p:ext uri="{BB962C8B-B14F-4D97-AF65-F5344CB8AC3E}">
        <p14:creationId xmlns:p14="http://schemas.microsoft.com/office/powerpoint/2010/main" val="3520197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circle on their paper the boot/gun areas.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22</a:t>
            </a:fld>
            <a:endParaRPr lang="en-US"/>
          </a:p>
        </p:txBody>
      </p:sp>
    </p:spTree>
    <p:extLst>
      <p:ext uri="{BB962C8B-B14F-4D97-AF65-F5344CB8AC3E}">
        <p14:creationId xmlns:p14="http://schemas.microsoft.com/office/powerpoint/2010/main" val="43594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 of the areas</a:t>
            </a:r>
            <a:r>
              <a:rPr lang="en-US" baseline="0" dirty="0" smtClean="0"/>
              <a:t> of the heart impacted by infarction of the affected vessels. </a:t>
            </a:r>
          </a:p>
          <a:p>
            <a:endParaRPr lang="en-US" baseline="0" dirty="0" smtClean="0"/>
          </a:p>
          <a:p>
            <a:r>
              <a:rPr lang="en-US" baseline="0" dirty="0" smtClean="0"/>
              <a:t>How can we remember this?</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23</a:t>
            </a:fld>
            <a:endParaRPr lang="en-US"/>
          </a:p>
        </p:txBody>
      </p:sp>
    </p:spTree>
    <p:extLst>
      <p:ext uri="{BB962C8B-B14F-4D97-AF65-F5344CB8AC3E}">
        <p14:creationId xmlns:p14="http://schemas.microsoft.com/office/powerpoint/2010/main" val="2659433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Coronary Artery</a:t>
            </a:r>
            <a:r>
              <a:rPr lang="en-US" baseline="0" dirty="0" smtClean="0"/>
              <a:t> = “Culprit” Artery – the one where the problem is</a:t>
            </a:r>
            <a:endParaRPr lang="en-US" dirty="0" smtClean="0"/>
          </a:p>
          <a:p>
            <a:endParaRPr lang="en-US" dirty="0" smtClean="0"/>
          </a:p>
          <a:p>
            <a:endParaRPr lang="en-US" dirty="0" smtClean="0"/>
          </a:p>
          <a:p>
            <a:endParaRPr lang="en-US" dirty="0" smtClean="0"/>
          </a:p>
          <a:p>
            <a:r>
              <a:rPr lang="en-US" dirty="0" smtClean="0"/>
              <a:t>Don’t worry</a:t>
            </a:r>
            <a:r>
              <a:rPr lang="en-US" baseline="0" dirty="0" smtClean="0"/>
              <a:t> about Atrial MI too much</a:t>
            </a:r>
          </a:p>
          <a:p>
            <a:r>
              <a:rPr lang="en-US" dirty="0" smtClean="0"/>
              <a:t>Atrial</a:t>
            </a:r>
            <a:r>
              <a:rPr lang="en-US" baseline="0" dirty="0" smtClean="0"/>
              <a:t> MI </a:t>
            </a:r>
            <a:r>
              <a:rPr lang="en-US" baseline="0" dirty="0" err="1" smtClean="0"/>
              <a:t>PTa</a:t>
            </a:r>
            <a:r>
              <a:rPr lang="en-US" baseline="0" dirty="0" smtClean="0"/>
              <a:t>= changes in the wave between P wave and Q wave</a:t>
            </a:r>
          </a:p>
          <a:p>
            <a:endParaRPr lang="en-US" baseline="0" dirty="0" smtClean="0"/>
          </a:p>
          <a:p>
            <a:r>
              <a:rPr lang="en-US" sz="1200" b="0" i="0" kern="1200" dirty="0" smtClean="0">
                <a:solidFill>
                  <a:schemeClr val="tx1"/>
                </a:solidFill>
                <a:effectLst/>
                <a:latin typeface="+mn-lt"/>
                <a:ea typeface="+mn-ea"/>
                <a:cs typeface="+mn-cs"/>
              </a:rPr>
              <a:t>P-Ta elevation &gt;0.5mm in V5 and V6 with reciprocal depression in V1 and V2</a:t>
            </a:r>
          </a:p>
          <a:p>
            <a:r>
              <a:rPr lang="en-US" sz="1200" b="0" i="0" kern="1200" dirty="0" smtClean="0">
                <a:solidFill>
                  <a:schemeClr val="tx1"/>
                </a:solidFill>
                <a:effectLst/>
                <a:latin typeface="+mn-lt"/>
                <a:ea typeface="+mn-ea"/>
                <a:cs typeface="+mn-cs"/>
              </a:rPr>
              <a:t>P-Ta elevation &gt;0.5mm in I and depression in II and III</a:t>
            </a:r>
          </a:p>
          <a:p>
            <a:r>
              <a:rPr lang="en-US" sz="1200" b="0" i="0" kern="1200" dirty="0" smtClean="0">
                <a:solidFill>
                  <a:schemeClr val="tx1"/>
                </a:solidFill>
                <a:effectLst/>
                <a:latin typeface="+mn-lt"/>
                <a:ea typeface="+mn-ea"/>
                <a:cs typeface="+mn-cs"/>
              </a:rPr>
              <a:t>&gt; 1.5mm P-Ta depression in precordial leads</a:t>
            </a:r>
          </a:p>
          <a:p>
            <a:r>
              <a:rPr lang="en-US" sz="1200" b="0" i="0" kern="1200" dirty="0" smtClean="0">
                <a:solidFill>
                  <a:schemeClr val="tx1"/>
                </a:solidFill>
                <a:effectLst/>
                <a:latin typeface="+mn-lt"/>
                <a:ea typeface="+mn-ea"/>
                <a:cs typeface="+mn-cs"/>
              </a:rPr>
              <a:t>&gt; 1.2mm P-Ta depression in I,II or III in combination with atrial </a:t>
            </a:r>
            <a:r>
              <a:rPr lang="en-US" sz="1200" b="0" i="0" kern="1200" dirty="0" err="1" smtClean="0">
                <a:solidFill>
                  <a:schemeClr val="tx1"/>
                </a:solidFill>
                <a:effectLst/>
                <a:latin typeface="+mn-lt"/>
                <a:ea typeface="+mn-ea"/>
                <a:cs typeface="+mn-cs"/>
              </a:rPr>
              <a:t>arrhytmias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24</a:t>
            </a:fld>
            <a:endParaRPr lang="en-US"/>
          </a:p>
        </p:txBody>
      </p:sp>
    </p:spTree>
    <p:extLst>
      <p:ext uri="{BB962C8B-B14F-4D97-AF65-F5344CB8AC3E}">
        <p14:creationId xmlns:p14="http://schemas.microsoft.com/office/powerpoint/2010/main" val="1084929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http://www.clevelandclinicmeded.com/live/owork/US-State-2017/presentations-nurse/BRK%2011%20Klein%2012%20Lead%20ECG%20interpretation%20v2.pdf</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25</a:t>
            </a:fld>
            <a:endParaRPr lang="en-US"/>
          </a:p>
        </p:txBody>
      </p:sp>
    </p:spTree>
    <p:extLst>
      <p:ext uri="{BB962C8B-B14F-4D97-AF65-F5344CB8AC3E}">
        <p14:creationId xmlns:p14="http://schemas.microsoft.com/office/powerpoint/2010/main" val="1804741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class fill in the blank during lesson</a:t>
            </a:r>
          </a:p>
          <a:p>
            <a:endParaRPr lang="en-US" dirty="0" smtClean="0"/>
          </a:p>
          <a:p>
            <a:r>
              <a:rPr lang="en-US" dirty="0" smtClean="0"/>
              <a:t>Contiguous</a:t>
            </a:r>
            <a:r>
              <a:rPr lang="en-US" baseline="0" dirty="0" smtClean="0"/>
              <a:t> means looks at the same area of the heart</a:t>
            </a:r>
          </a:p>
          <a:p>
            <a:endParaRPr lang="en-US" baseline="0" dirty="0" smtClean="0"/>
          </a:p>
          <a:p>
            <a:r>
              <a:rPr lang="en-US" baseline="0" dirty="0" smtClean="0"/>
              <a:t>Reciprocal is the area opposite of the infarction/ischemia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26</a:t>
            </a:fld>
            <a:endParaRPr lang="en-US"/>
          </a:p>
        </p:txBody>
      </p:sp>
    </p:spTree>
    <p:extLst>
      <p:ext uri="{BB962C8B-B14F-4D97-AF65-F5344CB8AC3E}">
        <p14:creationId xmlns:p14="http://schemas.microsoft.com/office/powerpoint/2010/main" val="4223300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It’s a big deal because these MIs are amenable to urgent treatment by PCI (percutaneous coronary intervention) at OHI; the goal is to get them there ASAP!!!</a:t>
            </a:r>
          </a:p>
          <a:p>
            <a:pPr lvl="1"/>
            <a:r>
              <a:rPr lang="en-CA" dirty="0" smtClean="0"/>
              <a:t>Inclusion criteria are symptom onset within last 12 hrs (symptoms suggestive of cardiac ischemia) and at least 1 mm of ST elevation on ECG in </a:t>
            </a:r>
            <a:r>
              <a:rPr lang="en-CA" u="sng" dirty="0" smtClean="0"/>
              <a:t>two contiguous leads</a:t>
            </a:r>
          </a:p>
          <a:p>
            <a:pPr lvl="2"/>
            <a:r>
              <a:rPr lang="en-CA" dirty="0" smtClean="0"/>
              <a:t>Examples of symptoms: chest, arm, jaw, back, neck pain with or without dizziness, nausea, SOB, diaphoresis </a:t>
            </a:r>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27</a:t>
            </a:fld>
            <a:endParaRPr lang="en-US"/>
          </a:p>
        </p:txBody>
      </p:sp>
    </p:spTree>
    <p:extLst>
      <p:ext uri="{BB962C8B-B14F-4D97-AF65-F5344CB8AC3E}">
        <p14:creationId xmlns:p14="http://schemas.microsoft.com/office/powerpoint/2010/main" val="1092934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identify areas of ST elevation (infarction)</a:t>
            </a:r>
          </a:p>
          <a:p>
            <a:r>
              <a:rPr lang="en-US" dirty="0" smtClean="0"/>
              <a:t>ANTEROLATERAL</a:t>
            </a:r>
            <a:r>
              <a:rPr lang="en-US" baseline="0" dirty="0" smtClean="0"/>
              <a:t> MI (MASSIVE MI) – THE WHOLE FRONT AND SIDE OF THE HEART</a:t>
            </a:r>
          </a:p>
          <a:p>
            <a:endParaRPr lang="en-US" baseline="0" dirty="0" smtClean="0"/>
          </a:p>
          <a:p>
            <a:r>
              <a:rPr lang="en-US" baseline="0" dirty="0" smtClean="0"/>
              <a:t>RECALL LV IS YOUR PUMPING POWERHOUSE – WHAT WILL RESULT? </a:t>
            </a:r>
            <a:r>
              <a:rPr lang="en-US" baseline="0" dirty="0" smtClean="0">
                <a:sym typeface="Wingdings" panose="05000000000000000000" pitchFamily="2" charset="2"/>
              </a:rPr>
              <a:t> LV FAILURE, CARDIOGENIC SHOCK, SEVERELY DECREASED CARDIAC OUTPUT, POSSIBLY ARRTHYMIAS</a:t>
            </a:r>
          </a:p>
          <a:p>
            <a:endParaRPr lang="en-US" baseline="0" dirty="0" smtClean="0">
              <a:sym typeface="Wingdings" panose="05000000000000000000" pitchFamily="2" charset="2"/>
            </a:endParaRPr>
          </a:p>
          <a:p>
            <a:r>
              <a:rPr lang="en-US" baseline="0" dirty="0" smtClean="0">
                <a:sym typeface="Wingdings" panose="05000000000000000000" pitchFamily="2" charset="2"/>
              </a:rPr>
              <a:t>WHERE WAS THE CULPRIT ARTERY? LAD, YES, BUT THERE IS ALSO LATERAL INVOLVEMENT (LCX).  THIS COULD HAVE BEEN A LEFT MAINSTEM INFARCT AKA = THE WIDOWMAKER</a:t>
            </a:r>
          </a:p>
          <a:p>
            <a:endParaRPr lang="en-US" baseline="0" dirty="0" smtClean="0">
              <a:sym typeface="Wingdings" panose="05000000000000000000" pitchFamily="2" charset="2"/>
            </a:endParaRP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9555D449-B875-4B8D-8E66-224D27E54C9A}" type="slidenum">
              <a:rPr lang="en-US" smtClean="0"/>
              <a:t>29</a:t>
            </a:fld>
            <a:endParaRPr lang="en-US"/>
          </a:p>
        </p:txBody>
      </p:sp>
    </p:spTree>
    <p:extLst>
      <p:ext uri="{BB962C8B-B14F-4D97-AF65-F5344CB8AC3E}">
        <p14:creationId xmlns:p14="http://schemas.microsoft.com/office/powerpoint/2010/main" val="3704116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vessels that provide blood TO the heart (not through</a:t>
            </a:r>
            <a:r>
              <a:rPr lang="en-US" baseline="0" dirty="0" smtClean="0"/>
              <a:t> the heart).  When a person has CAD – these are the arteries that are affected (</a:t>
            </a:r>
            <a:r>
              <a:rPr lang="en-US" baseline="0" dirty="0" err="1" smtClean="0"/>
              <a:t>atherosclerosed</a:t>
            </a:r>
            <a:r>
              <a:rPr lang="en-US" baseline="0" dirty="0" smtClean="0"/>
              <a:t> = plaques).  These are the arteries responsible for providing O2 to the heart.  </a:t>
            </a:r>
          </a:p>
          <a:p>
            <a:endParaRPr lang="en-US" baseline="0" dirty="0" smtClean="0"/>
          </a:p>
          <a:p>
            <a:r>
              <a:rPr lang="en-US" baseline="0" dirty="0" smtClean="0"/>
              <a:t>Because we know which areas of the heart these vessels supply, we can look in these areas on the ECG (anterior, inferior, lateral, posterior, right side)</a:t>
            </a:r>
          </a:p>
          <a:p>
            <a:endParaRPr lang="en-US" baseline="0" dirty="0" smtClean="0"/>
          </a:p>
          <a:p>
            <a:endParaRPr lang="en-US" baseline="0" dirty="0" smtClean="0"/>
          </a:p>
          <a:p>
            <a:r>
              <a:rPr lang="en-US" baseline="0" dirty="0" smtClean="0"/>
              <a:t>Discussion: </a:t>
            </a:r>
          </a:p>
          <a:p>
            <a:r>
              <a:rPr lang="en-US" baseline="0" dirty="0" smtClean="0"/>
              <a:t>What happens when the heart doesn’t get enough O2? </a:t>
            </a:r>
            <a:r>
              <a:rPr lang="en-US" baseline="0" dirty="0" smtClean="0">
                <a:sym typeface="Wingdings" panose="05000000000000000000" pitchFamily="2" charset="2"/>
              </a:rPr>
              <a:t> chest pain/angina</a:t>
            </a:r>
          </a:p>
          <a:p>
            <a:endParaRPr lang="en-US" baseline="0" dirty="0" smtClean="0">
              <a:sym typeface="Wingdings" panose="05000000000000000000" pitchFamily="2" charset="2"/>
            </a:endParaRPr>
          </a:p>
          <a:p>
            <a:r>
              <a:rPr lang="en-US" baseline="0" dirty="0" smtClean="0">
                <a:sym typeface="Wingdings" panose="05000000000000000000" pitchFamily="2" charset="2"/>
              </a:rPr>
              <a:t>What is the different between angina and MI?  </a:t>
            </a:r>
          </a:p>
          <a:p>
            <a:endParaRPr lang="en-US" baseline="0" dirty="0" smtClean="0">
              <a:sym typeface="Wingdings" panose="05000000000000000000" pitchFamily="2" charset="2"/>
            </a:endParaRPr>
          </a:p>
          <a:p>
            <a:r>
              <a:rPr lang="en-US" baseline="0" dirty="0" smtClean="0">
                <a:sym typeface="Wingdings" panose="05000000000000000000" pitchFamily="2" charset="2"/>
              </a:rPr>
              <a:t>Think about why nitroglycerin is effective?  </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6</a:t>
            </a:fld>
            <a:endParaRPr lang="en-US"/>
          </a:p>
        </p:txBody>
      </p:sp>
    </p:spTree>
    <p:extLst>
      <p:ext uri="{BB962C8B-B14F-4D97-AF65-F5344CB8AC3E}">
        <p14:creationId xmlns:p14="http://schemas.microsoft.com/office/powerpoint/2010/main" val="2472491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Anterolateral MI ---- LAD and LCX involvement</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30</a:t>
            </a:fld>
            <a:endParaRPr lang="en-US"/>
          </a:p>
        </p:txBody>
      </p:sp>
    </p:spTree>
    <p:extLst>
      <p:ext uri="{BB962C8B-B14F-4D97-AF65-F5344CB8AC3E}">
        <p14:creationId xmlns:p14="http://schemas.microsoft.com/office/powerpoint/2010/main" val="4030122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cs typeface="Times New Roman" pitchFamily="18" charset="0"/>
              </a:rPr>
              <a:t>Where is the elevation?</a:t>
            </a:r>
          </a:p>
          <a:p>
            <a:r>
              <a:rPr lang="en-US" altLang="en-US" dirty="0" smtClean="0">
                <a:latin typeface="Times New Roman" pitchFamily="18" charset="0"/>
                <a:cs typeface="Times New Roman" pitchFamily="18" charset="0"/>
              </a:rPr>
              <a:t>Where is the depression</a:t>
            </a:r>
            <a:r>
              <a:rPr lang="en-US" altLang="en-US" baseline="0" dirty="0" smtClean="0">
                <a:latin typeface="Times New Roman" pitchFamily="18" charset="0"/>
                <a:cs typeface="Times New Roman" pitchFamily="18" charset="0"/>
              </a:rPr>
              <a:t> (reciprocal?)</a:t>
            </a:r>
          </a:p>
          <a:p>
            <a:r>
              <a:rPr lang="en-US" altLang="en-US" baseline="0" dirty="0" smtClean="0">
                <a:latin typeface="Times New Roman" pitchFamily="18" charset="0"/>
                <a:cs typeface="Times New Roman" pitchFamily="18" charset="0"/>
              </a:rPr>
              <a:t>Any other ST changes? </a:t>
            </a:r>
          </a:p>
          <a:p>
            <a:endParaRPr lang="en-US" altLang="en-US" baseline="0" dirty="0" smtClean="0">
              <a:latin typeface="Times New Roman" pitchFamily="18" charset="0"/>
              <a:cs typeface="Times New Roman" pitchFamily="18" charset="0"/>
            </a:endParaRPr>
          </a:p>
          <a:p>
            <a:r>
              <a:rPr lang="en-US" altLang="en-US" baseline="0" dirty="0" smtClean="0">
                <a:latin typeface="Times New Roman" pitchFamily="18" charset="0"/>
                <a:cs typeface="Times New Roman" pitchFamily="18" charset="0"/>
              </a:rPr>
              <a:t>What type of infarction is this? </a:t>
            </a:r>
          </a:p>
          <a:p>
            <a:r>
              <a:rPr lang="en-US" altLang="en-US" baseline="0" dirty="0" smtClean="0">
                <a:latin typeface="Times New Roman" pitchFamily="18" charset="0"/>
                <a:cs typeface="Times New Roman" pitchFamily="18" charset="0"/>
              </a:rPr>
              <a:t>ANTEROLATERAL INFARCT – reciprocal changes starting in inferior</a:t>
            </a:r>
            <a:endParaRPr lang="en-US" alt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797551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cs typeface="Times New Roman" pitchFamily="18" charset="0"/>
              </a:rPr>
              <a:t>Where is the elevation?</a:t>
            </a:r>
          </a:p>
          <a:p>
            <a:r>
              <a:rPr lang="en-US" altLang="en-US" dirty="0" smtClean="0">
                <a:latin typeface="Times New Roman" pitchFamily="18" charset="0"/>
                <a:cs typeface="Times New Roman" pitchFamily="18" charset="0"/>
              </a:rPr>
              <a:t>Where is the depression</a:t>
            </a:r>
            <a:r>
              <a:rPr lang="en-US" altLang="en-US" baseline="0" dirty="0" smtClean="0">
                <a:latin typeface="Times New Roman" pitchFamily="18" charset="0"/>
                <a:cs typeface="Times New Roman" pitchFamily="18" charset="0"/>
              </a:rPr>
              <a:t> (reciprocal?)</a:t>
            </a:r>
          </a:p>
          <a:p>
            <a:r>
              <a:rPr lang="en-US" altLang="en-US" baseline="0" dirty="0" smtClean="0">
                <a:latin typeface="Times New Roman" pitchFamily="18" charset="0"/>
                <a:cs typeface="Times New Roman" pitchFamily="18" charset="0"/>
              </a:rPr>
              <a:t>Any other ST changes? </a:t>
            </a:r>
          </a:p>
          <a:p>
            <a:endParaRPr lang="en-US" altLang="en-US" baseline="0" dirty="0" smtClean="0">
              <a:latin typeface="Times New Roman" pitchFamily="18" charset="0"/>
              <a:cs typeface="Times New Roman" pitchFamily="18" charset="0"/>
            </a:endParaRPr>
          </a:p>
          <a:p>
            <a:r>
              <a:rPr lang="en-US" altLang="en-US" baseline="0" dirty="0" smtClean="0">
                <a:latin typeface="Times New Roman" pitchFamily="18" charset="0"/>
                <a:cs typeface="Times New Roman" pitchFamily="18" charset="0"/>
              </a:rPr>
              <a:t>What type of infarction is this? </a:t>
            </a:r>
          </a:p>
          <a:p>
            <a:r>
              <a:rPr lang="en-US" altLang="en-US" baseline="0" dirty="0" smtClean="0">
                <a:latin typeface="Times New Roman" pitchFamily="18" charset="0"/>
                <a:cs typeface="Times New Roman" pitchFamily="18" charset="0"/>
              </a:rPr>
              <a:t>INFERIOR INFARCT – reciprocal changes starting in anterior </a:t>
            </a:r>
          </a:p>
          <a:p>
            <a:r>
              <a:rPr lang="en-US" altLang="en-US" baseline="0" dirty="0" smtClean="0">
                <a:latin typeface="Times New Roman" pitchFamily="18" charset="0"/>
                <a:cs typeface="Times New Roman" pitchFamily="18" charset="0"/>
                <a:sym typeface="Wingdings" panose="05000000000000000000" pitchFamily="2" charset="2"/>
              </a:rPr>
              <a:t> should consider 15-lead</a:t>
            </a:r>
            <a:endParaRPr lang="en-US" altLang="en-US" dirty="0" smtClean="0">
              <a:latin typeface="Times New Roman" pitchFamily="18" charset="0"/>
              <a:cs typeface="Times New Roman" pitchFamily="18" charset="0"/>
            </a:endParaRPr>
          </a:p>
          <a:p>
            <a:endParaRPr lang="en-CA" altLang="en-US" dirty="0" smtClean="0">
              <a:latin typeface="Times New Roman" pitchFamily="18" charset="0"/>
              <a:cs typeface="Times New Roman" pitchFamily="18" charset="0"/>
            </a:endParaRPr>
          </a:p>
          <a:p>
            <a:r>
              <a:rPr lang="en-CA" altLang="en-US" dirty="0" smtClean="0">
                <a:latin typeface="Times New Roman" pitchFamily="18" charset="0"/>
                <a:cs typeface="Times New Roman" pitchFamily="18" charset="0"/>
              </a:rPr>
              <a:t>(INFERIOR</a:t>
            </a:r>
            <a:r>
              <a:rPr lang="en-CA" altLang="en-US" baseline="0" dirty="0" smtClean="0">
                <a:latin typeface="Times New Roman" pitchFamily="18" charset="0"/>
                <a:cs typeface="Times New Roman" pitchFamily="18" charset="0"/>
              </a:rPr>
              <a:t> RARELY OCCUR ALONE, OFTEN WITH RV INFARCT OR POSTERIOR INFARCT)</a:t>
            </a:r>
            <a:endParaRPr lang="en-CA" altLang="en-US" dirty="0" smtClean="0">
              <a:latin typeface="Times New Roman" pitchFamily="18" charset="0"/>
              <a:cs typeface="Times New Roman" pitchFamily="18" charset="0"/>
            </a:endParaRPr>
          </a:p>
          <a:p>
            <a:endParaRPr lang="en-CA" alt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63530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cs typeface="Times New Roman" pitchFamily="18" charset="0"/>
              </a:rPr>
              <a:t>Where is the elevation?</a:t>
            </a:r>
          </a:p>
          <a:p>
            <a:r>
              <a:rPr lang="en-US" altLang="en-US" dirty="0" smtClean="0">
                <a:latin typeface="Times New Roman" pitchFamily="18" charset="0"/>
                <a:cs typeface="Times New Roman" pitchFamily="18" charset="0"/>
              </a:rPr>
              <a:t>Where is the depression</a:t>
            </a:r>
            <a:r>
              <a:rPr lang="en-US" altLang="en-US" baseline="0" dirty="0" smtClean="0">
                <a:latin typeface="Times New Roman" pitchFamily="18" charset="0"/>
                <a:cs typeface="Times New Roman" pitchFamily="18" charset="0"/>
              </a:rPr>
              <a:t> (reciprocal?)</a:t>
            </a:r>
          </a:p>
          <a:p>
            <a:r>
              <a:rPr lang="en-US" altLang="en-US" baseline="0" dirty="0" smtClean="0">
                <a:latin typeface="Times New Roman" pitchFamily="18" charset="0"/>
                <a:cs typeface="Times New Roman" pitchFamily="18" charset="0"/>
              </a:rPr>
              <a:t>Any other ST changes? </a:t>
            </a:r>
          </a:p>
          <a:p>
            <a:endParaRPr lang="en-US" altLang="en-US" baseline="0" dirty="0" smtClean="0">
              <a:latin typeface="Times New Roman" pitchFamily="18" charset="0"/>
              <a:cs typeface="Times New Roman" pitchFamily="18" charset="0"/>
            </a:endParaRPr>
          </a:p>
          <a:p>
            <a:r>
              <a:rPr lang="en-US" altLang="en-US" baseline="0" dirty="0" smtClean="0">
                <a:latin typeface="Times New Roman" pitchFamily="18" charset="0"/>
                <a:cs typeface="Times New Roman" pitchFamily="18" charset="0"/>
              </a:rPr>
              <a:t>What type of infarction is this? </a:t>
            </a:r>
          </a:p>
          <a:p>
            <a:r>
              <a:rPr lang="en-US" altLang="en-US" baseline="0" dirty="0" smtClean="0">
                <a:latin typeface="Times New Roman" pitchFamily="18" charset="0"/>
                <a:cs typeface="Times New Roman" pitchFamily="18" charset="0"/>
              </a:rPr>
              <a:t>INFERIOR INFARCT – reciprocal changes starting in anterior (V2, V3)</a:t>
            </a:r>
          </a:p>
          <a:p>
            <a:r>
              <a:rPr lang="en-US" altLang="en-US" baseline="0" dirty="0" smtClean="0">
                <a:latin typeface="Times New Roman" pitchFamily="18" charset="0"/>
                <a:cs typeface="Times New Roman" pitchFamily="18" charset="0"/>
                <a:sym typeface="Wingdings" panose="05000000000000000000" pitchFamily="2" charset="2"/>
              </a:rPr>
              <a:t> should consider 15-lead</a:t>
            </a:r>
            <a:endParaRPr lang="en-US" altLang="en-US" dirty="0" smtClean="0">
              <a:latin typeface="Times New Roman" pitchFamily="18" charset="0"/>
              <a:cs typeface="Times New Roman" pitchFamily="18" charset="0"/>
            </a:endParaRPr>
          </a:p>
          <a:p>
            <a:endParaRPr lang="en-CA" altLang="en-US" dirty="0" smtClean="0">
              <a:latin typeface="Times New Roman" pitchFamily="18" charset="0"/>
              <a:cs typeface="Times New Roman" pitchFamily="18" charset="0"/>
            </a:endParaRPr>
          </a:p>
          <a:p>
            <a:r>
              <a:rPr lang="en-CA" altLang="en-US" dirty="0" smtClean="0">
                <a:latin typeface="Times New Roman" pitchFamily="18" charset="0"/>
                <a:cs typeface="Times New Roman" pitchFamily="18" charset="0"/>
              </a:rPr>
              <a:t>(INFERIOR</a:t>
            </a:r>
            <a:r>
              <a:rPr lang="en-CA" altLang="en-US" baseline="0" dirty="0" smtClean="0">
                <a:latin typeface="Times New Roman" pitchFamily="18" charset="0"/>
                <a:cs typeface="Times New Roman" pitchFamily="18" charset="0"/>
              </a:rPr>
              <a:t> RARELY OCCUR ALONE, OFTEN WITH RV INFARCT OR POSTERIOR INFARCT)</a:t>
            </a:r>
          </a:p>
          <a:p>
            <a:endParaRPr lang="en-CA" altLang="en-US" baseline="0" dirty="0" smtClean="0">
              <a:latin typeface="Times New Roman" pitchFamily="18" charset="0"/>
              <a:cs typeface="Times New Roman" pitchFamily="18" charset="0"/>
            </a:endParaRPr>
          </a:p>
          <a:p>
            <a:r>
              <a:rPr lang="en-CA" altLang="en-US" baseline="0" dirty="0" smtClean="0">
                <a:latin typeface="Times New Roman" pitchFamily="18" charset="0"/>
                <a:cs typeface="Times New Roman" pitchFamily="18" charset="0"/>
              </a:rPr>
              <a:t>What else do you notice about this </a:t>
            </a:r>
            <a:r>
              <a:rPr lang="en-CA" altLang="en-US" baseline="0" dirty="0" smtClean="0">
                <a:latin typeface="Times New Roman" pitchFamily="18" charset="0"/>
                <a:cs typeface="Times New Roman" pitchFamily="18" charset="0"/>
              </a:rPr>
              <a:t>ECG?  </a:t>
            </a:r>
            <a:r>
              <a:rPr lang="en-CA" altLang="en-US" baseline="0" dirty="0" smtClean="0">
                <a:latin typeface="Times New Roman" pitchFamily="18" charset="0"/>
                <a:cs typeface="Times New Roman" pitchFamily="18" charset="0"/>
              </a:rPr>
              <a:t>Look at the QRS complex? </a:t>
            </a:r>
          </a:p>
          <a:p>
            <a:r>
              <a:rPr lang="en-CA" altLang="en-US" baseline="0" dirty="0" smtClean="0">
                <a:latin typeface="Times New Roman" pitchFamily="18" charset="0"/>
                <a:cs typeface="Times New Roman" pitchFamily="18" charset="0"/>
              </a:rPr>
              <a:t>LBBB – if new is a sign of MI (conduction changes in electrical pathway due to death of myocardium).  Look up an old ECG in file/chart for comparison – if not available, treat as new.  </a:t>
            </a:r>
          </a:p>
        </p:txBody>
      </p:sp>
    </p:spTree>
    <p:extLst>
      <p:ext uri="{BB962C8B-B14F-4D97-AF65-F5344CB8AC3E}">
        <p14:creationId xmlns:p14="http://schemas.microsoft.com/office/powerpoint/2010/main" val="333239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Times New Roman" pitchFamily="18" charset="0"/>
                <a:cs typeface="Times New Roman" pitchFamily="18" charset="0"/>
              </a:rPr>
              <a:t>Where is the elevation?</a:t>
            </a:r>
          </a:p>
          <a:p>
            <a:r>
              <a:rPr lang="en-US" altLang="en-US" dirty="0" smtClean="0">
                <a:latin typeface="Times New Roman" pitchFamily="18" charset="0"/>
                <a:cs typeface="Times New Roman" pitchFamily="18" charset="0"/>
              </a:rPr>
              <a:t>Where is the depression</a:t>
            </a:r>
            <a:r>
              <a:rPr lang="en-US" altLang="en-US" baseline="0" dirty="0" smtClean="0">
                <a:latin typeface="Times New Roman" pitchFamily="18" charset="0"/>
                <a:cs typeface="Times New Roman" pitchFamily="18" charset="0"/>
              </a:rPr>
              <a:t> (reciprocal?)</a:t>
            </a:r>
          </a:p>
          <a:p>
            <a:r>
              <a:rPr lang="en-US" altLang="en-US" baseline="0" dirty="0" smtClean="0">
                <a:latin typeface="Times New Roman" pitchFamily="18" charset="0"/>
                <a:cs typeface="Times New Roman" pitchFamily="18" charset="0"/>
              </a:rPr>
              <a:t>Any other ST changes? </a:t>
            </a:r>
          </a:p>
          <a:p>
            <a:endParaRPr lang="en-US" altLang="en-US" baseline="0" dirty="0" smtClean="0">
              <a:latin typeface="Times New Roman" pitchFamily="18" charset="0"/>
              <a:cs typeface="Times New Roman" pitchFamily="18" charset="0"/>
            </a:endParaRPr>
          </a:p>
          <a:p>
            <a:r>
              <a:rPr lang="en-US" altLang="en-US" baseline="0" dirty="0" smtClean="0">
                <a:latin typeface="Times New Roman" pitchFamily="18" charset="0"/>
                <a:cs typeface="Times New Roman" pitchFamily="18" charset="0"/>
              </a:rPr>
              <a:t>What type of infarction is this? </a:t>
            </a:r>
          </a:p>
          <a:p>
            <a:r>
              <a:rPr lang="en-US" altLang="en-US" baseline="0" dirty="0" smtClean="0">
                <a:latin typeface="Times New Roman" pitchFamily="18" charset="0"/>
                <a:cs typeface="Times New Roman" pitchFamily="18" charset="0"/>
              </a:rPr>
              <a:t>LATERAL– reciprocal changes starting in anterior (V1, V2)</a:t>
            </a:r>
          </a:p>
          <a:p>
            <a:r>
              <a:rPr lang="en-US" altLang="en-US" baseline="0" dirty="0" smtClean="0">
                <a:latin typeface="Times New Roman" pitchFamily="18" charset="0"/>
                <a:cs typeface="Times New Roman" pitchFamily="18" charset="0"/>
                <a:sym typeface="Wingdings" panose="05000000000000000000" pitchFamily="2" charset="2"/>
              </a:rPr>
              <a:t> should consider 15-lead  ELEVATION IS ALMOST EXCLUSIVELY TOWARDS THE POSTERIOR – double check that it isn’t extending into the posterior (V7, V8, V9)</a:t>
            </a:r>
            <a:endParaRPr lang="en-US" altLang="en-US"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a:defRPr/>
            </a:pPr>
            <a:fld id="{4B9C4EA3-097D-4748-AC4B-31E29ECCE0A3}" type="slidenum">
              <a:rPr lang="en-US" smtClean="0"/>
              <a:pPr>
                <a:defRPr/>
              </a:pPr>
              <a:t>34</a:t>
            </a:fld>
            <a:endParaRPr lang="en-US"/>
          </a:p>
        </p:txBody>
      </p:sp>
    </p:spTree>
    <p:extLst>
      <p:ext uri="{BB962C8B-B14F-4D97-AF65-F5344CB8AC3E}">
        <p14:creationId xmlns:p14="http://schemas.microsoft.com/office/powerpoint/2010/main" val="4121491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fr-FR" dirty="0" smtClean="0"/>
              <a:t>Where</a:t>
            </a:r>
            <a:r>
              <a:rPr lang="en-US" altLang="fr-FR" baseline="0" dirty="0" smtClean="0"/>
              <a:t> is the elevation?</a:t>
            </a:r>
          </a:p>
          <a:p>
            <a:pPr>
              <a:defRPr/>
            </a:pPr>
            <a:r>
              <a:rPr lang="en-US" altLang="fr-FR" baseline="0" dirty="0" smtClean="0"/>
              <a:t>Are there any other ST abnormalities? (Flipped T wave inferior = ischemia)</a:t>
            </a:r>
          </a:p>
          <a:p>
            <a:pPr>
              <a:defRPr/>
            </a:pPr>
            <a:r>
              <a:rPr lang="en-US" altLang="fr-FR" baseline="0" dirty="0" smtClean="0"/>
              <a:t>Where is the depression? (reciprocal) </a:t>
            </a:r>
            <a:r>
              <a:rPr lang="en-US" altLang="fr-FR" baseline="0" dirty="0" smtClean="0">
                <a:sym typeface="Wingdings" panose="05000000000000000000" pitchFamily="2" charset="2"/>
              </a:rPr>
              <a:t> if this is opposite, where should we look for the problem? </a:t>
            </a:r>
          </a:p>
          <a:p>
            <a:pPr>
              <a:defRPr/>
            </a:pPr>
            <a:endParaRPr lang="en-US" altLang="fr-FR" baseline="0" dirty="0" smtClean="0">
              <a:sym typeface="Wingdings" panose="05000000000000000000" pitchFamily="2" charset="2"/>
            </a:endParaRPr>
          </a:p>
          <a:p>
            <a:pPr>
              <a:defRPr/>
            </a:pPr>
            <a:endParaRPr lang="en-US" altLang="fr-FR" dirty="0" smtClean="0"/>
          </a:p>
          <a:p>
            <a:pPr>
              <a:defRPr/>
            </a:pPr>
            <a:r>
              <a:rPr lang="en-US" altLang="fr-FR" dirty="0" smtClean="0"/>
              <a:t>REMEMBER, A 15-LEAD LOOKS AT THE POSTERIOR, BUT IT ALSO INCLUDES V4,</a:t>
            </a:r>
            <a:r>
              <a:rPr lang="en-US" altLang="fr-FR" baseline="0" dirty="0" smtClean="0"/>
              <a:t> ONE EXTRA LEAD LOOKING AT THE RV.  </a:t>
            </a:r>
          </a:p>
          <a:p>
            <a:pPr>
              <a:defRPr/>
            </a:pPr>
            <a:endParaRPr lang="en-US" altLang="fr-FR" baseline="0" dirty="0" smtClean="0"/>
          </a:p>
          <a:p>
            <a:pPr>
              <a:defRPr/>
            </a:pPr>
            <a:r>
              <a:rPr lang="en-US" altLang="fr-FR" baseline="0" dirty="0" smtClean="0"/>
              <a:t>INFERIOR INFARCTS – rarely occur alone and are often associated with POSTERIOR MI</a:t>
            </a:r>
          </a:p>
          <a:p>
            <a:pPr>
              <a:defRPr/>
            </a:pPr>
            <a:r>
              <a:rPr lang="en-US" altLang="fr-FR" baseline="0" dirty="0" smtClean="0"/>
              <a:t>INFERIOR INFARCTS – are also often associated with RIGHT-SIDED INFARCT. </a:t>
            </a:r>
          </a:p>
          <a:p>
            <a:pPr>
              <a:defRPr/>
            </a:pPr>
            <a:endParaRPr lang="en-US" altLang="fr-FR" baseline="0" dirty="0" smtClean="0"/>
          </a:p>
          <a:p>
            <a:pPr>
              <a:defRPr/>
            </a:pPr>
            <a:r>
              <a:rPr lang="en-US" altLang="fr-FR" baseline="0" dirty="0" smtClean="0"/>
              <a:t>THE 15-LEAD can quickly see if there is elevation in the POSTERIOR (V7, V8, V9) OR in the RIGHT-SIDE (V1, V4R).  </a:t>
            </a:r>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35</a:t>
            </a:fld>
            <a:endParaRPr lang="en-US"/>
          </a:p>
        </p:txBody>
      </p:sp>
    </p:spTree>
    <p:extLst>
      <p:ext uri="{BB962C8B-B14F-4D97-AF65-F5344CB8AC3E}">
        <p14:creationId xmlns:p14="http://schemas.microsoft.com/office/powerpoint/2010/main" val="1850513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different </a:t>
            </a:r>
            <a:r>
              <a:rPr lang="en-US" baseline="0" dirty="0" smtClean="0"/>
              <a:t>ECG.  </a:t>
            </a:r>
            <a:endParaRPr lang="en-US" baseline="0" dirty="0" smtClean="0"/>
          </a:p>
          <a:p>
            <a:endParaRPr lang="en-US" dirty="0" smtClean="0"/>
          </a:p>
          <a:p>
            <a:r>
              <a:rPr lang="en-US" dirty="0" smtClean="0"/>
              <a:t>Where is the elevation?</a:t>
            </a:r>
            <a:r>
              <a:rPr lang="en-US" baseline="0" dirty="0" smtClean="0"/>
              <a:t> </a:t>
            </a:r>
          </a:p>
          <a:p>
            <a:r>
              <a:rPr lang="en-US" baseline="0" dirty="0" smtClean="0"/>
              <a:t>Where is the depression – reciprocal?</a:t>
            </a:r>
          </a:p>
          <a:p>
            <a:endParaRPr lang="en-US" baseline="0" dirty="0" smtClean="0"/>
          </a:p>
          <a:p>
            <a:r>
              <a:rPr lang="en-US" baseline="0" dirty="0" smtClean="0"/>
              <a:t>What is this infarct called? </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36</a:t>
            </a:fld>
            <a:endParaRPr lang="en-US"/>
          </a:p>
        </p:txBody>
      </p:sp>
    </p:spTree>
    <p:extLst>
      <p:ext uri="{BB962C8B-B14F-4D97-AF65-F5344CB8AC3E}">
        <p14:creationId xmlns:p14="http://schemas.microsoft.com/office/powerpoint/2010/main" val="2054090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SIDE </a:t>
            </a:r>
            <a:r>
              <a:rPr lang="en-US" dirty="0" smtClean="0"/>
              <a:t>ECG</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37</a:t>
            </a:fld>
            <a:endParaRPr lang="en-US"/>
          </a:p>
        </p:txBody>
      </p:sp>
    </p:spTree>
    <p:extLst>
      <p:ext uri="{BB962C8B-B14F-4D97-AF65-F5344CB8AC3E}">
        <p14:creationId xmlns:p14="http://schemas.microsoft.com/office/powerpoint/2010/main" val="1016447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talked about how the</a:t>
            </a:r>
            <a:r>
              <a:rPr lang="en-US" baseline="0" dirty="0" smtClean="0"/>
              <a:t> standard 12-lead only has 1 lead looking at RV (V1) and a 15-lead has two leads (V1, V4R).  </a:t>
            </a:r>
          </a:p>
          <a:p>
            <a:endParaRPr lang="en-US" baseline="0" dirty="0" smtClean="0"/>
          </a:p>
          <a:p>
            <a:r>
              <a:rPr lang="en-US" baseline="0" dirty="0" smtClean="0"/>
              <a:t>Right sided ECG is necessary when you want to see the full right side V1R- V6R. </a:t>
            </a:r>
            <a:r>
              <a:rPr lang="en-US" sz="1200" b="1" dirty="0" smtClean="0"/>
              <a:t>The most useful lead is V4R</a:t>
            </a:r>
            <a:r>
              <a:rPr lang="en-US" sz="1200" dirty="0" smtClean="0"/>
              <a:t>, which is obtained by placing the V4 electrode in the 5th right intercostal space in the midclavicular line. </a:t>
            </a:r>
          </a:p>
          <a:p>
            <a:pPr>
              <a:defRPr/>
            </a:pPr>
            <a:endParaRPr lang="en-US" sz="1200" dirty="0" smtClean="0"/>
          </a:p>
          <a:p>
            <a:pPr>
              <a:defRPr/>
            </a:pPr>
            <a:r>
              <a:rPr lang="en-US" sz="1200" b="1" dirty="0" smtClean="0"/>
              <a:t>ST elevation in V4R has a sensitivity of 88%, specificity of 78% and diagnostic accuracy of 83% in the diagnosis of RV MI.</a:t>
            </a:r>
            <a:r>
              <a:rPr lang="en-US" sz="1200" b="1" baseline="0" dirty="0" smtClean="0"/>
              <a:t>  </a:t>
            </a:r>
            <a:r>
              <a:rPr lang="en-US" altLang="en-US" sz="1200" b="1" dirty="0" smtClean="0"/>
              <a:t>ST elevation in the right-sided leads is a transient phenomenon, lasting </a:t>
            </a:r>
            <a:r>
              <a:rPr lang="en-US" altLang="en-US" sz="1200" b="1" u="sng" dirty="0" smtClean="0"/>
              <a:t>less than 10 hours in 50% of patients </a:t>
            </a:r>
            <a:r>
              <a:rPr lang="en-US" altLang="en-US" sz="1200" b="1" dirty="0" smtClean="0"/>
              <a:t>with RV infarction</a:t>
            </a:r>
          </a:p>
          <a:p>
            <a:endParaRPr lang="en-US" baseline="0" dirty="0" smtClean="0"/>
          </a:p>
          <a:p>
            <a:endParaRPr lang="en-US" dirty="0" smtClean="0"/>
          </a:p>
          <a:p>
            <a:pPr>
              <a:buBlip>
                <a:blip r:embed="rId3"/>
              </a:buBlip>
              <a:defRPr/>
            </a:pPr>
            <a:r>
              <a:rPr lang="en-US" dirty="0" smtClean="0"/>
              <a:t>Right ventricular infarction complicates up to 40% of inferior STEMIs. </a:t>
            </a:r>
          </a:p>
          <a:p>
            <a:pPr>
              <a:buBlip>
                <a:blip r:embed="rId3"/>
              </a:buBlip>
              <a:defRPr/>
            </a:pPr>
            <a:r>
              <a:rPr lang="en-US" dirty="0" smtClean="0"/>
              <a:t>Isolated RV infarction is extremely uncommon.</a:t>
            </a:r>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38</a:t>
            </a:fld>
            <a:endParaRPr lang="en-US"/>
          </a:p>
        </p:txBody>
      </p:sp>
    </p:spTree>
    <p:extLst>
      <p:ext uri="{BB962C8B-B14F-4D97-AF65-F5344CB8AC3E}">
        <p14:creationId xmlns:p14="http://schemas.microsoft.com/office/powerpoint/2010/main" val="262481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RV</a:t>
            </a:r>
            <a:r>
              <a:rPr lang="en-US" baseline="0" dirty="0" smtClean="0"/>
              <a:t>I patients are “preload” dependent.  </a:t>
            </a:r>
          </a:p>
          <a:p>
            <a:endParaRPr lang="en-US" baseline="0" dirty="0" smtClean="0"/>
          </a:p>
          <a:p>
            <a:r>
              <a:rPr lang="en-US" altLang="fr-FR" dirty="0" smtClean="0"/>
              <a:t>Those with an RVI could need from 1 to 5 liters in the acute setting. Trial with 500ml</a:t>
            </a:r>
            <a:r>
              <a:rPr lang="en-US" altLang="fr-FR" baseline="0" dirty="0" smtClean="0"/>
              <a:t> may be necessary. </a:t>
            </a:r>
            <a:endParaRPr lang="en-US" altLang="fr-FR" dirty="0" smtClean="0"/>
          </a:p>
          <a:p>
            <a:endParaRPr lang="en-US" altLang="fr-FR" dirty="0" smtClean="0"/>
          </a:p>
          <a:p>
            <a:r>
              <a:rPr lang="en-US" altLang="fr-FR" dirty="0" smtClean="0"/>
              <a:t>RVI needs the extra preload to recruit “Starling” forces on the right side. (the greater</a:t>
            </a:r>
            <a:r>
              <a:rPr lang="en-US" altLang="fr-FR" baseline="0" dirty="0" smtClean="0"/>
              <a:t> the stretch the greater the force of contraction = think like an elastic rubber band)</a:t>
            </a:r>
          </a:p>
          <a:p>
            <a:endParaRPr lang="en-US" altLang="fr-FR" dirty="0" smtClean="0"/>
          </a:p>
          <a:p>
            <a:r>
              <a:rPr lang="en-US" altLang="fr-FR" dirty="0" smtClean="0"/>
              <a:t>Vasodilators such as morphine and nitro can cause a profound drop in blood pressure, even arrest, in the patient with an RVI.</a:t>
            </a:r>
            <a:endParaRPr lang="fr-CA" altLang="en-US" dirty="0" smtClean="0"/>
          </a:p>
          <a:p>
            <a:endParaRPr lang="en-US" baseline="0" dirty="0" smtClean="0"/>
          </a:p>
          <a:p>
            <a:r>
              <a:rPr lang="en-US" baseline="0" dirty="0" smtClean="0"/>
              <a:t>What other medication (not nitro/nitrates) that we give for MI should we give with caution as it can also reduce preload? </a:t>
            </a:r>
          </a:p>
          <a:p>
            <a:r>
              <a:rPr lang="en-US" baseline="0" dirty="0" smtClean="0"/>
              <a:t>Morphine!</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39</a:t>
            </a:fld>
            <a:endParaRPr lang="en-US"/>
          </a:p>
        </p:txBody>
      </p:sp>
    </p:spTree>
    <p:extLst>
      <p:ext uri="{BB962C8B-B14F-4D97-AF65-F5344CB8AC3E}">
        <p14:creationId xmlns:p14="http://schemas.microsoft.com/office/powerpoint/2010/main" val="67814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en-US" dirty="0" smtClean="0"/>
              <a:t>These electrodes detect the tiny electrical changes on the skin that arise from the heart muscle’s electro-physiologic pattern of depolarizing and repolarizing during each heartbeat.</a:t>
            </a:r>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7</a:t>
            </a:fld>
            <a:endParaRPr lang="en-US"/>
          </a:p>
        </p:txBody>
      </p:sp>
    </p:spTree>
    <p:extLst>
      <p:ext uri="{BB962C8B-B14F-4D97-AF65-F5344CB8AC3E}">
        <p14:creationId xmlns:p14="http://schemas.microsoft.com/office/powerpoint/2010/main" val="3535466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JVD</a:t>
            </a:r>
            <a:r>
              <a:rPr lang="en-US" baseline="0" dirty="0" smtClean="0"/>
              <a:t> can be caused by other conditions but ensure you are looking for it in your ACS/chest pain/MI patients as part of your ROUTINE ASSESSMENT.</a:t>
            </a:r>
          </a:p>
          <a:p>
            <a:endParaRPr lang="en-US" dirty="0" smtClean="0"/>
          </a:p>
          <a:p>
            <a:r>
              <a:rPr lang="en-US" dirty="0" smtClean="0"/>
              <a:t>(middle image is actually of cardiac tamponade!)</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40</a:t>
            </a:fld>
            <a:endParaRPr lang="en-US"/>
          </a:p>
        </p:txBody>
      </p:sp>
    </p:spTree>
    <p:extLst>
      <p:ext uri="{BB962C8B-B14F-4D97-AF65-F5344CB8AC3E}">
        <p14:creationId xmlns:p14="http://schemas.microsoft.com/office/powerpoint/2010/main" val="2088841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latin typeface="Times New Roman" pitchFamily="18" charset="0"/>
                <a:cs typeface="Times New Roman" pitchFamily="18" charset="0"/>
              </a:rPr>
              <a:t>Where is the elevation?</a:t>
            </a:r>
          </a:p>
          <a:p>
            <a:r>
              <a:rPr lang="en-US" altLang="en-US" dirty="0" smtClean="0">
                <a:latin typeface="Times New Roman" pitchFamily="18" charset="0"/>
                <a:cs typeface="Times New Roman" pitchFamily="18" charset="0"/>
              </a:rPr>
              <a:t>Where is the depression</a:t>
            </a:r>
            <a:r>
              <a:rPr lang="en-US" altLang="en-US" baseline="0" dirty="0" smtClean="0">
                <a:latin typeface="Times New Roman" pitchFamily="18" charset="0"/>
                <a:cs typeface="Times New Roman" pitchFamily="18" charset="0"/>
              </a:rPr>
              <a:t> (reciprocal?)</a:t>
            </a:r>
          </a:p>
          <a:p>
            <a:r>
              <a:rPr lang="en-US" altLang="en-US" baseline="0" dirty="0" smtClean="0">
                <a:latin typeface="Times New Roman" pitchFamily="18" charset="0"/>
                <a:cs typeface="Times New Roman" pitchFamily="18" charset="0"/>
              </a:rPr>
              <a:t>Any other ST changes? </a:t>
            </a:r>
          </a:p>
          <a:p>
            <a:endParaRPr lang="en-US" altLang="en-US" baseline="0" dirty="0" smtClean="0">
              <a:latin typeface="Times New Roman" pitchFamily="18" charset="0"/>
              <a:cs typeface="Times New Roman" pitchFamily="18" charset="0"/>
            </a:endParaRPr>
          </a:p>
          <a:p>
            <a:r>
              <a:rPr lang="en-US" altLang="en-US" baseline="0" dirty="0" smtClean="0">
                <a:latin typeface="Times New Roman" pitchFamily="18" charset="0"/>
                <a:cs typeface="Times New Roman" pitchFamily="18" charset="0"/>
              </a:rPr>
              <a:t>What type of infarction is this? </a:t>
            </a:r>
          </a:p>
          <a:p>
            <a:r>
              <a:rPr lang="en-US" dirty="0" smtClean="0"/>
              <a:t>INFEROLATERAL WITH POSSIBLE </a:t>
            </a:r>
            <a:r>
              <a:rPr lang="en-US" smtClean="0"/>
              <a:t>RV INVOLVEMENT</a:t>
            </a:r>
            <a:endParaRPr lang="en-US" dirty="0" smtClean="0"/>
          </a:p>
          <a:p>
            <a:endParaRPr lang="en-US" dirty="0" smtClean="0"/>
          </a:p>
          <a:p>
            <a:pPr>
              <a:buBlip>
                <a:blip r:embed="rId3"/>
              </a:buBlip>
              <a:defRPr/>
            </a:pPr>
            <a:r>
              <a:rPr lang="en-US" sz="1800" dirty="0" smtClean="0"/>
              <a:t>In patients presenting with inferior STEMI, right ventricular infarction is suggested by the presence of:</a:t>
            </a:r>
          </a:p>
          <a:p>
            <a:pPr lvl="1">
              <a:buBlip>
                <a:blip r:embed="rId3"/>
              </a:buBlip>
              <a:defRPr/>
            </a:pPr>
            <a:r>
              <a:rPr lang="en-US" sz="1800" b="1" dirty="0" smtClean="0">
                <a:solidFill>
                  <a:srgbClr val="FF0000"/>
                </a:solidFill>
              </a:rPr>
              <a:t>ST elevation in V1 </a:t>
            </a:r>
            <a:endParaRPr lang="en-US" sz="1800" dirty="0" smtClean="0">
              <a:solidFill>
                <a:srgbClr val="FF0000"/>
              </a:solidFill>
            </a:endParaRPr>
          </a:p>
          <a:p>
            <a:pPr lvl="2">
              <a:buBlip>
                <a:blip r:embed="rId3"/>
              </a:buBlip>
              <a:defRPr/>
            </a:pPr>
            <a:r>
              <a:rPr lang="en-US" dirty="0" smtClean="0"/>
              <a:t> the only standard ECG lead that looks directly at the right ventricle. </a:t>
            </a:r>
          </a:p>
          <a:p>
            <a:pPr lvl="1">
              <a:buBlip>
                <a:blip r:embed="rId3"/>
              </a:buBlip>
              <a:defRPr/>
            </a:pPr>
            <a:r>
              <a:rPr lang="en-US" sz="1800" b="1" dirty="0" smtClean="0">
                <a:solidFill>
                  <a:srgbClr val="FF0000"/>
                </a:solidFill>
              </a:rPr>
              <a:t>ST elevation in lead III &gt; lead II</a:t>
            </a:r>
            <a:r>
              <a:rPr lang="en-US" sz="1800" dirty="0" smtClean="0">
                <a:solidFill>
                  <a:srgbClr val="FF0000"/>
                </a:solidFill>
              </a:rPr>
              <a:t> </a:t>
            </a:r>
          </a:p>
          <a:p>
            <a:pPr lvl="2">
              <a:buBlip>
                <a:blip r:embed="rId3"/>
              </a:buBlip>
              <a:defRPr/>
            </a:pPr>
            <a:r>
              <a:rPr lang="en-US" dirty="0" smtClean="0"/>
              <a:t>because lead III is more “rightward facing” than lead II and hence more sensitive to the injury current produced by the right ventricle</a:t>
            </a:r>
          </a:p>
          <a:p>
            <a:pPr lvl="2">
              <a:buBlip>
                <a:blip r:embed="rId3"/>
              </a:buBlip>
              <a:defRPr/>
            </a:pPr>
            <a:endParaRPr lang="en-US" dirty="0" smtClean="0"/>
          </a:p>
          <a:p>
            <a:pPr lvl="1">
              <a:buBlip>
                <a:blip r:embed="rId3"/>
              </a:buBlip>
              <a:defRPr/>
            </a:pPr>
            <a:r>
              <a:rPr lang="en-US" sz="1800" dirty="0" smtClean="0"/>
              <a:t>Other useful tips for spotting right </a:t>
            </a:r>
            <a:br>
              <a:rPr lang="en-US" sz="1800" dirty="0" smtClean="0"/>
            </a:br>
            <a:r>
              <a:rPr lang="en-US" sz="1800" dirty="0" smtClean="0"/>
              <a:t>ventricular MI:</a:t>
            </a:r>
          </a:p>
          <a:p>
            <a:pPr lvl="2">
              <a:buBlip>
                <a:blip r:embed="rId3"/>
              </a:buBlip>
              <a:defRPr/>
            </a:pPr>
            <a:r>
              <a:rPr lang="en-US" dirty="0" smtClean="0">
                <a:solidFill>
                  <a:srgbClr val="FF0000"/>
                </a:solidFill>
              </a:rPr>
              <a:t>ST elevation in V1 &gt; V2. </a:t>
            </a:r>
          </a:p>
          <a:p>
            <a:pPr lvl="2">
              <a:buBlip>
                <a:blip r:embed="rId3"/>
              </a:buBlip>
              <a:defRPr/>
            </a:pPr>
            <a:r>
              <a:rPr lang="en-US" dirty="0" smtClean="0">
                <a:solidFill>
                  <a:srgbClr val="FF0000"/>
                </a:solidFill>
              </a:rPr>
              <a:t>ST elevation in V1 + ST depression in V2 </a:t>
            </a:r>
          </a:p>
          <a:p>
            <a:pPr lvl="3">
              <a:buBlip>
                <a:blip r:embed="rId3"/>
              </a:buBlip>
              <a:defRPr/>
            </a:pPr>
            <a:r>
              <a:rPr lang="en-US" sz="1800" dirty="0" smtClean="0"/>
              <a:t>highly specific for RV MI </a:t>
            </a:r>
          </a:p>
          <a:p>
            <a:pPr lvl="2">
              <a:buBlip>
                <a:blip r:embed="rId3"/>
              </a:buBlip>
              <a:defRPr/>
            </a:pPr>
            <a:r>
              <a:rPr lang="en-US" dirty="0" smtClean="0">
                <a:solidFill>
                  <a:srgbClr val="FF0000"/>
                </a:solidFill>
              </a:rPr>
              <a:t>Isoelectric ST segment in V1 with marked ST depression in V2.</a:t>
            </a:r>
          </a:p>
          <a:p>
            <a:pPr>
              <a:buBlip>
                <a:blip r:embed="rId3"/>
              </a:buBlip>
              <a:defRPr/>
            </a:pPr>
            <a:r>
              <a:rPr lang="en-US" sz="1800" dirty="0" smtClean="0"/>
              <a:t>Right ventricular infarction is confirmed by the presence of </a:t>
            </a:r>
            <a:r>
              <a:rPr lang="en-US" sz="1800" dirty="0" smtClean="0">
                <a:solidFill>
                  <a:srgbClr val="FF0000"/>
                </a:solidFill>
              </a:rPr>
              <a:t>ST elevation in the right-sided leads (V3R-V6R).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41</a:t>
            </a:fld>
            <a:endParaRPr lang="en-US"/>
          </a:p>
        </p:txBody>
      </p:sp>
    </p:spTree>
    <p:extLst>
      <p:ext uri="{BB962C8B-B14F-4D97-AF65-F5344CB8AC3E}">
        <p14:creationId xmlns:p14="http://schemas.microsoft.com/office/powerpoint/2010/main" val="2729266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a:t>
            </a:r>
            <a:r>
              <a:rPr lang="en-US" baseline="0" dirty="0" smtClean="0"/>
              <a:t> subtle</a:t>
            </a:r>
          </a:p>
          <a:p>
            <a:r>
              <a:rPr lang="en-US" baseline="0" dirty="0" smtClean="0"/>
              <a:t>Inferior lead elevation; reciprocal changes in anterior</a:t>
            </a:r>
          </a:p>
          <a:p>
            <a:r>
              <a:rPr lang="en-US" baseline="0" dirty="0" smtClean="0"/>
              <a:t>Consider right sided infarct</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42</a:t>
            </a:fld>
            <a:endParaRPr lang="en-US"/>
          </a:p>
        </p:txBody>
      </p:sp>
    </p:spTree>
    <p:extLst>
      <p:ext uri="{BB962C8B-B14F-4D97-AF65-F5344CB8AC3E}">
        <p14:creationId xmlns:p14="http://schemas.microsoft.com/office/powerpoint/2010/main" val="1117854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Up to 40% of inferior</a:t>
            </a:r>
            <a:r>
              <a:rPr lang="en-US" baseline="0" dirty="0" smtClean="0"/>
              <a:t> are complicated by RVI --- RIGHT SIDED INVOLVEMENT!</a:t>
            </a:r>
          </a:p>
          <a:p>
            <a:pPr marL="171450" indent="-171450">
              <a:buFontTx/>
              <a:buChar char="-"/>
            </a:pPr>
            <a:r>
              <a:rPr lang="en-US" sz="1200" b="0" i="0" kern="1200" dirty="0" smtClean="0">
                <a:solidFill>
                  <a:schemeClr val="tx1"/>
                </a:solidFill>
                <a:effectLst/>
                <a:latin typeface="+mn-lt"/>
                <a:ea typeface="+mn-ea"/>
                <a:cs typeface="+mn-cs"/>
              </a:rPr>
              <a:t>heart muscle, or myocardium, is perfused by the coronary artery system, and that the coronary arteries primarily fill with blood during diastole and are dependent upon pressures in the aorta immediately after the left ventricle contracts, one can easily understand that a drop in stroke volume as a result of lessened preload will eventually result in a drop in coronary artery filling pressures. If there is an obstruction in one or more of the coronary arteries, the blood supply to myocardial tissue will be further compromised</a:t>
            </a:r>
          </a:p>
          <a:p>
            <a:pPr marL="171450" indent="-171450">
              <a:buFontTx/>
              <a:buChar char="-"/>
            </a:pPr>
            <a:r>
              <a:rPr lang="en-US" dirty="0" smtClean="0"/>
              <a:t>https://www.emsworld.com/article/10321209/recognition-and-treatment-right-ventricular-myocardial-infarction#:~:text=The%20traditional%20field%20treatment%20for,often%20referred%20to%20as%20MONA).</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45</a:t>
            </a:fld>
            <a:endParaRPr lang="en-US"/>
          </a:p>
        </p:txBody>
      </p:sp>
    </p:spTree>
    <p:extLst>
      <p:ext uri="{BB962C8B-B14F-4D97-AF65-F5344CB8AC3E}">
        <p14:creationId xmlns:p14="http://schemas.microsoft.com/office/powerpoint/2010/main" val="8650016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to 40% of inferior</a:t>
            </a:r>
            <a:r>
              <a:rPr lang="en-US" baseline="0" dirty="0" smtClean="0"/>
              <a:t> are complicated by RVI</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46</a:t>
            </a:fld>
            <a:endParaRPr lang="en-US"/>
          </a:p>
        </p:txBody>
      </p:sp>
    </p:spTree>
    <p:extLst>
      <p:ext uri="{BB962C8B-B14F-4D97-AF65-F5344CB8AC3E}">
        <p14:creationId xmlns:p14="http://schemas.microsoft.com/office/powerpoint/2010/main" val="15354378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To qualify for CODE</a:t>
            </a:r>
            <a:r>
              <a:rPr lang="en-US" b="1" baseline="0" dirty="0" smtClean="0"/>
              <a:t> STEMI, it must be within 12 </a:t>
            </a:r>
            <a:r>
              <a:rPr lang="en-US" b="1" baseline="0" dirty="0" err="1" smtClean="0"/>
              <a:t>hrs</a:t>
            </a:r>
            <a:r>
              <a:rPr lang="en-US" b="1" baseline="0" dirty="0" smtClean="0"/>
              <a:t> of symptom onset</a:t>
            </a:r>
          </a:p>
          <a:p>
            <a:endParaRPr lang="en-US" b="1" dirty="0" smtClean="0"/>
          </a:p>
          <a:p>
            <a:r>
              <a:rPr lang="en-US" b="1" dirty="0" smtClean="0"/>
              <a:t>Chest pain </a:t>
            </a:r>
          </a:p>
          <a:p>
            <a:pPr>
              <a:buBlip>
                <a:blip r:embed="rId3"/>
              </a:buBlip>
              <a:defRPr/>
            </a:pPr>
            <a:r>
              <a:rPr lang="en-CA" sz="2000" dirty="0" smtClean="0"/>
              <a:t>Chest pain (with or without radiation) </a:t>
            </a:r>
          </a:p>
          <a:p>
            <a:pPr>
              <a:buBlip>
                <a:blip r:embed="rId3"/>
              </a:buBlip>
              <a:defRPr/>
            </a:pPr>
            <a:r>
              <a:rPr lang="en-CA" sz="2000" dirty="0" smtClean="0"/>
              <a:t>Neck, jaw, shoulder, arm, or epigastric pain </a:t>
            </a:r>
          </a:p>
          <a:p>
            <a:pPr>
              <a:buBlip>
                <a:blip r:embed="rId3"/>
              </a:buBlip>
              <a:defRPr/>
            </a:pPr>
            <a:r>
              <a:rPr lang="en-CA" sz="2000" dirty="0" smtClean="0"/>
              <a:t>Symptoms consistent with cardiac ischemia</a:t>
            </a:r>
          </a:p>
          <a:p>
            <a:pPr lvl="1">
              <a:buBlip>
                <a:blip r:embed="rId3"/>
              </a:buBlip>
              <a:defRPr/>
            </a:pPr>
            <a:r>
              <a:rPr lang="en-CA" dirty="0" smtClean="0"/>
              <a:t>short of breath,</a:t>
            </a:r>
          </a:p>
          <a:p>
            <a:pPr lvl="1">
              <a:buBlip>
                <a:blip r:embed="rId3"/>
              </a:buBlip>
              <a:defRPr/>
            </a:pPr>
            <a:r>
              <a:rPr lang="en-CA" dirty="0" smtClean="0"/>
              <a:t>diaphoresis,</a:t>
            </a:r>
          </a:p>
          <a:p>
            <a:pPr lvl="1">
              <a:buBlip>
                <a:blip r:embed="rId3"/>
              </a:buBlip>
              <a:defRPr/>
            </a:pPr>
            <a:r>
              <a:rPr lang="en-CA" dirty="0" smtClean="0"/>
              <a:t>pallor, </a:t>
            </a:r>
          </a:p>
          <a:p>
            <a:pPr lvl="1">
              <a:buBlip>
                <a:blip r:embed="rId3"/>
              </a:buBlip>
              <a:defRPr/>
            </a:pPr>
            <a:r>
              <a:rPr lang="en-CA" dirty="0" smtClean="0"/>
              <a:t>weakness, </a:t>
            </a:r>
          </a:p>
          <a:p>
            <a:pPr lvl="1">
              <a:buBlip>
                <a:blip r:embed="rId3"/>
              </a:buBlip>
              <a:defRPr/>
            </a:pPr>
            <a:r>
              <a:rPr lang="en-CA" dirty="0" smtClean="0"/>
              <a:t>nausea/vomiting 	</a:t>
            </a:r>
          </a:p>
          <a:p>
            <a:pPr>
              <a:buBlip>
                <a:blip r:embed="rId3"/>
              </a:buBlip>
              <a:defRPr/>
            </a:pPr>
            <a:r>
              <a:rPr lang="en-CA" sz="2000" dirty="0" smtClean="0"/>
              <a:t>Tachycardia, bradycardia, </a:t>
            </a:r>
          </a:p>
          <a:p>
            <a:r>
              <a:rPr lang="en-US" dirty="0" smtClean="0"/>
              <a:t>Caution in diabetics and women!! </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50</a:t>
            </a:fld>
            <a:endParaRPr lang="en-US"/>
          </a:p>
        </p:txBody>
      </p:sp>
    </p:spTree>
    <p:extLst>
      <p:ext uri="{BB962C8B-B14F-4D97-AF65-F5344CB8AC3E}">
        <p14:creationId xmlns:p14="http://schemas.microsoft.com/office/powerpoint/2010/main" val="456135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PCI = percutaneous coronary intervention = performed</a:t>
            </a:r>
            <a:r>
              <a:rPr lang="en-US" baseline="0" dirty="0" smtClean="0"/>
              <a:t> at the OHI</a:t>
            </a:r>
          </a:p>
          <a:p>
            <a:endParaRPr lang="en-US" baseline="0" dirty="0" smtClean="0"/>
          </a:p>
          <a:p>
            <a:r>
              <a:rPr lang="en-US" baseline="0" dirty="0" smtClean="0"/>
              <a:t>These targets are provincially recorded.  We must thoroughly document the time of each of our interventions. </a:t>
            </a:r>
          </a:p>
          <a:p>
            <a:endParaRPr lang="en-US" baseline="0" dirty="0" smtClean="0"/>
          </a:p>
          <a:p>
            <a:r>
              <a:rPr lang="en-US" sz="1200" b="0" i="0" kern="1200" dirty="0" smtClean="0">
                <a:solidFill>
                  <a:schemeClr val="tx1"/>
                </a:solidFill>
                <a:effectLst/>
                <a:latin typeface="+mn-lt"/>
                <a:ea typeface="+mn-ea"/>
                <a:cs typeface="+mn-cs"/>
              </a:rPr>
              <a:t>presentation is within 12 hours of onset of symptoms </a:t>
            </a:r>
            <a:r>
              <a:rPr lang="en-US" sz="1200" b="1" i="0" kern="1200" dirty="0" smtClean="0">
                <a:solidFill>
                  <a:schemeClr val="tx1"/>
                </a:solidFill>
                <a:effectLst/>
                <a:latin typeface="+mn-lt"/>
                <a:ea typeface="+mn-ea"/>
                <a:cs typeface="+mn-cs"/>
              </a:rPr>
              <a:t>and</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primary PCI can be delivered within 120 minutes of the time when fibrinolysis could have been given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51</a:t>
            </a:fld>
            <a:endParaRPr lang="en-US"/>
          </a:p>
        </p:txBody>
      </p:sp>
    </p:spTree>
    <p:extLst>
      <p:ext uri="{BB962C8B-B14F-4D97-AF65-F5344CB8AC3E}">
        <p14:creationId xmlns:p14="http://schemas.microsoft.com/office/powerpoint/2010/main" val="3001915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r>
              <a:rPr lang="en-CA" dirty="0" smtClean="0"/>
              <a:t>TNK - Follow reconstitution instructions included in package (10 </a:t>
            </a:r>
            <a:r>
              <a:rPr lang="en-CA" dirty="0" err="1" smtClean="0"/>
              <a:t>mls</a:t>
            </a:r>
            <a:r>
              <a:rPr lang="en-CA" dirty="0" smtClean="0"/>
              <a:t> sterile water and swirl gently to mix; bottle gives you a total of 50 mg/10 </a:t>
            </a:r>
            <a:r>
              <a:rPr lang="en-CA" dirty="0" err="1" smtClean="0"/>
              <a:t>mls</a:t>
            </a:r>
            <a:r>
              <a:rPr lang="en-CA" dirty="0" smtClean="0"/>
              <a:t>; dose is ordered in mg with easy ml reference)</a:t>
            </a:r>
          </a:p>
          <a:p>
            <a:pPr lvl="2"/>
            <a:r>
              <a:rPr lang="en-CA" dirty="0" smtClean="0"/>
              <a:t>Weight-adjusted IV bolus over 5 seconds (dosage is determined by MD on the drug order sheet in the package)</a:t>
            </a:r>
          </a:p>
          <a:p>
            <a:pPr lvl="2"/>
            <a:r>
              <a:rPr lang="en-CA" dirty="0" smtClean="0"/>
              <a:t>Drug is incompatible with dextrose – ensure no dextrose is in any part of the IV line tubing prior to drug administration (if so flush well in advance with saline)</a:t>
            </a:r>
          </a:p>
          <a:p>
            <a:pPr lvl="2"/>
            <a:r>
              <a:rPr lang="en-CA" dirty="0" smtClean="0"/>
              <a:t>Any remaining drug is discarded in appropriate container. Box can go to pharmacy for notification of need to refill. Pharmacy no longer takes the drug for credit.</a:t>
            </a:r>
          </a:p>
          <a:p>
            <a:endParaRPr lang="en-US" alt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519142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1383754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event of patient going into cardiac arrest (</a:t>
            </a:r>
            <a:r>
              <a:rPr lang="en-US" dirty="0" err="1" smtClean="0"/>
              <a:t>Vfib</a:t>
            </a:r>
            <a:r>
              <a:rPr lang="en-US" dirty="0" smtClean="0"/>
              <a:t>, </a:t>
            </a:r>
            <a:r>
              <a:rPr lang="en-US" dirty="0" err="1" smtClean="0"/>
              <a:t>Vtach</a:t>
            </a:r>
            <a:r>
              <a:rPr lang="en-US" dirty="0" smtClean="0"/>
              <a:t>)</a:t>
            </a:r>
            <a:r>
              <a:rPr lang="en-US" baseline="0" dirty="0" smtClean="0"/>
              <a:t> EMS will pull over, deliver shock, then re-route to nearest ER department</a:t>
            </a:r>
          </a:p>
          <a:p>
            <a:endParaRPr lang="en-US" baseline="0" dirty="0" smtClean="0"/>
          </a:p>
          <a:p>
            <a:r>
              <a:rPr lang="en-US" baseline="0" dirty="0" smtClean="0"/>
              <a:t>Meds:  </a:t>
            </a:r>
            <a:r>
              <a:rPr lang="en-US" baseline="0" dirty="0" err="1" smtClean="0"/>
              <a:t>eg</a:t>
            </a:r>
            <a:r>
              <a:rPr lang="en-US" baseline="0" dirty="0" smtClean="0"/>
              <a:t>. nitro, morphine, heparin</a:t>
            </a:r>
          </a:p>
          <a:p>
            <a:endParaRPr lang="en-US" baseline="0" dirty="0" smtClean="0"/>
          </a:p>
          <a:p>
            <a:r>
              <a:rPr lang="en-US" baseline="0" dirty="0" smtClean="0"/>
              <a:t>Reperfusion: As the myocardium was deprived of O2, it had symptoms, as it receives a return of blood flow (post-TNK) myocardium may respond with arrhythmias. </a:t>
            </a:r>
          </a:p>
          <a:p>
            <a:endParaRPr lang="en-US" baseline="0" dirty="0" smtClean="0"/>
          </a:p>
          <a:p>
            <a:r>
              <a:rPr lang="en-US" sz="1200" b="0" i="0" kern="1200" dirty="0" smtClean="0">
                <a:solidFill>
                  <a:schemeClr val="tx1"/>
                </a:solidFill>
                <a:effectLst/>
                <a:latin typeface="+mn-lt"/>
                <a:ea typeface="+mn-ea"/>
                <a:cs typeface="+mn-cs"/>
              </a:rPr>
              <a:t>Reperfusion arrhythmias originate as a consequence of the complex of cellular and humoral reactions accompanying the opening of coronary artery. These chemical mediators of reperfusion arrhythmias operate as modulators of cellular electrophysiology causing the complex changes at the level of ion channels. </a:t>
            </a:r>
          </a:p>
          <a:p>
            <a:r>
              <a:rPr lang="en-US" sz="1200" b="0" i="0" kern="1200" dirty="0" smtClean="0">
                <a:solidFill>
                  <a:schemeClr val="tx1"/>
                </a:solidFill>
                <a:effectLst/>
                <a:latin typeface="+mn-lt"/>
                <a:ea typeface="+mn-ea"/>
                <a:cs typeface="+mn-cs"/>
              </a:rPr>
              <a:t>The following arrhythmias are regarded also as markers of reperfusion: frequent premature ventricular complexes (&gt; twofold increase in frequency within 90 minutes after the start of thrombolysis), a significant increase of episodes in non-sustained ventricular tachycardia, sinus bradycardia and probably also high-degree atrioventricular blocks. </a:t>
            </a:r>
            <a:r>
              <a:rPr lang="en-US" sz="1200" b="1" i="0" kern="1200" dirty="0" smtClean="0">
                <a:solidFill>
                  <a:schemeClr val="tx1"/>
                </a:solidFill>
                <a:effectLst/>
                <a:latin typeface="+mn-lt"/>
                <a:ea typeface="+mn-ea"/>
                <a:cs typeface="+mn-cs"/>
              </a:rPr>
              <a:t>Reperfusion arrhythmias are an important noninvasive marker of successful restoration of blood flow</a:t>
            </a:r>
            <a:r>
              <a:rPr lang="en-US" sz="1200" b="0" i="0" kern="1200" dirty="0" smtClean="0">
                <a:solidFill>
                  <a:schemeClr val="tx1"/>
                </a:solidFill>
                <a:effectLst/>
                <a:latin typeface="+mn-lt"/>
                <a:ea typeface="+mn-ea"/>
                <a:cs typeface="+mn-cs"/>
              </a:rPr>
              <a:t>. However, they are also a sign of reperfusion injury and a finding which may limit the </a:t>
            </a:r>
            <a:r>
              <a:rPr lang="en-US" sz="1200" b="0" i="0" kern="1200" dirty="0" err="1" smtClean="0">
                <a:solidFill>
                  <a:schemeClr val="tx1"/>
                </a:solidFill>
                <a:effectLst/>
                <a:latin typeface="+mn-lt"/>
                <a:ea typeface="+mn-ea"/>
                <a:cs typeface="+mn-cs"/>
              </a:rPr>
              <a:t>favourable</a:t>
            </a:r>
            <a:r>
              <a:rPr lang="en-US" sz="1200" b="0" i="0" kern="1200" dirty="0" smtClean="0">
                <a:solidFill>
                  <a:schemeClr val="tx1"/>
                </a:solidFill>
                <a:effectLst/>
                <a:latin typeface="+mn-lt"/>
                <a:ea typeface="+mn-ea"/>
                <a:cs typeface="+mn-cs"/>
              </a:rPr>
              <a:t> effect of reperfusion. </a:t>
            </a:r>
            <a:r>
              <a:rPr lang="en-US" sz="1200" b="1" i="0" kern="1200" dirty="0" smtClean="0">
                <a:solidFill>
                  <a:schemeClr val="tx1"/>
                </a:solidFill>
                <a:effectLst/>
                <a:latin typeface="+mn-lt"/>
                <a:ea typeface="+mn-ea"/>
                <a:cs typeface="+mn-cs"/>
              </a:rPr>
              <a:t>Ventricular tachycardia and ventricular fibrillation remain the most important causes of sudden death following spontaneous restoration of </a:t>
            </a:r>
            <a:r>
              <a:rPr lang="en-US" sz="1200" b="1" i="0" kern="1200" dirty="0" err="1" smtClean="0">
                <a:solidFill>
                  <a:schemeClr val="tx1"/>
                </a:solidFill>
                <a:effectLst/>
                <a:latin typeface="+mn-lt"/>
                <a:ea typeface="+mn-ea"/>
                <a:cs typeface="+mn-cs"/>
              </a:rPr>
              <a:t>antegrade</a:t>
            </a:r>
            <a:r>
              <a:rPr lang="en-US" sz="1200" b="1" i="0" kern="1200" dirty="0" smtClean="0">
                <a:solidFill>
                  <a:schemeClr val="tx1"/>
                </a:solidFill>
                <a:effectLst/>
                <a:latin typeface="+mn-lt"/>
                <a:ea typeface="+mn-ea"/>
                <a:cs typeface="+mn-cs"/>
              </a:rPr>
              <a:t> flow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As a typical reperfusion arrhythmia is considered an early (within 6 hours after start of thrombolysis), frequent (&gt; 30 episodes/hour) and repetitive (occurring during &gt; 3 consecutive hours) accelerated </a:t>
            </a:r>
            <a:r>
              <a:rPr lang="en-US" sz="1200" b="0" i="0" kern="1200" dirty="0" err="1" smtClean="0">
                <a:solidFill>
                  <a:schemeClr val="tx1"/>
                </a:solidFill>
                <a:effectLst/>
                <a:latin typeface="+mn-lt"/>
                <a:ea typeface="+mn-ea"/>
                <a:cs typeface="+mn-cs"/>
              </a:rPr>
              <a:t>idioventricular</a:t>
            </a:r>
            <a:r>
              <a:rPr lang="en-US" sz="1200" b="0" i="0" kern="1200" dirty="0" smtClean="0">
                <a:solidFill>
                  <a:schemeClr val="tx1"/>
                </a:solidFill>
                <a:effectLst/>
                <a:latin typeface="+mn-lt"/>
                <a:ea typeface="+mn-ea"/>
                <a:cs typeface="+mn-cs"/>
              </a:rPr>
              <a:t> rhythm (AIVR).</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56</a:t>
            </a:fld>
            <a:endParaRPr lang="en-US"/>
          </a:p>
        </p:txBody>
      </p:sp>
    </p:spTree>
    <p:extLst>
      <p:ext uri="{BB962C8B-B14F-4D97-AF65-F5344CB8AC3E}">
        <p14:creationId xmlns:p14="http://schemas.microsoft.com/office/powerpoint/2010/main" val="254349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we looking at?</a:t>
            </a:r>
          </a:p>
          <a:p>
            <a:r>
              <a:rPr lang="en-US" dirty="0" smtClean="0"/>
              <a:t>A</a:t>
            </a:r>
            <a:r>
              <a:rPr lang="en-US" baseline="0" dirty="0" smtClean="0"/>
              <a:t> snapshot of 12 different views of the heart taken simultaneously.  </a:t>
            </a:r>
          </a:p>
          <a:p>
            <a:r>
              <a:rPr lang="en-US" baseline="0" dirty="0" smtClean="0"/>
              <a:t>Shown in 4 columns with 3 in each column.  </a:t>
            </a:r>
          </a:p>
          <a:p>
            <a:r>
              <a:rPr lang="en-US" baseline="0" dirty="0" smtClean="0"/>
              <a:t>Usually 1 or 2 rows of continuous strips underneath.  </a:t>
            </a:r>
          </a:p>
          <a:p>
            <a:endParaRPr lang="en-US" baseline="0" dirty="0" smtClean="0"/>
          </a:p>
          <a:p>
            <a:r>
              <a:rPr lang="en-US" baseline="0" dirty="0" smtClean="0"/>
              <a:t>Typical ECG strip rate is calculated on 6 seconds.  If you want to roughly estimate the rate of the heart (without officially counting), on the continuous strip, count the number of QRS that occur in the first 2.5 columns worth, then multiply by 10.  </a:t>
            </a:r>
          </a:p>
          <a:p>
            <a:endParaRPr lang="en-US" baseline="0" dirty="0" smtClean="0"/>
          </a:p>
          <a:p>
            <a:r>
              <a:rPr lang="en-US" baseline="0" dirty="0" smtClean="0"/>
              <a:t>What would the approximate heart rate be here? </a:t>
            </a:r>
            <a:endParaRPr lang="en-US" dirty="0" smtClean="0"/>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8</a:t>
            </a:fld>
            <a:endParaRPr lang="en-US"/>
          </a:p>
        </p:txBody>
      </p:sp>
    </p:spTree>
    <p:extLst>
      <p:ext uri="{BB962C8B-B14F-4D97-AF65-F5344CB8AC3E}">
        <p14:creationId xmlns:p14="http://schemas.microsoft.com/office/powerpoint/2010/main" val="2974277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Accelerated</a:t>
            </a:r>
            <a:r>
              <a:rPr lang="en-US" baseline="0" dirty="0" smtClean="0"/>
              <a:t> = faster than normal.  Normal ventricular rate = 20-40 bpm; AIVR rate 40-120 bpm, faster than 120 </a:t>
            </a:r>
            <a:r>
              <a:rPr lang="en-US" baseline="0" dirty="0" smtClean="0">
                <a:sym typeface="Wingdings" panose="05000000000000000000" pitchFamily="2" charset="2"/>
              </a:rPr>
              <a:t> ventricular tachycardia (follow ACLS)</a:t>
            </a:r>
          </a:p>
          <a:p>
            <a:endParaRPr lang="en-US" baseline="0" dirty="0" smtClean="0"/>
          </a:p>
          <a:p>
            <a:r>
              <a:rPr lang="en-US" b="1" baseline="0" dirty="0" err="1" smtClean="0"/>
              <a:t>Idioventricular</a:t>
            </a:r>
            <a:r>
              <a:rPr lang="en-US" baseline="0" dirty="0" smtClean="0"/>
              <a:t> = meaning only affecting ventricles</a:t>
            </a:r>
          </a:p>
          <a:p>
            <a:endParaRPr lang="en-US" baseline="0" dirty="0" smtClean="0"/>
          </a:p>
          <a:p>
            <a:r>
              <a:rPr lang="en-US" baseline="0" dirty="0" smtClean="0"/>
              <a:t>AIVR is usually benign, usually does not require treatment.  HR is usually tolerated well because it is within normal rates; less symptomatic.  </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57</a:t>
            </a:fld>
            <a:endParaRPr lang="en-US"/>
          </a:p>
        </p:txBody>
      </p:sp>
    </p:spTree>
    <p:extLst>
      <p:ext uri="{BB962C8B-B14F-4D97-AF65-F5344CB8AC3E}">
        <p14:creationId xmlns:p14="http://schemas.microsoft.com/office/powerpoint/2010/main" val="1364007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a:t>
            </a:r>
            <a:r>
              <a:rPr lang="en-US" baseline="0" dirty="0" smtClean="0"/>
              <a:t> aware that sometimes lead placement, resistance, movement, </a:t>
            </a:r>
            <a:r>
              <a:rPr lang="en-US" baseline="0" dirty="0" err="1" smtClean="0"/>
              <a:t>etc</a:t>
            </a:r>
            <a:r>
              <a:rPr lang="en-US" baseline="0" dirty="0" smtClean="0"/>
              <a:t> can alter the waveform – telemetry is considered non-diagnostic.  </a:t>
            </a:r>
          </a:p>
          <a:p>
            <a:endParaRPr lang="en-US" baseline="0" dirty="0" smtClean="0"/>
          </a:p>
          <a:p>
            <a:r>
              <a:rPr lang="en-US" baseline="0" dirty="0" smtClean="0"/>
              <a:t>The only way to get a “diagnostic” view is through an </a:t>
            </a:r>
            <a:r>
              <a:rPr lang="en-US" baseline="0" dirty="0" smtClean="0"/>
              <a:t>ECG.  </a:t>
            </a:r>
            <a:endParaRPr lang="en-US" baseline="0" dirty="0" smtClean="0"/>
          </a:p>
          <a:p>
            <a:endParaRPr lang="en-US" baseline="0" dirty="0" smtClean="0"/>
          </a:p>
          <a:p>
            <a:r>
              <a:rPr lang="en-US" baseline="0" dirty="0" smtClean="0"/>
              <a:t>Remember it has to have 2 leads that look at the same area (contiguous).  </a:t>
            </a:r>
          </a:p>
          <a:p>
            <a:endParaRPr lang="en-US" baseline="0" dirty="0" smtClean="0"/>
          </a:p>
          <a:p>
            <a:r>
              <a:rPr lang="en-US" baseline="0" dirty="0" smtClean="0"/>
              <a:t>Remember, certain other conditions may cause ST changes (</a:t>
            </a:r>
            <a:r>
              <a:rPr lang="en-US" baseline="0" dirty="0" err="1" smtClean="0"/>
              <a:t>eg</a:t>
            </a:r>
            <a:r>
              <a:rPr lang="en-US" baseline="0" dirty="0" smtClean="0"/>
              <a:t>. pericarditis – common with H1N1, COVID-19)</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59</a:t>
            </a:fld>
            <a:endParaRPr lang="en-US"/>
          </a:p>
        </p:txBody>
      </p:sp>
    </p:spTree>
    <p:extLst>
      <p:ext uri="{BB962C8B-B14F-4D97-AF65-F5344CB8AC3E}">
        <p14:creationId xmlns:p14="http://schemas.microsoft.com/office/powerpoint/2010/main" val="2115369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a:t>
            </a:r>
            <a:r>
              <a:rPr lang="en-US" dirty="0" err="1" smtClean="0"/>
              <a:t>hrs</a:t>
            </a:r>
            <a:r>
              <a:rPr lang="en-US" dirty="0" smtClean="0"/>
              <a:t>!</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61</a:t>
            </a:fld>
            <a:endParaRPr lang="en-US"/>
          </a:p>
        </p:txBody>
      </p:sp>
    </p:spTree>
    <p:extLst>
      <p:ext uri="{BB962C8B-B14F-4D97-AF65-F5344CB8AC3E}">
        <p14:creationId xmlns:p14="http://schemas.microsoft.com/office/powerpoint/2010/main" val="3532593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Blip>
                <a:blip r:embed="rId3"/>
              </a:buBlip>
              <a:tabLst/>
              <a:defRPr/>
            </a:pPr>
            <a:r>
              <a:rPr lang="en-CA" dirty="0" smtClean="0"/>
              <a:t>The augmented limb leads are formed through mathematical calculations without adding anymore physical electrodes. For example,</a:t>
            </a:r>
            <a:r>
              <a:rPr lang="en-CA" baseline="0" dirty="0" smtClean="0"/>
              <a:t> </a:t>
            </a:r>
            <a:r>
              <a:rPr lang="en-US" dirty="0" err="1" smtClean="0"/>
              <a:t>aVR</a:t>
            </a:r>
            <a:r>
              <a:rPr lang="en-US" dirty="0" smtClean="0"/>
              <a:t> = RA – ½ (LA + LL) </a:t>
            </a:r>
          </a:p>
          <a:p>
            <a:pPr marL="0" marR="0" indent="0" algn="l" defTabSz="914400" rtl="0" eaLnBrk="1" fontAlgn="auto" latinLnBrk="0" hangingPunct="1">
              <a:lnSpc>
                <a:spcPct val="100000"/>
              </a:lnSpc>
              <a:spcBef>
                <a:spcPts val="0"/>
              </a:spcBef>
              <a:spcAft>
                <a:spcPts val="0"/>
              </a:spcAft>
              <a:buClrTx/>
              <a:buSzTx/>
              <a:buFontTx/>
              <a:buBlip>
                <a:blip r:embed="rId3"/>
              </a:buBlip>
              <a:tabLst/>
              <a:defRPr/>
            </a:pPr>
            <a:r>
              <a:rPr lang="en-US" dirty="0" smtClean="0"/>
              <a:t>This is how we get 12 views with only 10 leads</a:t>
            </a:r>
          </a:p>
          <a:p>
            <a:pPr>
              <a:buBlip>
                <a:blip r:embed="rId3"/>
              </a:buBlip>
              <a:defRPr/>
            </a:pPr>
            <a:endParaRPr lang="en-CA" dirty="0" smtClean="0"/>
          </a:p>
          <a:p>
            <a:pPr>
              <a:buBlip>
                <a:blip r:embed="rId3"/>
              </a:buBlip>
              <a:defRPr/>
            </a:pPr>
            <a:r>
              <a:rPr lang="en-CA" dirty="0" smtClean="0"/>
              <a:t>Keep in mind that RL is neutral (also known as point zero where the electrical current is measured). RL doesn’t come up in ECG readings, and is considered as a grounding lead that helps minimize ECG artifact.  ---</a:t>
            </a:r>
            <a:r>
              <a:rPr lang="en-CA" baseline="0" dirty="0" smtClean="0"/>
              <a:t> original leads </a:t>
            </a:r>
            <a:r>
              <a:rPr lang="en-CA" baseline="0" dirty="0" err="1" smtClean="0"/>
              <a:t>eg</a:t>
            </a:r>
            <a:r>
              <a:rPr lang="en-CA" baseline="0" dirty="0" smtClean="0"/>
              <a:t>. LA, LL, RA, 3 wires </a:t>
            </a:r>
            <a:endParaRPr lang="en-CA" dirty="0" smtClean="0"/>
          </a:p>
          <a:p>
            <a:pPr>
              <a:buBlip>
                <a:blip r:embed="rId3"/>
              </a:buBlip>
              <a:defRPr/>
            </a:pPr>
            <a:endParaRPr lang="en-CA" dirty="0" smtClean="0"/>
          </a:p>
          <a:p>
            <a:pPr>
              <a:buBlip>
                <a:blip r:embed="rId3"/>
              </a:buBlip>
              <a:defRPr/>
            </a:pPr>
            <a:r>
              <a:rPr lang="en-CA" dirty="0" smtClean="0"/>
              <a:t>Minus RL = 9 leads, 9 + 3 = 12</a:t>
            </a:r>
          </a:p>
          <a:p>
            <a:endParaRPr lang="en-US" dirty="0" smtClean="0"/>
          </a:p>
          <a:p>
            <a:r>
              <a:rPr lang="en-US" dirty="0" smtClean="0"/>
              <a:t>Don’t call all of the wires</a:t>
            </a:r>
            <a:r>
              <a:rPr lang="en-US" baseline="0" dirty="0" smtClean="0"/>
              <a:t> “leads” this is technically inaccurate.  For the chest leads, the wires and leads are the same, but for the limb leads it is different.  For example, you can’t say Lead II = Right Arm wire, because it isn’t true.   </a:t>
            </a:r>
          </a:p>
          <a:p>
            <a:r>
              <a:rPr lang="en-US" baseline="0" dirty="0" smtClean="0"/>
              <a:t>Think of the leads being “views” and the wires being wires may help avoid confusion.  </a:t>
            </a:r>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9</a:t>
            </a:fld>
            <a:endParaRPr lang="en-US"/>
          </a:p>
        </p:txBody>
      </p:sp>
    </p:spTree>
    <p:extLst>
      <p:ext uri="{BB962C8B-B14F-4D97-AF65-F5344CB8AC3E}">
        <p14:creationId xmlns:p14="http://schemas.microsoft.com/office/powerpoint/2010/main" val="214710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an emergency, using these 3 leads will give</a:t>
            </a:r>
            <a:r>
              <a:rPr lang="en-US" baseline="0" dirty="0" smtClean="0"/>
              <a:t> you 6 separate views of the heart (half as much as an ECG!! But these views are all on the vertical/frontal plane – none of them are on the transverse plane).  Not as diagnostic as a full 12-lead, nor as good as 5 wire telemetry, which includes </a:t>
            </a:r>
            <a:endParaRPr lang="en-US" dirty="0" smtClean="0"/>
          </a:p>
          <a:p>
            <a:r>
              <a:rPr lang="en-US" dirty="0" smtClean="0"/>
              <a:t>Again note there</a:t>
            </a:r>
            <a:r>
              <a:rPr lang="en-US" baseline="0" dirty="0" smtClean="0"/>
              <a:t> is no RL as this is a grounding lead and isn’t necessary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get inflections (positive or negative) depending on whether or not we are moving towards or away from the positive electrode.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that when referring to the LIMB leads, a “wire” isn’t the same as the lead (what it is looking at)</a:t>
            </a:r>
          </a:p>
          <a:p>
            <a:endParaRPr lang="en-US" dirty="0" smtClean="0"/>
          </a:p>
          <a:p>
            <a:r>
              <a:rPr lang="en-US" dirty="0" smtClean="0"/>
              <a:t>So,</a:t>
            </a:r>
            <a:r>
              <a:rPr lang="en-US" baseline="0" dirty="0" smtClean="0"/>
              <a:t> if you’re looking at your patient’s waveforms on the monitor and you see that lead I and II have artifact but lead III is okay, you know it’s a problem with the left arm probe.  (Process of elimination).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9555D449-B875-4B8D-8E66-224D27E54C9A}" type="slidenum">
              <a:rPr lang="en-US" smtClean="0"/>
              <a:t>11</a:t>
            </a:fld>
            <a:endParaRPr lang="en-US"/>
          </a:p>
        </p:txBody>
      </p:sp>
    </p:spTree>
    <p:extLst>
      <p:ext uri="{BB962C8B-B14F-4D97-AF65-F5344CB8AC3E}">
        <p14:creationId xmlns:p14="http://schemas.microsoft.com/office/powerpoint/2010/main" val="620413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Placement of the electrodes is very important to ensure</a:t>
            </a:r>
            <a:r>
              <a:rPr lang="en-US" baseline="0" dirty="0" smtClean="0"/>
              <a:t> consistency between tracings.  One suggestion is to mark landmarks for electrodes with permanent marker to ensure consistent placement.  </a:t>
            </a:r>
          </a:p>
          <a:p>
            <a:endParaRPr lang="en-US" baseline="0" dirty="0" smtClean="0"/>
          </a:p>
          <a:p>
            <a:r>
              <a:rPr lang="en-US" baseline="0" dirty="0" smtClean="0"/>
              <a:t>What if placement is not the same? This can affect the readout and in the case of 12-lead ECGs, it can lead to misdiagnosis.  </a:t>
            </a:r>
          </a:p>
          <a:p>
            <a:endParaRPr lang="en-US" baseline="0" dirty="0" smtClean="0"/>
          </a:p>
          <a:p>
            <a:r>
              <a:rPr lang="en-US" baseline="0" dirty="0" smtClean="0"/>
              <a:t>For example, we can use </a:t>
            </a:r>
            <a:r>
              <a:rPr lang="en-US" baseline="0" dirty="0" err="1" smtClean="0"/>
              <a:t>Eintoven’s</a:t>
            </a:r>
            <a:r>
              <a:rPr lang="en-US" baseline="0" dirty="0" smtClean="0"/>
              <a:t> triangle to identify incorrect lead placement.  “</a:t>
            </a:r>
            <a:r>
              <a:rPr lang="en-US" sz="1200" b="0" i="0" kern="1200" dirty="0" smtClean="0">
                <a:solidFill>
                  <a:schemeClr val="tx1"/>
                </a:solidFill>
                <a:effectLst/>
                <a:latin typeface="+mn-lt"/>
                <a:ea typeface="+mn-ea"/>
                <a:cs typeface="+mn-cs"/>
              </a:rPr>
              <a:t>If the arm electrodes are reversed, lead I changes polarity, causing lead II and lead III to switch. If the right arm electrode is reversed with the leg's electrode, lead II changes polarity, causing lead I to become lead III, and vice versa. Reversal of the left arm and leg causes a change in polarity of lead III and switching of leads I and II”</a:t>
            </a:r>
          </a:p>
          <a:p>
            <a:endParaRPr lang="en-US" dirty="0" smtClean="0"/>
          </a:p>
          <a:p>
            <a:r>
              <a:rPr lang="en-US" dirty="0" smtClean="0">
                <a:hlinkClick r:id="rId3"/>
              </a:rPr>
              <a:t>https://en.wikipedia.org/wiki/Einthoven%27s_triangle#:~:text=Einthoven's%20triangle%20is%20an%20imaginary,Einthoven%2C%20who%20theorized%20its%20existence.</a:t>
            </a:r>
            <a:endParaRPr lang="en-US" dirty="0"/>
          </a:p>
        </p:txBody>
      </p:sp>
      <p:sp>
        <p:nvSpPr>
          <p:cNvPr id="4" name="Slide Number Placeholder 3"/>
          <p:cNvSpPr>
            <a:spLocks noGrp="1"/>
          </p:cNvSpPr>
          <p:nvPr>
            <p:ph type="sldNum" sz="quarter" idx="10"/>
          </p:nvPr>
        </p:nvSpPr>
        <p:spPr/>
        <p:txBody>
          <a:bodyPr/>
          <a:lstStyle/>
          <a:p>
            <a:fld id="{5FAD308F-3FEC-46E6-9953-7444B2F4BDC7}" type="slidenum">
              <a:rPr lang="en-US" smtClean="0"/>
              <a:t>12</a:t>
            </a:fld>
            <a:endParaRPr lang="en-US"/>
          </a:p>
        </p:txBody>
      </p:sp>
    </p:spTree>
    <p:extLst>
      <p:ext uri="{BB962C8B-B14F-4D97-AF65-F5344CB8AC3E}">
        <p14:creationId xmlns:p14="http://schemas.microsoft.com/office/powerpoint/2010/main" val="275205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Placement of the electrodes is very important to ensure</a:t>
            </a:r>
            <a:r>
              <a:rPr lang="en-US" baseline="0" dirty="0" smtClean="0"/>
              <a:t> consistency between tracings.  One suggestion is to mark landmarks for electrodes with permanent marker to ensure consistent placement.  </a:t>
            </a:r>
          </a:p>
          <a:p>
            <a:endParaRPr lang="en-US" baseline="0" dirty="0" smtClean="0"/>
          </a:p>
          <a:p>
            <a:r>
              <a:rPr lang="en-US" baseline="0" dirty="0" smtClean="0"/>
              <a:t>What if placement is not the same? This can affect the readout and in the case of 12-lead ECGs, it can lead to misdiagnosis.  </a:t>
            </a:r>
          </a:p>
          <a:p>
            <a:endParaRPr lang="en-US" baseline="0" dirty="0" smtClean="0"/>
          </a:p>
          <a:p>
            <a:r>
              <a:rPr lang="en-US" baseline="0" dirty="0" smtClean="0"/>
              <a:t>For example, we can use </a:t>
            </a:r>
            <a:r>
              <a:rPr lang="en-US" baseline="0" dirty="0" err="1" smtClean="0"/>
              <a:t>Eintoven’s</a:t>
            </a:r>
            <a:r>
              <a:rPr lang="en-US" baseline="0" dirty="0" smtClean="0"/>
              <a:t> triangle to identify incorrect lead placement.  “</a:t>
            </a:r>
            <a:r>
              <a:rPr lang="en-US" sz="1200" b="0" i="0" kern="1200" dirty="0" smtClean="0">
                <a:solidFill>
                  <a:schemeClr val="tx1"/>
                </a:solidFill>
                <a:effectLst/>
                <a:latin typeface="+mn-lt"/>
                <a:ea typeface="+mn-ea"/>
                <a:cs typeface="+mn-cs"/>
              </a:rPr>
              <a:t>If the arm electrodes are reversed, lead I changes polarity, causing lead II and lead III to switch. If the right arm electrode is reversed with the leg's electrode, lead II changes polarity, causing lead I to become lead III, and vice versa. Reversal of the left arm and leg causes a change in polarity of lead III and switching of leads I and II”</a:t>
            </a:r>
          </a:p>
          <a:p>
            <a:endParaRPr lang="en-US" dirty="0" smtClean="0"/>
          </a:p>
          <a:p>
            <a:r>
              <a:rPr lang="en-US" dirty="0" smtClean="0">
                <a:hlinkClick r:id="rId3"/>
              </a:rPr>
              <a:t>https://en.wikipedia.org/wiki/Einthoven%27s_triangle#:~:text=Einthoven's%20triangle%20is%20an%20imaginary,Einthoven%2C%20who%20theorized%20its%20existence.</a:t>
            </a:r>
            <a:endParaRPr lang="en-US" dirty="0" smtClean="0"/>
          </a:p>
          <a:p>
            <a:r>
              <a:rPr lang="en-US" dirty="0" smtClean="0">
                <a:hlinkClick r:id="rId4"/>
              </a:rPr>
              <a:t>https://www.slideshare.net/PraveenNagula/ecg-limb-lead-reversal</a:t>
            </a:r>
            <a:endParaRPr lang="en-US" dirty="0"/>
          </a:p>
        </p:txBody>
      </p:sp>
      <p:sp>
        <p:nvSpPr>
          <p:cNvPr id="4" name="Slide Number Placeholder 3"/>
          <p:cNvSpPr>
            <a:spLocks noGrp="1"/>
          </p:cNvSpPr>
          <p:nvPr>
            <p:ph type="sldNum" sz="quarter" idx="10"/>
          </p:nvPr>
        </p:nvSpPr>
        <p:spPr/>
        <p:txBody>
          <a:bodyPr/>
          <a:lstStyle/>
          <a:p>
            <a:fld id="{5FAD308F-3FEC-46E6-9953-7444B2F4BDC7}" type="slidenum">
              <a:rPr lang="en-US" smtClean="0"/>
              <a:t>13</a:t>
            </a:fld>
            <a:endParaRPr lang="en-US"/>
          </a:p>
        </p:txBody>
      </p:sp>
    </p:spTree>
    <p:extLst>
      <p:ext uri="{BB962C8B-B14F-4D97-AF65-F5344CB8AC3E}">
        <p14:creationId xmlns:p14="http://schemas.microsoft.com/office/powerpoint/2010/main" val="996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Inverted P waves (junctional)  --- but T wave is</a:t>
            </a:r>
            <a:r>
              <a:rPr lang="en-US" baseline="0" dirty="0" smtClean="0"/>
              <a:t> upright, unless ischemia.  Double check PR interval if less than 0.12 = junctional; if 0.12-0.20 = normal, more likely limb reversal</a:t>
            </a:r>
            <a:endParaRPr lang="en-US" dirty="0" smtClean="0"/>
          </a:p>
          <a:p>
            <a:r>
              <a:rPr lang="en-US" dirty="0" smtClean="0"/>
              <a:t>Inverted T waves (ischemia) ---</a:t>
            </a:r>
            <a:r>
              <a:rPr lang="en-US" baseline="0" dirty="0" smtClean="0"/>
              <a:t> but P wave is upright</a:t>
            </a:r>
          </a:p>
          <a:p>
            <a:endParaRPr lang="en-US" baseline="0" dirty="0" smtClean="0"/>
          </a:p>
          <a:p>
            <a:r>
              <a:rPr lang="en-US" sz="1200" b="0" i="0" kern="1200" dirty="0" smtClean="0">
                <a:solidFill>
                  <a:schemeClr val="tx1"/>
                </a:solidFill>
                <a:effectLst/>
                <a:latin typeface="+mn-lt"/>
                <a:ea typeface="+mn-ea"/>
                <a:cs typeface="+mn-cs"/>
              </a:rPr>
              <a:t>It is important to place electrodes in the correct positions. Many ECG technicians rely on their experience, but that is not reliable. Electrode placement affects the reliability of the ECG, and care must be taken to place them properly. For example, if the limb leads are improperly placed on the chest, this must be noted on the ECG strip, because chest placement of limb leads can affect the tracing, which is important for the physicians interpreting the strip to know. If you change the position of limb leads or any other leads, this must also be written on the strip. Patterns can change if the patient's position is changed between ECGs. For example, moving the patient from a supine to a seated position can cause the tracings to look somewhat different. If the patient's position changed, note that on the strip for the interpreting physician ----https://www.emsworld.com/article/10321209/recognition-and-treatment-right-ventricular-myocardial-infarction#:~:text=The%20traditional%20field%20treatment%20for,often%20referred%20to%20as%20MONA).</a:t>
            </a:r>
          </a:p>
          <a:p>
            <a:endParaRPr lang="en-US" dirty="0" smtClean="0"/>
          </a:p>
        </p:txBody>
      </p:sp>
      <p:sp>
        <p:nvSpPr>
          <p:cNvPr id="4" name="Slide Number Placeholder 3"/>
          <p:cNvSpPr>
            <a:spLocks noGrp="1"/>
          </p:cNvSpPr>
          <p:nvPr>
            <p:ph type="sldNum" sz="quarter" idx="10"/>
          </p:nvPr>
        </p:nvSpPr>
        <p:spPr/>
        <p:txBody>
          <a:bodyPr/>
          <a:lstStyle/>
          <a:p>
            <a:fld id="{9555D449-B875-4B8D-8E66-224D27E54C9A}" type="slidenum">
              <a:rPr lang="en-US" smtClean="0"/>
              <a:t>14</a:t>
            </a:fld>
            <a:endParaRPr lang="en-US"/>
          </a:p>
        </p:txBody>
      </p:sp>
    </p:spTree>
    <p:extLst>
      <p:ext uri="{BB962C8B-B14F-4D97-AF65-F5344CB8AC3E}">
        <p14:creationId xmlns:p14="http://schemas.microsoft.com/office/powerpoint/2010/main" val="1379770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12/29/2020</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12/29/2020</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12/29/2020</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12/29/2020</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12/29/2020</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12/29/2020</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12/29/2020</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12/29/2020</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lifeinthefastlane.com/like-bridge-troubled-waters/"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image" Target="../media/image30.emf"/><Relationship Id="rId18" Type="http://schemas.openxmlformats.org/officeDocument/2006/relationships/customXml" Target="../ink/ink17.xml"/><Relationship Id="rId26" Type="http://schemas.openxmlformats.org/officeDocument/2006/relationships/customXml" Target="../ink/ink21.xml"/><Relationship Id="rId39" Type="http://schemas.openxmlformats.org/officeDocument/2006/relationships/image" Target="../media/image43.emf"/><Relationship Id="rId3" Type="http://schemas.openxmlformats.org/officeDocument/2006/relationships/image" Target="../media/image4.png"/><Relationship Id="rId21" Type="http://schemas.openxmlformats.org/officeDocument/2006/relationships/image" Target="../media/image34.emf"/><Relationship Id="rId34" Type="http://schemas.openxmlformats.org/officeDocument/2006/relationships/customXml" Target="../ink/ink25.xml"/><Relationship Id="rId42" Type="http://schemas.openxmlformats.org/officeDocument/2006/relationships/customXml" Target="../ink/ink29.xml"/><Relationship Id="rId47" Type="http://schemas.openxmlformats.org/officeDocument/2006/relationships/image" Target="../media/image47.emf"/><Relationship Id="rId50" Type="http://schemas.openxmlformats.org/officeDocument/2006/relationships/customXml" Target="../ink/ink33.xml"/><Relationship Id="rId7" Type="http://schemas.openxmlformats.org/officeDocument/2006/relationships/image" Target="../media/image27.emf"/><Relationship Id="rId12" Type="http://schemas.openxmlformats.org/officeDocument/2006/relationships/customXml" Target="../ink/ink14.xml"/><Relationship Id="rId17" Type="http://schemas.openxmlformats.org/officeDocument/2006/relationships/image" Target="../media/image32.emf"/><Relationship Id="rId25" Type="http://schemas.openxmlformats.org/officeDocument/2006/relationships/image" Target="../media/image36.emf"/><Relationship Id="rId33" Type="http://schemas.openxmlformats.org/officeDocument/2006/relationships/image" Target="../media/image40.emf"/><Relationship Id="rId38" Type="http://schemas.openxmlformats.org/officeDocument/2006/relationships/customXml" Target="../ink/ink27.xml"/><Relationship Id="rId46" Type="http://schemas.openxmlformats.org/officeDocument/2006/relationships/customXml" Target="../ink/ink31.xml"/><Relationship Id="rId2" Type="http://schemas.openxmlformats.org/officeDocument/2006/relationships/notesSlide" Target="../notesSlides/notesSlide20.xml"/><Relationship Id="rId16" Type="http://schemas.openxmlformats.org/officeDocument/2006/relationships/customXml" Target="../ink/ink16.xml"/><Relationship Id="rId20" Type="http://schemas.openxmlformats.org/officeDocument/2006/relationships/customXml" Target="../ink/ink18.xml"/><Relationship Id="rId29" Type="http://schemas.openxmlformats.org/officeDocument/2006/relationships/image" Target="../media/image38.emf"/><Relationship Id="rId41"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customXml" Target="../ink/ink11.xml"/><Relationship Id="rId11" Type="http://schemas.openxmlformats.org/officeDocument/2006/relationships/image" Target="../media/image29.emf"/><Relationship Id="rId24" Type="http://schemas.openxmlformats.org/officeDocument/2006/relationships/customXml" Target="../ink/ink20.xml"/><Relationship Id="rId32" Type="http://schemas.openxmlformats.org/officeDocument/2006/relationships/customXml" Target="../ink/ink24.xml"/><Relationship Id="rId37" Type="http://schemas.openxmlformats.org/officeDocument/2006/relationships/image" Target="../media/image42.emf"/><Relationship Id="rId40" Type="http://schemas.openxmlformats.org/officeDocument/2006/relationships/customXml" Target="../ink/ink28.xml"/><Relationship Id="rId45" Type="http://schemas.openxmlformats.org/officeDocument/2006/relationships/image" Target="../media/image46.emf"/><Relationship Id="rId5" Type="http://schemas.openxmlformats.org/officeDocument/2006/relationships/image" Target="../media/image26.emf"/><Relationship Id="rId15" Type="http://schemas.openxmlformats.org/officeDocument/2006/relationships/image" Target="../media/image31.emf"/><Relationship Id="rId23" Type="http://schemas.openxmlformats.org/officeDocument/2006/relationships/image" Target="../media/image35.emf"/><Relationship Id="rId28" Type="http://schemas.openxmlformats.org/officeDocument/2006/relationships/customXml" Target="../ink/ink22.xml"/><Relationship Id="rId36" Type="http://schemas.openxmlformats.org/officeDocument/2006/relationships/customXml" Target="../ink/ink26.xml"/><Relationship Id="rId49" Type="http://schemas.openxmlformats.org/officeDocument/2006/relationships/image" Target="../media/image48.emf"/><Relationship Id="rId10" Type="http://schemas.openxmlformats.org/officeDocument/2006/relationships/customXml" Target="../ink/ink13.xml"/><Relationship Id="rId19" Type="http://schemas.openxmlformats.org/officeDocument/2006/relationships/image" Target="../media/image33.emf"/><Relationship Id="rId31" Type="http://schemas.openxmlformats.org/officeDocument/2006/relationships/image" Target="../media/image39.emf"/><Relationship Id="rId44" Type="http://schemas.openxmlformats.org/officeDocument/2006/relationships/customXml" Target="../ink/ink30.xml"/><Relationship Id="rId4" Type="http://schemas.openxmlformats.org/officeDocument/2006/relationships/customXml" Target="../ink/ink10.xml"/><Relationship Id="rId9" Type="http://schemas.openxmlformats.org/officeDocument/2006/relationships/image" Target="../media/image28.emf"/><Relationship Id="rId14" Type="http://schemas.openxmlformats.org/officeDocument/2006/relationships/customXml" Target="../ink/ink15.xml"/><Relationship Id="rId22" Type="http://schemas.openxmlformats.org/officeDocument/2006/relationships/customXml" Target="../ink/ink19.xml"/><Relationship Id="rId27" Type="http://schemas.openxmlformats.org/officeDocument/2006/relationships/image" Target="../media/image37.emf"/><Relationship Id="rId30" Type="http://schemas.openxmlformats.org/officeDocument/2006/relationships/customXml" Target="../ink/ink23.xml"/><Relationship Id="rId35" Type="http://schemas.openxmlformats.org/officeDocument/2006/relationships/image" Target="../media/image41.emf"/><Relationship Id="rId43" Type="http://schemas.openxmlformats.org/officeDocument/2006/relationships/image" Target="../media/image45.emf"/><Relationship Id="rId48" Type="http://schemas.openxmlformats.org/officeDocument/2006/relationships/customXml" Target="../ink/ink32.xml"/><Relationship Id="rId8" Type="http://schemas.openxmlformats.org/officeDocument/2006/relationships/customXml" Target="../ink/ink12.xml"/><Relationship Id="rId51"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7.png"/><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8.png"/><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9.png"/><Relationship Id="rId4" Type="http://schemas.openxmlformats.org/officeDocument/2006/relationships/oleObject" Target="../embeddings/oleObject5.bin"/></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8" Type="http://schemas.openxmlformats.org/officeDocument/2006/relationships/customXml" Target="../ink/ink36.xml"/><Relationship Id="rId3" Type="http://schemas.openxmlformats.org/officeDocument/2006/relationships/image" Target="../media/image36.png"/><Relationship Id="rId7" Type="http://schemas.openxmlformats.org/officeDocument/2006/relationships/image" Target="../media/image430.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35.xml"/><Relationship Id="rId11" Type="http://schemas.openxmlformats.org/officeDocument/2006/relationships/image" Target="../media/image450.emf"/><Relationship Id="rId5" Type="http://schemas.openxmlformats.org/officeDocument/2006/relationships/image" Target="../media/image420.emf"/><Relationship Id="rId10" Type="http://schemas.openxmlformats.org/officeDocument/2006/relationships/customXml" Target="../ink/ink37.xml"/><Relationship Id="rId4" Type="http://schemas.openxmlformats.org/officeDocument/2006/relationships/customXml" Target="../ink/ink34.xml"/><Relationship Id="rId9" Type="http://schemas.openxmlformats.org/officeDocument/2006/relationships/image" Target="../media/image440.emf"/></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emf"/><Relationship Id="rId18" Type="http://schemas.openxmlformats.org/officeDocument/2006/relationships/customXml" Target="../ink/ink8.xml"/><Relationship Id="rId3" Type="http://schemas.openxmlformats.org/officeDocument/2006/relationships/image" Target="../media/image4.png"/><Relationship Id="rId21" Type="http://schemas.openxmlformats.org/officeDocument/2006/relationships/image" Target="../media/image13.emf"/><Relationship Id="rId7" Type="http://schemas.openxmlformats.org/officeDocument/2006/relationships/image" Target="../media/image6.emf"/><Relationship Id="rId12" Type="http://schemas.openxmlformats.org/officeDocument/2006/relationships/customXml" Target="../ink/ink5.xml"/><Relationship Id="rId17" Type="http://schemas.openxmlformats.org/officeDocument/2006/relationships/image" Target="../media/image11.emf"/><Relationship Id="rId2" Type="http://schemas.openxmlformats.org/officeDocument/2006/relationships/notesSlide" Target="../notesSlides/notesSlide2.xml"/><Relationship Id="rId16" Type="http://schemas.openxmlformats.org/officeDocument/2006/relationships/customXml" Target="../ink/ink7.xml"/><Relationship Id="rId20" Type="http://schemas.openxmlformats.org/officeDocument/2006/relationships/customXml" Target="../ink/ink9.xml"/><Relationship Id="rId1" Type="http://schemas.openxmlformats.org/officeDocument/2006/relationships/slideLayout" Target="../slideLayouts/slideLayout1.xml"/><Relationship Id="rId6" Type="http://schemas.openxmlformats.org/officeDocument/2006/relationships/customXml" Target="../ink/ink2.xml"/><Relationship Id="rId11" Type="http://schemas.openxmlformats.org/officeDocument/2006/relationships/image" Target="../media/image8.emf"/><Relationship Id="rId5" Type="http://schemas.openxmlformats.org/officeDocument/2006/relationships/image" Target="../media/image5.emf"/><Relationship Id="rId15" Type="http://schemas.openxmlformats.org/officeDocument/2006/relationships/image" Target="../media/image10.emf"/><Relationship Id="rId10" Type="http://schemas.openxmlformats.org/officeDocument/2006/relationships/customXml" Target="../ink/ink4.xml"/><Relationship Id="rId19" Type="http://schemas.openxmlformats.org/officeDocument/2006/relationships/image" Target="../media/image12.emf"/><Relationship Id="rId4" Type="http://schemas.openxmlformats.org/officeDocument/2006/relationships/customXml" Target="../ink/ink1.xml"/><Relationship Id="rId9" Type="http://schemas.openxmlformats.org/officeDocument/2006/relationships/image" Target="../media/image7.emf"/><Relationship Id="rId14" Type="http://schemas.openxmlformats.org/officeDocument/2006/relationships/customXml" Target="../ink/ink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cdn.esa.act.gov.au/wp-content/uploads/17-15-LEAD-ECG.pdf" TargetMode="External"/><Relationship Id="rId2" Type="http://schemas.openxmlformats.org/officeDocument/2006/relationships/hyperlink" Target="https://www.ena.org/docs/default-source/resource-library/practice-resources/tips/right-side-ecg.pdf?sfvrsn=836f00e6_8" TargetMode="External"/><Relationship Id="rId1" Type="http://schemas.openxmlformats.org/officeDocument/2006/relationships/slideLayout" Target="../slideLayouts/slideLayout2.xml"/><Relationship Id="rId6" Type="http://schemas.openxmlformats.org/officeDocument/2006/relationships/hyperlink" Target="http://jaha.ahajournals.org/content/6/3/e003528" TargetMode="External"/><Relationship Id="rId5" Type="http://schemas.openxmlformats.org/officeDocument/2006/relationships/hyperlink" Target="https://www.cablesandsensors.com/pages/12-lead-ecg-placement-guide-with-illustrations" TargetMode="External"/><Relationship Id="rId4" Type="http://schemas.openxmlformats.org/officeDocument/2006/relationships/hyperlink" Target="https://www.ncbi.nlm.nih.gov/books/NBK2214/table/A65/?report=objectonl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3352" y="476672"/>
            <a:ext cx="6192688" cy="4392488"/>
          </a:xfrm>
          <a:solidFill>
            <a:schemeClr val="bg1">
              <a:lumMod val="95000"/>
            </a:schemeClr>
          </a:solid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p>
            <a:pPr algn="ctr"/>
            <a:r>
              <a:rPr lang="en-US" dirty="0" smtClean="0"/>
              <a:t>BASIC </a:t>
            </a:r>
            <a:r>
              <a:rPr lang="en-US" dirty="0" smtClean="0"/>
              <a:t>ECG </a:t>
            </a:r>
            <a:r>
              <a:rPr lang="en-US" dirty="0" smtClean="0"/>
              <a:t>INTERPRETATION</a:t>
            </a:r>
            <a:br>
              <a:rPr lang="en-US" dirty="0" smtClean="0"/>
            </a:br>
            <a:r>
              <a:rPr lang="en-US" dirty="0" smtClean="0"/>
              <a:t>&amp;</a:t>
            </a:r>
            <a:r>
              <a:rPr lang="en-US" dirty="0"/>
              <a:t/>
            </a:r>
            <a:br>
              <a:rPr lang="en-US" dirty="0"/>
            </a:br>
            <a:r>
              <a:rPr lang="en-US" dirty="0" smtClean="0"/>
              <a:t>RECOGNIZING STEMI</a:t>
            </a:r>
            <a:br>
              <a:rPr lang="en-US" dirty="0" smtClean="0"/>
            </a:br>
            <a:endParaRPr lang="en-US" dirty="0"/>
          </a:p>
        </p:txBody>
      </p:sp>
      <p:sp>
        <p:nvSpPr>
          <p:cNvPr id="3" name="Subtitle 2"/>
          <p:cNvSpPr>
            <a:spLocks noGrp="1"/>
          </p:cNvSpPr>
          <p:nvPr>
            <p:ph type="subTitle" idx="1"/>
          </p:nvPr>
        </p:nvSpPr>
        <p:spPr>
          <a:xfrm>
            <a:off x="263352" y="5514256"/>
            <a:ext cx="4098175" cy="1343744"/>
          </a:xfrm>
        </p:spPr>
        <p:txBody>
          <a:bodyPr/>
          <a:lstStyle/>
          <a:p>
            <a:r>
              <a:rPr lang="en-US" dirty="0" err="1" smtClean="0"/>
              <a:t>october</a:t>
            </a:r>
            <a:r>
              <a:rPr lang="en-US" dirty="0" smtClean="0"/>
              <a:t> 2020</a:t>
            </a:r>
            <a:endParaRPr lang="en-US" dirty="0"/>
          </a:p>
          <a:p>
            <a:endParaRPr lang="en-US" dirty="0"/>
          </a:p>
        </p:txBody>
      </p:sp>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12-lead ECG – the views</a:t>
            </a:r>
            <a:endParaRPr lang="en-US" dirty="0"/>
          </a:p>
        </p:txBody>
      </p:sp>
      <p:sp>
        <p:nvSpPr>
          <p:cNvPr id="4" name="Content Placeholder 3"/>
          <p:cNvSpPr>
            <a:spLocks noGrp="1"/>
          </p:cNvSpPr>
          <p:nvPr>
            <p:ph sz="half" idx="2"/>
          </p:nvPr>
        </p:nvSpPr>
        <p:spPr/>
        <p:txBody>
          <a:bodyPr/>
          <a:lstStyle/>
          <a:p>
            <a:r>
              <a:rPr lang="en-US" dirty="0" smtClean="0"/>
              <a:t>This is showing that simultaneously, the 12-lead ECG can show us a snapshot picture as if looking: </a:t>
            </a:r>
          </a:p>
          <a:p>
            <a:pPr lvl="1"/>
            <a:r>
              <a:rPr lang="en-US" dirty="0" smtClean="0"/>
              <a:t>Transverse</a:t>
            </a:r>
          </a:p>
          <a:p>
            <a:pPr lvl="1"/>
            <a:r>
              <a:rPr lang="en-US" dirty="0" smtClean="0"/>
              <a:t>Frontal</a:t>
            </a:r>
          </a:p>
          <a:p>
            <a:pPr lvl="1"/>
            <a:r>
              <a:rPr lang="en-US" dirty="0" smtClean="0"/>
              <a:t>Sagittal</a:t>
            </a:r>
          </a:p>
          <a:p>
            <a:r>
              <a:rPr lang="en-US" dirty="0" smtClean="0"/>
              <a:t>That’s a lot of information about the heart all at once!</a:t>
            </a:r>
            <a:endParaRPr lang="en-US" dirty="0"/>
          </a:p>
        </p:txBody>
      </p:sp>
      <p:pic>
        <p:nvPicPr>
          <p:cNvPr id="5" name="Picture 6" descr="Image result for einthoven's triangle vertical pla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11424" y="1825624"/>
            <a:ext cx="4803594" cy="4888364"/>
          </a:xfrm>
        </p:spPr>
      </p:pic>
    </p:spTree>
    <p:extLst>
      <p:ext uri="{BB962C8B-B14F-4D97-AF65-F5344CB8AC3E}">
        <p14:creationId xmlns:p14="http://schemas.microsoft.com/office/powerpoint/2010/main" val="27648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How come on the crash cart there are only 3 wires?</a:t>
            </a:r>
            <a:endParaRPr lang="en-US" dirty="0"/>
          </a:p>
        </p:txBody>
      </p:sp>
      <p:sp>
        <p:nvSpPr>
          <p:cNvPr id="6" name="Content Placeholder 5"/>
          <p:cNvSpPr>
            <a:spLocks noGrp="1"/>
          </p:cNvSpPr>
          <p:nvPr>
            <p:ph idx="1"/>
          </p:nvPr>
        </p:nvSpPr>
        <p:spPr>
          <a:xfrm>
            <a:off x="7608168" y="1662387"/>
            <a:ext cx="3877072" cy="4624537"/>
          </a:xfrm>
        </p:spPr>
        <p:txBody>
          <a:bodyPr/>
          <a:lstStyle/>
          <a:p>
            <a:r>
              <a:rPr lang="en-US" dirty="0" err="1" smtClean="0"/>
              <a:t>Eintoven’s</a:t>
            </a:r>
            <a:r>
              <a:rPr lang="en-US" dirty="0" smtClean="0"/>
              <a:t> Triangle</a:t>
            </a:r>
          </a:p>
          <a:p>
            <a:endParaRPr lang="en-US" dirty="0"/>
          </a:p>
          <a:p>
            <a:r>
              <a:rPr lang="en-US" dirty="0" smtClean="0"/>
              <a:t>All of this started with just 3 leads – I, II, III</a:t>
            </a:r>
          </a:p>
        </p:txBody>
      </p:sp>
      <p:pic>
        <p:nvPicPr>
          <p:cNvPr id="7" name="Picture 4" descr="Image result for einthoven's triangle vertical p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27" y="1626485"/>
            <a:ext cx="6696744" cy="482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24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electrode placement matter?</a:t>
            </a:r>
            <a:endParaRPr lang="en-US" dirty="0"/>
          </a:p>
        </p:txBody>
      </p:sp>
      <p:pic>
        <p:nvPicPr>
          <p:cNvPr id="10" name="Picture 9"/>
          <p:cNvPicPr>
            <a:picLocks noChangeAspect="1"/>
          </p:cNvPicPr>
          <p:nvPr/>
        </p:nvPicPr>
        <p:blipFill>
          <a:blip r:embed="rId3"/>
          <a:stretch>
            <a:fillRect/>
          </a:stretch>
        </p:blipFill>
        <p:spPr>
          <a:xfrm>
            <a:off x="482692" y="1825081"/>
            <a:ext cx="7768015" cy="4729968"/>
          </a:xfrm>
          <a:prstGeom prst="rect">
            <a:avLst/>
          </a:prstGeom>
        </p:spPr>
      </p:pic>
      <p:sp>
        <p:nvSpPr>
          <p:cNvPr id="3" name="TextBox 2"/>
          <p:cNvSpPr txBox="1"/>
          <p:nvPr/>
        </p:nvSpPr>
        <p:spPr>
          <a:xfrm>
            <a:off x="8285461" y="1916832"/>
            <a:ext cx="371519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Placement of the electrodes is very important to ensure consistency between </a:t>
            </a:r>
            <a:r>
              <a:rPr lang="en-US" dirty="0" smtClean="0"/>
              <a:t>tracings</a:t>
            </a:r>
          </a:p>
          <a:p>
            <a:pPr marL="285750" indent="-285750">
              <a:buFont typeface="Arial" panose="020B0604020202020204" pitchFamily="34" charset="0"/>
              <a:buChar char="•"/>
            </a:pPr>
            <a:r>
              <a:rPr lang="en-US" dirty="0"/>
              <a:t>What if placement is not the same? </a:t>
            </a:r>
            <a:endParaRPr lang="en-US" dirty="0" smtClean="0"/>
          </a:p>
          <a:p>
            <a:pPr marL="285750" indent="-285750">
              <a:buFont typeface="Arial" panose="020B0604020202020204" pitchFamily="34" charset="0"/>
              <a:buChar char="•"/>
            </a:pPr>
            <a:r>
              <a:rPr lang="en-US" dirty="0" smtClean="0"/>
              <a:t>Often, the left and right arms are mistakenly switched.  </a:t>
            </a:r>
          </a:p>
          <a:p>
            <a:pPr marL="285750" indent="-285750">
              <a:buFont typeface="Arial" panose="020B0604020202020204" pitchFamily="34" charset="0"/>
              <a:buChar char="•"/>
            </a:pPr>
            <a:endParaRPr lang="en-US" dirty="0"/>
          </a:p>
        </p:txBody>
      </p:sp>
      <p:grpSp>
        <p:nvGrpSpPr>
          <p:cNvPr id="11" name="Group 10"/>
          <p:cNvGrpSpPr/>
          <p:nvPr/>
        </p:nvGrpSpPr>
        <p:grpSpPr>
          <a:xfrm>
            <a:off x="8387564" y="4225156"/>
            <a:ext cx="3469076" cy="2329893"/>
            <a:chOff x="532092" y="2004393"/>
            <a:chExt cx="5563907" cy="4578110"/>
          </a:xfrm>
        </p:grpSpPr>
        <p:pic>
          <p:nvPicPr>
            <p:cNvPr id="12" name="Picture 2" descr="Einthoven's Triangle | ECG Guru - Instructor Re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092" y="2004393"/>
              <a:ext cx="5563907" cy="4578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32092" y="2447193"/>
              <a:ext cx="495649" cy="369333"/>
            </a:xfrm>
            <a:prstGeom prst="rect">
              <a:avLst/>
            </a:prstGeom>
            <a:noFill/>
          </p:spPr>
          <p:txBody>
            <a:bodyPr wrap="none" rtlCol="0">
              <a:spAutoFit/>
            </a:bodyPr>
            <a:lstStyle/>
            <a:p>
              <a:r>
                <a:rPr lang="en-US" dirty="0">
                  <a:solidFill>
                    <a:schemeClr val="bg1"/>
                  </a:solidFill>
                </a:rPr>
                <a:t>R</a:t>
              </a:r>
              <a:r>
                <a:rPr lang="en-US" dirty="0" smtClean="0">
                  <a:solidFill>
                    <a:schemeClr val="bg1"/>
                  </a:solidFill>
                </a:rPr>
                <a:t>A</a:t>
              </a:r>
              <a:endParaRPr lang="en-US" dirty="0">
                <a:solidFill>
                  <a:schemeClr val="bg1"/>
                </a:solidFill>
              </a:endParaRPr>
            </a:p>
          </p:txBody>
        </p:sp>
        <p:sp>
          <p:nvSpPr>
            <p:cNvPr id="14" name="TextBox 13"/>
            <p:cNvSpPr txBox="1"/>
            <p:nvPr/>
          </p:nvSpPr>
          <p:spPr>
            <a:xfrm>
              <a:off x="5232109" y="2447193"/>
              <a:ext cx="463589" cy="369333"/>
            </a:xfrm>
            <a:prstGeom prst="rect">
              <a:avLst/>
            </a:prstGeom>
            <a:noFill/>
          </p:spPr>
          <p:txBody>
            <a:bodyPr wrap="none" rtlCol="0">
              <a:spAutoFit/>
            </a:bodyPr>
            <a:lstStyle/>
            <a:p>
              <a:r>
                <a:rPr lang="en-US" dirty="0" smtClean="0">
                  <a:solidFill>
                    <a:schemeClr val="bg1"/>
                  </a:solidFill>
                </a:rPr>
                <a:t>LA</a:t>
              </a:r>
              <a:endParaRPr lang="en-US" dirty="0">
                <a:solidFill>
                  <a:schemeClr val="bg1"/>
                </a:solidFill>
              </a:endParaRPr>
            </a:p>
          </p:txBody>
        </p:sp>
        <p:sp>
          <p:nvSpPr>
            <p:cNvPr id="15" name="TextBox 14"/>
            <p:cNvSpPr txBox="1"/>
            <p:nvPr/>
          </p:nvSpPr>
          <p:spPr>
            <a:xfrm>
              <a:off x="3542720" y="5969223"/>
              <a:ext cx="399468" cy="369333"/>
            </a:xfrm>
            <a:prstGeom prst="rect">
              <a:avLst/>
            </a:prstGeom>
            <a:noFill/>
          </p:spPr>
          <p:txBody>
            <a:bodyPr wrap="none" rtlCol="0">
              <a:spAutoFit/>
            </a:bodyPr>
            <a:lstStyle/>
            <a:p>
              <a:r>
                <a:rPr lang="en-US" dirty="0" smtClean="0">
                  <a:solidFill>
                    <a:schemeClr val="bg1"/>
                  </a:solidFill>
                </a:rPr>
                <a:t>LL</a:t>
              </a:r>
              <a:endParaRPr lang="en-US" dirty="0">
                <a:solidFill>
                  <a:schemeClr val="bg1"/>
                </a:solidFill>
              </a:endParaRPr>
            </a:p>
          </p:txBody>
        </p:sp>
      </p:grpSp>
      <p:sp>
        <p:nvSpPr>
          <p:cNvPr id="4" name="TextBox 3"/>
          <p:cNvSpPr txBox="1"/>
          <p:nvPr/>
        </p:nvSpPr>
        <p:spPr>
          <a:xfrm>
            <a:off x="1487488" y="2348880"/>
            <a:ext cx="5150620" cy="400110"/>
          </a:xfrm>
          <a:prstGeom prst="rect">
            <a:avLst/>
          </a:prstGeom>
          <a:noFill/>
        </p:spPr>
        <p:txBody>
          <a:bodyPr wrap="square" rtlCol="0">
            <a:spAutoFit/>
          </a:bodyPr>
          <a:lstStyle/>
          <a:p>
            <a:pPr algn="ctr"/>
            <a:r>
              <a:rPr lang="en-US" sz="2000" dirty="0" smtClean="0"/>
              <a:t>Correct placement, normal ECG</a:t>
            </a:r>
            <a:endParaRPr lang="en-US" sz="2000" dirty="0"/>
          </a:p>
        </p:txBody>
      </p:sp>
      <p:sp>
        <p:nvSpPr>
          <p:cNvPr id="5" name="TextBox 4"/>
          <p:cNvSpPr txBox="1"/>
          <p:nvPr/>
        </p:nvSpPr>
        <p:spPr>
          <a:xfrm>
            <a:off x="8352810" y="4495638"/>
            <a:ext cx="473206" cy="369332"/>
          </a:xfrm>
          <a:prstGeom prst="rect">
            <a:avLst/>
          </a:prstGeom>
          <a:noFill/>
        </p:spPr>
        <p:txBody>
          <a:bodyPr wrap="none" rtlCol="0">
            <a:spAutoFit/>
          </a:bodyPr>
          <a:lstStyle/>
          <a:p>
            <a:r>
              <a:rPr lang="en-US" dirty="0" smtClean="0"/>
              <a:t>RA</a:t>
            </a:r>
            <a:endParaRPr lang="en-US" dirty="0"/>
          </a:p>
        </p:txBody>
      </p:sp>
      <p:sp>
        <p:nvSpPr>
          <p:cNvPr id="17" name="TextBox 16"/>
          <p:cNvSpPr txBox="1"/>
          <p:nvPr/>
        </p:nvSpPr>
        <p:spPr>
          <a:xfrm>
            <a:off x="11292451" y="4532539"/>
            <a:ext cx="439544" cy="369332"/>
          </a:xfrm>
          <a:prstGeom prst="rect">
            <a:avLst/>
          </a:prstGeom>
          <a:noFill/>
        </p:spPr>
        <p:txBody>
          <a:bodyPr wrap="none" rtlCol="0">
            <a:spAutoFit/>
          </a:bodyPr>
          <a:lstStyle/>
          <a:p>
            <a:r>
              <a:rPr lang="en-US" dirty="0" smtClean="0"/>
              <a:t>LA</a:t>
            </a:r>
            <a:endParaRPr lang="en-US" dirty="0"/>
          </a:p>
        </p:txBody>
      </p:sp>
      <p:sp>
        <p:nvSpPr>
          <p:cNvPr id="18" name="TextBox 17"/>
          <p:cNvSpPr txBox="1"/>
          <p:nvPr/>
        </p:nvSpPr>
        <p:spPr>
          <a:xfrm>
            <a:off x="10222683" y="6246233"/>
            <a:ext cx="415498" cy="369332"/>
          </a:xfrm>
          <a:prstGeom prst="rect">
            <a:avLst/>
          </a:prstGeom>
          <a:noFill/>
        </p:spPr>
        <p:txBody>
          <a:bodyPr wrap="none" rtlCol="0">
            <a:spAutoFit/>
          </a:bodyPr>
          <a:lstStyle/>
          <a:p>
            <a:r>
              <a:rPr lang="en-US" dirty="0" smtClean="0"/>
              <a:t>LL</a:t>
            </a:r>
            <a:endParaRPr lang="en-US" dirty="0"/>
          </a:p>
        </p:txBody>
      </p:sp>
      <p:cxnSp>
        <p:nvCxnSpPr>
          <p:cNvPr id="19" name="Straight Arrow Connector 18"/>
          <p:cNvCxnSpPr/>
          <p:nvPr/>
        </p:nvCxnSpPr>
        <p:spPr>
          <a:xfrm>
            <a:off x="8826016" y="4495638"/>
            <a:ext cx="22991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8544272" y="5013176"/>
            <a:ext cx="1080120" cy="14177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0638181" y="4928923"/>
            <a:ext cx="786411" cy="13140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12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placement matter? Yes!</a:t>
            </a:r>
            <a:endParaRPr lang="en-US" dirty="0"/>
          </a:p>
        </p:txBody>
      </p:sp>
      <p:pic>
        <p:nvPicPr>
          <p:cNvPr id="3" name="Picture 2"/>
          <p:cNvPicPr>
            <a:picLocks noChangeAspect="1"/>
          </p:cNvPicPr>
          <p:nvPr/>
        </p:nvPicPr>
        <p:blipFill>
          <a:blip r:embed="rId3"/>
          <a:stretch>
            <a:fillRect/>
          </a:stretch>
        </p:blipFill>
        <p:spPr>
          <a:xfrm>
            <a:off x="559173" y="1417638"/>
            <a:ext cx="7539252" cy="5042175"/>
          </a:xfrm>
          <a:prstGeom prst="rect">
            <a:avLst/>
          </a:prstGeom>
        </p:spPr>
      </p:pic>
      <p:sp>
        <p:nvSpPr>
          <p:cNvPr id="4" name="TextBox 3"/>
          <p:cNvSpPr txBox="1"/>
          <p:nvPr/>
        </p:nvSpPr>
        <p:spPr>
          <a:xfrm>
            <a:off x="8302974" y="1532214"/>
            <a:ext cx="3779631" cy="3693319"/>
          </a:xfrm>
          <a:prstGeom prst="rect">
            <a:avLst/>
          </a:prstGeom>
          <a:noFill/>
        </p:spPr>
        <p:txBody>
          <a:bodyPr wrap="square" rtlCol="0">
            <a:spAutoFit/>
          </a:bodyPr>
          <a:lstStyle/>
          <a:p>
            <a:r>
              <a:rPr lang="en-US" dirty="0" smtClean="0"/>
              <a:t>Note that if RA and LA are switched, it causes major changes to the ECG tracing.  This is become limb polarity is switched.  </a:t>
            </a:r>
          </a:p>
          <a:p>
            <a:endParaRPr lang="en-US" dirty="0" smtClean="0"/>
          </a:p>
          <a:p>
            <a:r>
              <a:rPr lang="en-US" dirty="0" smtClean="0"/>
              <a:t>Lead I is inverted. </a:t>
            </a:r>
          </a:p>
          <a:p>
            <a:r>
              <a:rPr lang="en-US" dirty="0" smtClean="0"/>
              <a:t>Lead II becomes lead </a:t>
            </a:r>
            <a:r>
              <a:rPr lang="en-US" dirty="0" smtClean="0"/>
              <a:t>III.</a:t>
            </a:r>
            <a:endParaRPr lang="en-US" dirty="0" smtClean="0"/>
          </a:p>
          <a:p>
            <a:r>
              <a:rPr lang="en-US" dirty="0" smtClean="0"/>
              <a:t>Lead III becomes lead </a:t>
            </a:r>
            <a:r>
              <a:rPr lang="en-US" dirty="0" smtClean="0"/>
              <a:t>II.</a:t>
            </a:r>
            <a:endParaRPr lang="en-US" dirty="0" smtClean="0"/>
          </a:p>
          <a:p>
            <a:r>
              <a:rPr lang="en-US" dirty="0" smtClean="0"/>
              <a:t>Lead </a:t>
            </a:r>
            <a:r>
              <a:rPr lang="en-US" dirty="0" err="1" smtClean="0"/>
              <a:t>aVR</a:t>
            </a:r>
            <a:r>
              <a:rPr lang="en-US" dirty="0" smtClean="0"/>
              <a:t> becomes </a:t>
            </a:r>
            <a:r>
              <a:rPr lang="en-US" dirty="0" smtClean="0"/>
              <a:t>aVL.</a:t>
            </a:r>
            <a:endParaRPr lang="en-US" dirty="0" smtClean="0"/>
          </a:p>
          <a:p>
            <a:r>
              <a:rPr lang="en-US" dirty="0" smtClean="0"/>
              <a:t>Lead aVL becomes </a:t>
            </a:r>
            <a:r>
              <a:rPr lang="en-US" dirty="0" err="1" smtClean="0"/>
              <a:t>aVR</a:t>
            </a:r>
            <a:r>
              <a:rPr lang="en-US" dirty="0"/>
              <a:t>.</a:t>
            </a:r>
            <a:endParaRPr lang="en-US" dirty="0" smtClean="0"/>
          </a:p>
          <a:p>
            <a:endParaRPr lang="en-US" dirty="0"/>
          </a:p>
          <a:p>
            <a:endParaRPr lang="en-US" dirty="0" smtClean="0"/>
          </a:p>
          <a:p>
            <a:endParaRPr lang="en-US" dirty="0" smtClean="0"/>
          </a:p>
        </p:txBody>
      </p:sp>
    </p:spTree>
    <p:extLst>
      <p:ext uri="{BB962C8B-B14F-4D97-AF65-F5344CB8AC3E}">
        <p14:creationId xmlns:p14="http://schemas.microsoft.com/office/powerpoint/2010/main" val="319520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Lead I is your major clue.  </a:t>
            </a:r>
            <a:br>
              <a:rPr lang="en-US" dirty="0" smtClean="0"/>
            </a:br>
            <a:r>
              <a:rPr lang="en-US" dirty="0" smtClean="0"/>
              <a:t>All of the waveform is </a:t>
            </a:r>
            <a:r>
              <a:rPr lang="en-US" dirty="0" smtClean="0"/>
              <a:t>inverted.</a:t>
            </a:r>
            <a:endParaRPr lang="en-US" dirty="0"/>
          </a:p>
        </p:txBody>
      </p:sp>
      <p:sp>
        <p:nvSpPr>
          <p:cNvPr id="3" name="Content Placeholder 2"/>
          <p:cNvSpPr>
            <a:spLocks noGrp="1"/>
          </p:cNvSpPr>
          <p:nvPr>
            <p:ph idx="1"/>
          </p:nvPr>
        </p:nvSpPr>
        <p:spPr>
          <a:xfrm>
            <a:off x="1524000" y="3305877"/>
            <a:ext cx="9144000" cy="1512168"/>
          </a:xfrm>
        </p:spPr>
        <p:txBody>
          <a:bodyPr>
            <a:normAutofit/>
          </a:bodyPr>
          <a:lstStyle/>
          <a:p>
            <a:r>
              <a:rPr lang="en-US" dirty="0" smtClean="0"/>
              <a:t>If you see an inverted P and an inverted T together, suspect limb (RA &amp; LA) lead reversal</a:t>
            </a:r>
          </a:p>
          <a:p>
            <a:r>
              <a:rPr lang="en-US" dirty="0" smtClean="0"/>
              <a:t>Check to see that leads were applied correctly</a:t>
            </a:r>
            <a:endParaRPr lang="en-US" dirty="0"/>
          </a:p>
        </p:txBody>
      </p:sp>
      <p:pic>
        <p:nvPicPr>
          <p:cNvPr id="4" name="Picture 3"/>
          <p:cNvPicPr>
            <a:picLocks noChangeAspect="1"/>
          </p:cNvPicPr>
          <p:nvPr/>
        </p:nvPicPr>
        <p:blipFill rotWithShape="1">
          <a:blip r:embed="rId3"/>
          <a:srcRect t="18469" r="57124" b="60110"/>
          <a:stretch/>
        </p:blipFill>
        <p:spPr>
          <a:xfrm>
            <a:off x="3719736" y="1772816"/>
            <a:ext cx="4525599" cy="1512168"/>
          </a:xfrm>
          <a:prstGeom prst="rect">
            <a:avLst/>
          </a:prstGeom>
        </p:spPr>
      </p:pic>
      <p:sp>
        <p:nvSpPr>
          <p:cNvPr id="5" name="Rectangle 4"/>
          <p:cNvSpPr/>
          <p:nvPr/>
        </p:nvSpPr>
        <p:spPr>
          <a:xfrm>
            <a:off x="839416" y="4653136"/>
            <a:ext cx="10285784" cy="20882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Take home message = </a:t>
            </a:r>
            <a:r>
              <a:rPr lang="en-US" sz="2800" b="1" u="sng" dirty="0" smtClean="0"/>
              <a:t>lead placement impacts the rhythm strip!</a:t>
            </a:r>
          </a:p>
          <a:p>
            <a:pPr algn="ctr"/>
            <a:endParaRPr lang="en-US" sz="2400" dirty="0" smtClean="0"/>
          </a:p>
          <a:p>
            <a:pPr marL="342900" indent="-342900">
              <a:buFont typeface="Arial" panose="020B0604020202020204" pitchFamily="34" charset="0"/>
              <a:buChar char="•"/>
            </a:pPr>
            <a:r>
              <a:rPr lang="en-US" sz="2400" dirty="0" smtClean="0"/>
              <a:t>This is true for any electrode placement – placement should be consistent from nurse to </a:t>
            </a:r>
            <a:r>
              <a:rPr lang="en-US" sz="2400" dirty="0" smtClean="0"/>
              <a:t>nurse</a:t>
            </a:r>
            <a:endParaRPr lang="en-US" sz="2400" dirty="0" smtClean="0"/>
          </a:p>
          <a:p>
            <a:pPr marL="342900" indent="-342900">
              <a:buFont typeface="Arial" panose="020B0604020202020204" pitchFamily="34" charset="0"/>
              <a:buChar char="•"/>
            </a:pPr>
            <a:r>
              <a:rPr lang="en-US" sz="2400" dirty="0" smtClean="0"/>
              <a:t>Consider marking with a dot in permanent marker</a:t>
            </a:r>
            <a:endParaRPr lang="en-US" sz="2400" dirty="0"/>
          </a:p>
        </p:txBody>
      </p:sp>
    </p:spTree>
    <p:extLst>
      <p:ext uri="{BB962C8B-B14F-4D97-AF65-F5344CB8AC3E}">
        <p14:creationId xmlns:p14="http://schemas.microsoft.com/office/powerpoint/2010/main" val="361616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t>
            </a:r>
            <a:r>
              <a:rPr lang="en-US" dirty="0" smtClean="0"/>
              <a:t>ECGs</a:t>
            </a:r>
            <a:endParaRPr lang="en-US" dirty="0"/>
          </a:p>
        </p:txBody>
      </p:sp>
    </p:spTree>
    <p:extLst>
      <p:ext uri="{BB962C8B-B14F-4D97-AF65-F5344CB8AC3E}">
        <p14:creationId xmlns:p14="http://schemas.microsoft.com/office/powerpoint/2010/main" val="225691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order an ECG?</a:t>
            </a:r>
            <a:endParaRPr lang="en-US" dirty="0"/>
          </a:p>
        </p:txBody>
      </p:sp>
      <p:sp>
        <p:nvSpPr>
          <p:cNvPr id="3" name="Content Placeholder 2"/>
          <p:cNvSpPr>
            <a:spLocks noGrp="1"/>
          </p:cNvSpPr>
          <p:nvPr>
            <p:ph idx="1"/>
          </p:nvPr>
        </p:nvSpPr>
        <p:spPr>
          <a:xfrm>
            <a:off x="767408" y="1828799"/>
            <a:ext cx="10657184" cy="4572001"/>
          </a:xfrm>
        </p:spPr>
        <p:txBody>
          <a:bodyPr>
            <a:normAutofit fontScale="85000" lnSpcReduction="20000"/>
          </a:bodyPr>
          <a:lstStyle/>
          <a:p>
            <a:r>
              <a:rPr lang="en-US" b="1" dirty="0" smtClean="0"/>
              <a:t>ECG is a diagnosing and investigative tool</a:t>
            </a:r>
          </a:p>
          <a:p>
            <a:r>
              <a:rPr lang="en-US" b="1" dirty="0" smtClean="0"/>
              <a:t>ECG can be used to show the MD or cardiologist the following:</a:t>
            </a:r>
          </a:p>
          <a:p>
            <a:pPr lvl="1"/>
            <a:r>
              <a:rPr lang="en-US" dirty="0" smtClean="0"/>
              <a:t>Enlargement </a:t>
            </a:r>
            <a:r>
              <a:rPr lang="en-US" dirty="0"/>
              <a:t>of the </a:t>
            </a:r>
            <a:r>
              <a:rPr lang="en-US" dirty="0" smtClean="0"/>
              <a:t>heart (RA, RV, LA, LV hypertrophy</a:t>
            </a:r>
            <a:r>
              <a:rPr lang="en-US" dirty="0" smtClean="0"/>
              <a:t>)</a:t>
            </a:r>
            <a:endParaRPr lang="en-US" dirty="0" smtClean="0"/>
          </a:p>
          <a:p>
            <a:pPr lvl="1"/>
            <a:r>
              <a:rPr lang="en-US" dirty="0" smtClean="0"/>
              <a:t>Abnormal </a:t>
            </a:r>
            <a:r>
              <a:rPr lang="en-US" dirty="0"/>
              <a:t>rhythm (arrhythmia) – rapid, slow or irregular heart </a:t>
            </a:r>
            <a:r>
              <a:rPr lang="en-US" dirty="0" smtClean="0"/>
              <a:t>beats</a:t>
            </a:r>
            <a:endParaRPr lang="en-US" dirty="0" smtClean="0"/>
          </a:p>
          <a:p>
            <a:pPr lvl="1"/>
            <a:r>
              <a:rPr lang="en-US" dirty="0" smtClean="0"/>
              <a:t>Damage </a:t>
            </a:r>
            <a:r>
              <a:rPr lang="en-US" dirty="0"/>
              <a:t>to the heart such as when one of the heart’s arteries is blocked (coronary </a:t>
            </a:r>
            <a:r>
              <a:rPr lang="en-US" dirty="0" smtClean="0"/>
              <a:t>occlusion) (STEMI)</a:t>
            </a:r>
          </a:p>
          <a:p>
            <a:pPr lvl="1"/>
            <a:r>
              <a:rPr lang="en-US" dirty="0"/>
              <a:t>P</a:t>
            </a:r>
            <a:r>
              <a:rPr lang="en-US" dirty="0" smtClean="0"/>
              <a:t>oor </a:t>
            </a:r>
            <a:r>
              <a:rPr lang="en-US" dirty="0"/>
              <a:t>blood supply to the </a:t>
            </a:r>
            <a:r>
              <a:rPr lang="en-US" dirty="0" smtClean="0"/>
              <a:t>heart (ischemia) </a:t>
            </a:r>
          </a:p>
          <a:p>
            <a:pPr lvl="1"/>
            <a:r>
              <a:rPr lang="en-US" dirty="0"/>
              <a:t>A</a:t>
            </a:r>
            <a:r>
              <a:rPr lang="en-US" dirty="0" smtClean="0"/>
              <a:t>bnormal </a:t>
            </a:r>
            <a:r>
              <a:rPr lang="en-US" dirty="0"/>
              <a:t>position of the </a:t>
            </a:r>
            <a:r>
              <a:rPr lang="en-US" dirty="0" smtClean="0"/>
              <a:t>heart (axis deviation)</a:t>
            </a:r>
          </a:p>
          <a:p>
            <a:pPr lvl="1"/>
            <a:r>
              <a:rPr lang="en-US" dirty="0"/>
              <a:t>H</a:t>
            </a:r>
            <a:r>
              <a:rPr lang="en-US" dirty="0" smtClean="0"/>
              <a:t>eart </a:t>
            </a:r>
            <a:r>
              <a:rPr lang="en-US" dirty="0"/>
              <a:t>inflammation – pericarditis or </a:t>
            </a:r>
            <a:r>
              <a:rPr lang="en-US" dirty="0" smtClean="0"/>
              <a:t>myocarditis</a:t>
            </a:r>
          </a:p>
          <a:p>
            <a:pPr lvl="1"/>
            <a:r>
              <a:rPr lang="en-US" dirty="0" smtClean="0"/>
              <a:t>Disturbances </a:t>
            </a:r>
            <a:r>
              <a:rPr lang="en-US" dirty="0"/>
              <a:t>of the heart’s conducting </a:t>
            </a:r>
            <a:r>
              <a:rPr lang="en-US" dirty="0" smtClean="0"/>
              <a:t>system (</a:t>
            </a:r>
            <a:r>
              <a:rPr lang="en-US" dirty="0" smtClean="0"/>
              <a:t>e.g</a:t>
            </a:r>
            <a:r>
              <a:rPr lang="en-US" dirty="0" smtClean="0"/>
              <a:t>. blocks)</a:t>
            </a:r>
          </a:p>
          <a:p>
            <a:pPr lvl="1"/>
            <a:r>
              <a:rPr lang="en-US" dirty="0"/>
              <a:t>I</a:t>
            </a:r>
            <a:r>
              <a:rPr lang="en-US" dirty="0" smtClean="0"/>
              <a:t>mbalances </a:t>
            </a:r>
            <a:r>
              <a:rPr lang="en-US" dirty="0"/>
              <a:t>in the blood chemicals (electrolytes) that control heart </a:t>
            </a:r>
            <a:r>
              <a:rPr lang="en-US" dirty="0" smtClean="0"/>
              <a:t>activity (</a:t>
            </a:r>
            <a:r>
              <a:rPr lang="en-US" dirty="0" smtClean="0"/>
              <a:t>e.g</a:t>
            </a:r>
            <a:r>
              <a:rPr lang="en-US" dirty="0" smtClean="0"/>
              <a:t>. hyperkalemia and others)</a:t>
            </a:r>
          </a:p>
          <a:p>
            <a:pPr lvl="1"/>
            <a:r>
              <a:rPr lang="en-US" dirty="0"/>
              <a:t>P</a:t>
            </a:r>
            <a:r>
              <a:rPr lang="en-US" dirty="0" smtClean="0"/>
              <a:t>revious </a:t>
            </a:r>
            <a:r>
              <a:rPr lang="en-US" dirty="0"/>
              <a:t>heart </a:t>
            </a:r>
            <a:r>
              <a:rPr lang="en-US" dirty="0" smtClean="0"/>
              <a:t>attacks (Q waves)</a:t>
            </a:r>
            <a:endParaRPr lang="en-US" dirty="0"/>
          </a:p>
          <a:p>
            <a:r>
              <a:rPr lang="en-US" b="1" dirty="0" smtClean="0"/>
              <a:t>Many uses… ECG expertise takes years of specialty training</a:t>
            </a:r>
          </a:p>
          <a:p>
            <a:r>
              <a:rPr lang="en-US" b="1" dirty="0" smtClean="0"/>
              <a:t>Here we are focusing on ST changes</a:t>
            </a:r>
            <a:endParaRPr lang="en-US" b="1" dirty="0"/>
          </a:p>
        </p:txBody>
      </p:sp>
    </p:spTree>
    <p:extLst>
      <p:ext uri="{BB962C8B-B14F-4D97-AF65-F5344CB8AC3E}">
        <p14:creationId xmlns:p14="http://schemas.microsoft.com/office/powerpoint/2010/main" val="417036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main types: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2516732"/>
              </p:ext>
            </p:extLst>
          </p:nvPr>
        </p:nvGraphicFramePr>
        <p:xfrm>
          <a:off x="1066800" y="1700808"/>
          <a:ext cx="10213776" cy="4412472"/>
        </p:xfrm>
        <a:graphic>
          <a:graphicData uri="http://schemas.openxmlformats.org/drawingml/2006/table">
            <a:tbl>
              <a:tblPr firstRow="1" bandRow="1">
                <a:tableStyleId>{21E4AEA4-8DFA-4A89-87EB-49C32662AFE0}</a:tableStyleId>
              </a:tblPr>
              <a:tblGrid>
                <a:gridCol w="2533052">
                  <a:extLst>
                    <a:ext uri="{9D8B030D-6E8A-4147-A177-3AD203B41FA5}">
                      <a16:colId xmlns:a16="http://schemas.microsoft.com/office/drawing/2014/main" xmlns="" val="2693591978"/>
                    </a:ext>
                  </a:extLst>
                </a:gridCol>
                <a:gridCol w="7680724">
                  <a:extLst>
                    <a:ext uri="{9D8B030D-6E8A-4147-A177-3AD203B41FA5}">
                      <a16:colId xmlns:a16="http://schemas.microsoft.com/office/drawing/2014/main" xmlns="" val="2031015961"/>
                    </a:ext>
                  </a:extLst>
                </a:gridCol>
              </a:tblGrid>
              <a:tr h="512205">
                <a:tc>
                  <a:txBody>
                    <a:bodyPr/>
                    <a:lstStyle/>
                    <a:p>
                      <a:r>
                        <a:rPr lang="en-US" sz="2400" dirty="0" smtClean="0"/>
                        <a:t>Type</a:t>
                      </a:r>
                      <a:endParaRPr lang="en-US" sz="2400" dirty="0"/>
                    </a:p>
                  </a:txBody>
                  <a:tcPr/>
                </a:tc>
                <a:tc>
                  <a:txBody>
                    <a:bodyPr/>
                    <a:lstStyle/>
                    <a:p>
                      <a:r>
                        <a:rPr lang="en-US" sz="2400" dirty="0" smtClean="0"/>
                        <a:t>What is it</a:t>
                      </a:r>
                      <a:r>
                        <a:rPr lang="en-US" sz="2400" baseline="0" dirty="0" smtClean="0"/>
                        <a:t> looking for?</a:t>
                      </a:r>
                      <a:endParaRPr lang="en-US" sz="2400" dirty="0"/>
                    </a:p>
                  </a:txBody>
                  <a:tcPr/>
                </a:tc>
                <a:extLst>
                  <a:ext uri="{0D108BD9-81ED-4DB2-BD59-A6C34878D82A}">
                    <a16:rowId xmlns:a16="http://schemas.microsoft.com/office/drawing/2014/main" xmlns="" val="212540240"/>
                  </a:ext>
                </a:extLst>
              </a:tr>
              <a:tr h="1660675">
                <a:tc>
                  <a:txBody>
                    <a:bodyPr/>
                    <a:lstStyle/>
                    <a:p>
                      <a:r>
                        <a:rPr lang="en-US" sz="2400" dirty="0" smtClean="0"/>
                        <a:t>Standard 12-Lead</a:t>
                      </a:r>
                      <a:endParaRPr lang="en-US" sz="2400" dirty="0"/>
                    </a:p>
                  </a:txBody>
                  <a:tcPr/>
                </a:tc>
                <a:tc>
                  <a:txBody>
                    <a:bodyPr/>
                    <a:lstStyle/>
                    <a:p>
                      <a:r>
                        <a:rPr lang="en-US" sz="2000" dirty="0" smtClean="0"/>
                        <a:t>Looks at </a:t>
                      </a:r>
                      <a:r>
                        <a:rPr lang="en-US" sz="2000" u="sng" dirty="0" smtClean="0"/>
                        <a:t>ANTERIOR, INFERIOR, LATERAL</a:t>
                      </a:r>
                      <a:r>
                        <a:rPr lang="en-US" sz="2000" u="none" dirty="0" smtClean="0"/>
                        <a:t> </a:t>
                      </a:r>
                      <a:r>
                        <a:rPr lang="en-US" sz="2000" baseline="0" dirty="0" smtClean="0"/>
                        <a:t>portions of heart</a:t>
                      </a:r>
                    </a:p>
                    <a:p>
                      <a:endParaRPr lang="en-US" sz="2000" baseline="0" dirty="0" smtClean="0"/>
                    </a:p>
                    <a:p>
                      <a:r>
                        <a:rPr lang="en-US" sz="2000" baseline="0" dirty="0" smtClean="0"/>
                        <a:t>Only one lead (V1) looks at the right side – </a:t>
                      </a:r>
                      <a:r>
                        <a:rPr lang="en-US" sz="2000" u="sng" baseline="0" dirty="0" smtClean="0"/>
                        <a:t>not</a:t>
                      </a:r>
                      <a:r>
                        <a:rPr lang="en-US" sz="2000" baseline="0" dirty="0" smtClean="0"/>
                        <a:t> good for right side infarcts</a:t>
                      </a:r>
                    </a:p>
                    <a:p>
                      <a:r>
                        <a:rPr lang="en-US" sz="2000" baseline="0" dirty="0" smtClean="0"/>
                        <a:t>Does </a:t>
                      </a:r>
                      <a:r>
                        <a:rPr lang="en-US" sz="2000" u="sng" baseline="0" dirty="0" smtClean="0"/>
                        <a:t>not</a:t>
                      </a:r>
                      <a:r>
                        <a:rPr lang="en-US" sz="2000" baseline="0" dirty="0" smtClean="0"/>
                        <a:t> look at the posterior</a:t>
                      </a:r>
                      <a:endParaRPr lang="en-US" sz="2000" dirty="0"/>
                    </a:p>
                  </a:txBody>
                  <a:tcPr/>
                </a:tc>
                <a:extLst>
                  <a:ext uri="{0D108BD9-81ED-4DB2-BD59-A6C34878D82A}">
                    <a16:rowId xmlns:a16="http://schemas.microsoft.com/office/drawing/2014/main" xmlns="" val="4242834941"/>
                  </a:ext>
                </a:extLst>
              </a:tr>
              <a:tr h="1355512">
                <a:tc>
                  <a:txBody>
                    <a:bodyPr/>
                    <a:lstStyle/>
                    <a:p>
                      <a:r>
                        <a:rPr lang="en-US" sz="2400" dirty="0" smtClean="0"/>
                        <a:t>15-lead </a:t>
                      </a:r>
                      <a:r>
                        <a:rPr lang="en-US" sz="2400" dirty="0" smtClean="0"/>
                        <a:t>ECG</a:t>
                      </a:r>
                      <a:endParaRPr lang="en-US" sz="2400" dirty="0"/>
                    </a:p>
                  </a:txBody>
                  <a:tcPr/>
                </a:tc>
                <a:tc>
                  <a:txBody>
                    <a:bodyPr/>
                    <a:lstStyle/>
                    <a:p>
                      <a:r>
                        <a:rPr lang="en-US" sz="2000" dirty="0" smtClean="0"/>
                        <a:t>Standard 12-lead </a:t>
                      </a:r>
                      <a:r>
                        <a:rPr lang="en-US" sz="2000" dirty="0" smtClean="0"/>
                        <a:t>ECG</a:t>
                      </a:r>
                      <a:r>
                        <a:rPr lang="en-US" sz="2000" baseline="0" dirty="0" smtClean="0"/>
                        <a:t> </a:t>
                      </a:r>
                      <a:r>
                        <a:rPr lang="en-US" sz="2000" baseline="0" dirty="0" smtClean="0"/>
                        <a:t>views PLUS</a:t>
                      </a:r>
                    </a:p>
                    <a:p>
                      <a:r>
                        <a:rPr lang="en-US" sz="2000" baseline="0" dirty="0" smtClean="0"/>
                        <a:t>V4R (right side) – now there are two leads looking at right side (V1 and V4R)</a:t>
                      </a:r>
                    </a:p>
                    <a:p>
                      <a:r>
                        <a:rPr lang="en-US" sz="2000" baseline="0" dirty="0" smtClean="0"/>
                        <a:t>V7 (optional), V8, V9 – looks at </a:t>
                      </a:r>
                      <a:r>
                        <a:rPr lang="en-US" sz="2000" u="sng" baseline="0" dirty="0" smtClean="0"/>
                        <a:t>POSTERIOR</a:t>
                      </a:r>
                      <a:endParaRPr lang="en-US" sz="2000" u="sng" dirty="0"/>
                    </a:p>
                  </a:txBody>
                  <a:tcPr/>
                </a:tc>
                <a:extLst>
                  <a:ext uri="{0D108BD9-81ED-4DB2-BD59-A6C34878D82A}">
                    <a16:rowId xmlns:a16="http://schemas.microsoft.com/office/drawing/2014/main" xmlns="" val="1916551412"/>
                  </a:ext>
                </a:extLst>
              </a:tr>
              <a:tr h="884080">
                <a:tc>
                  <a:txBody>
                    <a:bodyPr/>
                    <a:lstStyle/>
                    <a:p>
                      <a:r>
                        <a:rPr lang="en-US" sz="2400" dirty="0" smtClean="0"/>
                        <a:t>Right-sided</a:t>
                      </a:r>
                      <a:r>
                        <a:rPr lang="en-US" sz="2400" baseline="0" dirty="0" smtClean="0"/>
                        <a:t> </a:t>
                      </a:r>
                      <a:r>
                        <a:rPr lang="en-US" sz="2400" baseline="0" dirty="0" smtClean="0"/>
                        <a:t>ECG</a:t>
                      </a:r>
                      <a:endParaRPr lang="en-US" sz="2400" dirty="0"/>
                    </a:p>
                  </a:txBody>
                  <a:tcPr/>
                </a:tc>
                <a:tc>
                  <a:txBody>
                    <a:bodyPr/>
                    <a:lstStyle/>
                    <a:p>
                      <a:r>
                        <a:rPr lang="en-US" sz="2000" dirty="0" smtClean="0"/>
                        <a:t>To fully assess the </a:t>
                      </a:r>
                      <a:r>
                        <a:rPr lang="en-US" sz="2000" u="sng" dirty="0" smtClean="0"/>
                        <a:t>RIGHT</a:t>
                      </a:r>
                      <a:r>
                        <a:rPr lang="en-US" sz="2000" dirty="0" smtClean="0"/>
                        <a:t> side</a:t>
                      </a:r>
                      <a:r>
                        <a:rPr lang="en-US" sz="2000" dirty="0" smtClean="0"/>
                        <a:t>.</a:t>
                      </a:r>
                      <a:endParaRPr lang="en-US" sz="2000" dirty="0" smtClean="0"/>
                    </a:p>
                    <a:p>
                      <a:r>
                        <a:rPr lang="en-US" sz="2000" dirty="0" smtClean="0"/>
                        <a:t>All chest leads are moved to</a:t>
                      </a:r>
                      <a:r>
                        <a:rPr lang="en-US" sz="2000" baseline="0" dirty="0" smtClean="0"/>
                        <a:t> right side (</a:t>
                      </a:r>
                      <a:r>
                        <a:rPr lang="en-US" sz="2000" baseline="0" dirty="0" smtClean="0"/>
                        <a:t>V1R-V6R</a:t>
                      </a:r>
                      <a:r>
                        <a:rPr lang="en-US" sz="2000" baseline="0" dirty="0" smtClean="0"/>
                        <a:t>)</a:t>
                      </a:r>
                      <a:endParaRPr lang="en-US" sz="2000" dirty="0"/>
                    </a:p>
                  </a:txBody>
                  <a:tcPr/>
                </a:tc>
                <a:extLst>
                  <a:ext uri="{0D108BD9-81ED-4DB2-BD59-A6C34878D82A}">
                    <a16:rowId xmlns:a16="http://schemas.microsoft.com/office/drawing/2014/main" xmlns="" val="2000936431"/>
                  </a:ext>
                </a:extLst>
              </a:tr>
            </a:tbl>
          </a:graphicData>
        </a:graphic>
      </p:graphicFrame>
    </p:spTree>
    <p:extLst>
      <p:ext uri="{BB962C8B-B14F-4D97-AF65-F5344CB8AC3E}">
        <p14:creationId xmlns:p14="http://schemas.microsoft.com/office/powerpoint/2010/main" val="243405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Recognizing ST Segment Changes</a:t>
            </a:r>
            <a:endParaRPr lang="en-US" dirty="0"/>
          </a:p>
        </p:txBody>
      </p:sp>
    </p:spTree>
    <p:extLst>
      <p:ext uri="{BB962C8B-B14F-4D97-AF65-F5344CB8AC3E}">
        <p14:creationId xmlns:p14="http://schemas.microsoft.com/office/powerpoint/2010/main" val="4726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J-point and isoelectric line</a:t>
            </a:r>
            <a:endParaRPr lang="en-US" dirty="0"/>
          </a:p>
        </p:txBody>
      </p:sp>
      <p:sp>
        <p:nvSpPr>
          <p:cNvPr id="3" name="Content Placeholder 2"/>
          <p:cNvSpPr>
            <a:spLocks noGrp="1"/>
          </p:cNvSpPr>
          <p:nvPr>
            <p:ph idx="1"/>
          </p:nvPr>
        </p:nvSpPr>
        <p:spPr>
          <a:xfrm>
            <a:off x="6377144" y="1828799"/>
            <a:ext cx="4290856" cy="4572001"/>
          </a:xfrm>
        </p:spPr>
        <p:txBody>
          <a:bodyPr/>
          <a:lstStyle/>
          <a:p>
            <a:r>
              <a:rPr lang="en-US" dirty="0" smtClean="0"/>
              <a:t>In between electrical activity, the rhythm should return to the “isoelectric line”</a:t>
            </a:r>
          </a:p>
          <a:p>
            <a:r>
              <a:rPr lang="en-US" dirty="0" smtClean="0"/>
              <a:t>Pay attention to the J point, where the S wave </a:t>
            </a:r>
            <a:r>
              <a:rPr lang="en-US" dirty="0" smtClean="0"/>
              <a:t>ends</a:t>
            </a:r>
            <a:endParaRPr lang="en-US" dirty="0" smtClean="0"/>
          </a:p>
          <a:p>
            <a:r>
              <a:rPr lang="en-US" dirty="0" smtClean="0"/>
              <a:t>This is where you look for ST changes (elevation or depression)</a:t>
            </a:r>
            <a:endParaRPr lang="en-US" dirty="0"/>
          </a:p>
        </p:txBody>
      </p:sp>
      <p:grpSp>
        <p:nvGrpSpPr>
          <p:cNvPr id="4" name="Group 3"/>
          <p:cNvGrpSpPr/>
          <p:nvPr/>
        </p:nvGrpSpPr>
        <p:grpSpPr>
          <a:xfrm>
            <a:off x="767408" y="2204864"/>
            <a:ext cx="4986993" cy="2775278"/>
            <a:chOff x="2189861" y="4396428"/>
            <a:chExt cx="3186793" cy="2343230"/>
          </a:xfrm>
        </p:grpSpPr>
        <p:pic>
          <p:nvPicPr>
            <p:cNvPr id="5" name="Picture 4" descr="Image result for isometric line ec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8434" t="9590" r="4294" b="15068"/>
            <a:stretch/>
          </p:blipFill>
          <p:spPr bwMode="auto">
            <a:xfrm>
              <a:off x="2189861" y="4396428"/>
              <a:ext cx="3186793" cy="23432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37595" y="5460122"/>
              <a:ext cx="576915" cy="337822"/>
            </a:xfrm>
            <a:prstGeom prst="rect">
              <a:avLst/>
            </a:prstGeom>
            <a:noFill/>
          </p:spPr>
          <p:txBody>
            <a:bodyPr wrap="none" rtlCol="0">
              <a:spAutoFit/>
            </a:bodyPr>
            <a:lstStyle/>
            <a:p>
              <a:r>
                <a:rPr lang="en-US" sz="2000" b="1" dirty="0"/>
                <a:t>J point</a:t>
              </a:r>
            </a:p>
          </p:txBody>
        </p:sp>
        <p:cxnSp>
          <p:nvCxnSpPr>
            <p:cNvPr id="7" name="Straight Arrow Connector 6"/>
            <p:cNvCxnSpPr/>
            <p:nvPr/>
          </p:nvCxnSpPr>
          <p:spPr>
            <a:xfrm flipH="1">
              <a:off x="3951663" y="5660177"/>
              <a:ext cx="285932" cy="49663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5572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E9D844-D681-447B-9247-3B2BCDFFDF4D}"/>
              </a:ext>
            </a:extLst>
          </p:cNvPr>
          <p:cNvSpPr>
            <a:spLocks noGrp="1"/>
          </p:cNvSpPr>
          <p:nvPr>
            <p:ph type="title"/>
          </p:nvPr>
        </p:nvSpPr>
        <p:spPr/>
        <p:txBody>
          <a:bodyPr/>
          <a:lstStyle/>
          <a:p>
            <a:r>
              <a:rPr lang="en-CA" dirty="0"/>
              <a:t>Objectives</a:t>
            </a:r>
          </a:p>
        </p:txBody>
      </p:sp>
      <p:sp>
        <p:nvSpPr>
          <p:cNvPr id="3" name="Content Placeholder 2">
            <a:extLst>
              <a:ext uri="{FF2B5EF4-FFF2-40B4-BE49-F238E27FC236}">
                <a16:creationId xmlns:a16="http://schemas.microsoft.com/office/drawing/2014/main" xmlns="" id="{B13E1788-D3E3-4C60-9EC9-9D2F925FBB6F}"/>
              </a:ext>
            </a:extLst>
          </p:cNvPr>
          <p:cNvSpPr>
            <a:spLocks noGrp="1"/>
          </p:cNvSpPr>
          <p:nvPr>
            <p:ph idx="1"/>
          </p:nvPr>
        </p:nvSpPr>
        <p:spPr>
          <a:xfrm>
            <a:off x="1066800" y="1828799"/>
            <a:ext cx="10285784" cy="4572001"/>
          </a:xfrm>
        </p:spPr>
        <p:txBody>
          <a:bodyPr>
            <a:normAutofit lnSpcReduction="10000"/>
          </a:bodyPr>
          <a:lstStyle/>
          <a:p>
            <a:r>
              <a:rPr lang="en-CA" dirty="0" smtClean="0"/>
              <a:t>Understand the purpose of a standard 12-lead ECG</a:t>
            </a:r>
          </a:p>
          <a:p>
            <a:r>
              <a:rPr lang="en-CA" dirty="0" smtClean="0"/>
              <a:t>Understand how the ECG is created using electrical signals</a:t>
            </a:r>
          </a:p>
          <a:p>
            <a:r>
              <a:rPr lang="en-CA" dirty="0" smtClean="0"/>
              <a:t>Understand what a 15-lead and </a:t>
            </a:r>
            <a:r>
              <a:rPr lang="en-CA" dirty="0" smtClean="0"/>
              <a:t>right-sided </a:t>
            </a:r>
            <a:r>
              <a:rPr lang="en-CA" dirty="0" smtClean="0"/>
              <a:t>ECG are used for, and how to perform </a:t>
            </a:r>
            <a:r>
              <a:rPr lang="en-CA" dirty="0" smtClean="0"/>
              <a:t>them</a:t>
            </a:r>
            <a:endParaRPr lang="en-CA" dirty="0" smtClean="0"/>
          </a:p>
          <a:p>
            <a:r>
              <a:rPr lang="en-CA" dirty="0" smtClean="0"/>
              <a:t>Perform basic interpretation of ECG for emergent concerns</a:t>
            </a:r>
          </a:p>
          <a:p>
            <a:r>
              <a:rPr lang="en-CA" dirty="0" smtClean="0"/>
              <a:t>Recognize ST elevation on an ECG</a:t>
            </a:r>
          </a:p>
          <a:p>
            <a:r>
              <a:rPr lang="en-CA" dirty="0" smtClean="0"/>
              <a:t>Understand appropriate reporting process to initiate CODE STEMI in ER</a:t>
            </a:r>
          </a:p>
          <a:p>
            <a:r>
              <a:rPr lang="en-CA" dirty="0" smtClean="0"/>
              <a:t>To understand nursing duties/care for patient with STEMI</a:t>
            </a:r>
          </a:p>
          <a:p>
            <a:r>
              <a:rPr lang="en-CA" dirty="0" smtClean="0"/>
              <a:t>To understand transfer process for patient with STEMI</a:t>
            </a:r>
            <a:endParaRPr lang="en-CA" dirty="0"/>
          </a:p>
        </p:txBody>
      </p:sp>
    </p:spTree>
    <p:extLst>
      <p:ext uri="{BB962C8B-B14F-4D97-AF65-F5344CB8AC3E}">
        <p14:creationId xmlns:p14="http://schemas.microsoft.com/office/powerpoint/2010/main" val="287317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2" descr="stelev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39" y="425997"/>
            <a:ext cx="5522166" cy="597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Picture27"/>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a:xfrm>
            <a:off x="6240016" y="276251"/>
            <a:ext cx="5308517" cy="6538563"/>
          </a:xfrm>
          <a:noFill/>
        </p:spPr>
      </p:pic>
      <p:pic>
        <p:nvPicPr>
          <p:cNvPr id="103432" name="~PP3158.WAV">
            <a:hlinkClick r:id="" action="ppaction://media"/>
          </p:cNvPr>
          <p:cNvPicPr>
            <a:picLocks noGrp="1" noChangeAspect="1" noChangeArrowheads="1"/>
          </p:cNvPicPr>
          <p:nvPr>
            <p:ph sz="quarter" idx="4294967295"/>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a:xfrm>
            <a:off x="10938933" y="6096000"/>
            <a:ext cx="609600" cy="609600"/>
          </a:xfrm>
        </p:spPr>
      </p:pic>
      <p:sp>
        <p:nvSpPr>
          <p:cNvPr id="18439" name="Rectangle 5"/>
          <p:cNvSpPr>
            <a:spLocks noChangeArrowheads="1"/>
          </p:cNvSpPr>
          <p:nvPr/>
        </p:nvSpPr>
        <p:spPr bwMode="auto">
          <a:xfrm>
            <a:off x="1981201" y="3083868"/>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800">
                <a:solidFill>
                  <a:schemeClr val="tx1"/>
                </a:solidFill>
                <a:latin typeface="Tahoma" pitchFamily="34" charset="0"/>
                <a:cs typeface="Times New Roman" pitchFamily="18" charset="0"/>
              </a:defRPr>
            </a:lvl1pPr>
            <a:lvl2pPr marL="742950" indent="-285750" eaLnBrk="0" hangingPunct="0">
              <a:defRPr sz="2800">
                <a:solidFill>
                  <a:schemeClr val="tx1"/>
                </a:solidFill>
                <a:latin typeface="Tahoma" pitchFamily="34" charset="0"/>
                <a:cs typeface="Times New Roman" pitchFamily="18" charset="0"/>
              </a:defRPr>
            </a:lvl2pPr>
            <a:lvl3pPr marL="1143000" indent="-228600" eaLnBrk="0" hangingPunct="0">
              <a:defRPr sz="2800">
                <a:solidFill>
                  <a:schemeClr val="tx1"/>
                </a:solidFill>
                <a:latin typeface="Tahoma" pitchFamily="34" charset="0"/>
                <a:cs typeface="Times New Roman" pitchFamily="18" charset="0"/>
              </a:defRPr>
            </a:lvl3pPr>
            <a:lvl4pPr marL="1600200" indent="-228600" eaLnBrk="0" hangingPunct="0">
              <a:defRPr sz="2800">
                <a:solidFill>
                  <a:schemeClr val="tx1"/>
                </a:solidFill>
                <a:latin typeface="Tahoma" pitchFamily="34" charset="0"/>
                <a:cs typeface="Times New Roman" pitchFamily="18" charset="0"/>
              </a:defRPr>
            </a:lvl4pPr>
            <a:lvl5pPr marL="2057400" indent="-228600" eaLnBrk="0" hangingPunct="0">
              <a:defRPr sz="28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8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8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8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800">
                <a:solidFill>
                  <a:schemeClr val="tx1"/>
                </a:solidFill>
                <a:latin typeface="Tahoma" pitchFamily="34" charset="0"/>
                <a:cs typeface="Times New Roman" pitchFamily="18" charset="0"/>
              </a:defRPr>
            </a:lvl9pPr>
          </a:lstStyle>
          <a:p>
            <a:pPr eaLnBrk="1" hangingPunct="1"/>
            <a:endParaRPr lang="en-CA" altLang="en-US" sz="2400"/>
          </a:p>
        </p:txBody>
      </p:sp>
    </p:spTree>
    <p:extLst>
      <p:ext uri="{BB962C8B-B14F-4D97-AF65-F5344CB8AC3E}">
        <p14:creationId xmlns:p14="http://schemas.microsoft.com/office/powerpoint/2010/main" val="13044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000" fill="hold"/>
                                        <p:tgtEl>
                                          <p:spTgt spid="1034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34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504" y="76200"/>
            <a:ext cx="8806070" cy="1371600"/>
          </a:xfrm>
          <a:noFill/>
          <a:ln>
            <a:noFill/>
          </a:ln>
        </p:spPr>
        <p:style>
          <a:lnRef idx="0">
            <a:scrgbClr r="0" g="0" b="0"/>
          </a:lnRef>
          <a:fillRef idx="0">
            <a:scrgbClr r="0" g="0" b="0"/>
          </a:fillRef>
          <a:effectRef idx="0">
            <a:scrgbClr r="0" g="0" b="0"/>
          </a:effectRef>
          <a:fontRef idx="minor">
            <a:schemeClr val="accent1"/>
          </a:fontRef>
        </p:style>
        <p:txBody>
          <a:bodyPr>
            <a:noAutofit/>
          </a:bodyPr>
          <a:lstStyle/>
          <a:p>
            <a:pPr algn="ctr"/>
            <a:r>
              <a:rPr lang="en-US" dirty="0" smtClean="0">
                <a:solidFill>
                  <a:schemeClr val="bg2">
                    <a:lumMod val="75000"/>
                  </a:schemeClr>
                </a:solidFill>
              </a:rPr>
              <a:t>Reminder: </a:t>
            </a:r>
            <a:r>
              <a:rPr lang="en-US" dirty="0" smtClean="0">
                <a:solidFill>
                  <a:schemeClr val="bg1"/>
                </a:solidFill>
              </a:rPr>
              <a:t/>
            </a:r>
            <a:br>
              <a:rPr lang="en-US" dirty="0" smtClean="0">
                <a:solidFill>
                  <a:schemeClr val="bg1"/>
                </a:solidFill>
              </a:rPr>
            </a:br>
            <a:r>
              <a:rPr lang="en-US" dirty="0" smtClean="0">
                <a:solidFill>
                  <a:schemeClr val="bg1"/>
                </a:solidFill>
              </a:rPr>
              <a:t>ST </a:t>
            </a:r>
            <a:r>
              <a:rPr lang="en-US" dirty="0" smtClean="0">
                <a:solidFill>
                  <a:schemeClr val="bg1"/>
                </a:solidFill>
              </a:rPr>
              <a:t>Depression </a:t>
            </a:r>
            <a:r>
              <a:rPr lang="en-US" dirty="0">
                <a:solidFill>
                  <a:schemeClr val="bg1"/>
                </a:solidFill>
              </a:rPr>
              <a:t>vs </a:t>
            </a:r>
            <a:r>
              <a:rPr lang="en-US" dirty="0" smtClean="0">
                <a:solidFill>
                  <a:schemeClr val="bg1"/>
                </a:solidFill>
              </a:rPr>
              <a:t>Inverted </a:t>
            </a:r>
            <a:r>
              <a:rPr lang="en-US" dirty="0">
                <a:solidFill>
                  <a:schemeClr val="bg1"/>
                </a:solidFill>
              </a:rPr>
              <a:t>T wave</a:t>
            </a:r>
          </a:p>
        </p:txBody>
      </p:sp>
      <p:sp>
        <p:nvSpPr>
          <p:cNvPr id="3" name="Content Placeholder 2"/>
          <p:cNvSpPr>
            <a:spLocks noGrp="1"/>
          </p:cNvSpPr>
          <p:nvPr>
            <p:ph idx="1"/>
          </p:nvPr>
        </p:nvSpPr>
        <p:spPr>
          <a:xfrm>
            <a:off x="695400" y="4797151"/>
            <a:ext cx="10585176" cy="1925603"/>
          </a:xfrm>
        </p:spPr>
        <p:txBody>
          <a:bodyPr>
            <a:normAutofit lnSpcReduction="10000"/>
          </a:bodyPr>
          <a:lstStyle/>
          <a:p>
            <a:r>
              <a:rPr lang="en-US" dirty="0" smtClean="0"/>
              <a:t>Inverted T waves represent ischemia</a:t>
            </a:r>
          </a:p>
          <a:p>
            <a:r>
              <a:rPr lang="en-US" dirty="0" smtClean="0"/>
              <a:t>ST depression also represents ischemia, but may also be reciprocal changes (opposite) to the area of an ST elevation infarct.  If ST depression is seen, note the area (which leads), look for ST elevation and consider the need for a 15-lead </a:t>
            </a:r>
            <a:r>
              <a:rPr lang="en-US" dirty="0" smtClean="0"/>
              <a:t>ECG </a:t>
            </a:r>
            <a:r>
              <a:rPr lang="en-US" dirty="0" smtClean="0"/>
              <a:t>or </a:t>
            </a:r>
            <a:r>
              <a:rPr lang="en-US" dirty="0" smtClean="0"/>
              <a:t>right-sided ECG</a:t>
            </a:r>
            <a:endParaRPr lang="en-US" dirty="0" smtClean="0"/>
          </a:p>
          <a:p>
            <a:endParaRPr lang="en-US" dirty="0"/>
          </a:p>
        </p:txBody>
      </p:sp>
      <p:pic>
        <p:nvPicPr>
          <p:cNvPr id="2050" name="Picture 2" descr="Image result for inverted t wave"/>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3513" t="8333" r="3330" b="16667"/>
          <a:stretch/>
        </p:blipFill>
        <p:spPr bwMode="auto">
          <a:xfrm>
            <a:off x="6277266" y="1710151"/>
            <a:ext cx="3407976" cy="2271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277267" y="4137265"/>
            <a:ext cx="3407976" cy="461665"/>
          </a:xfrm>
          <a:prstGeom prst="rect">
            <a:avLst/>
          </a:prstGeom>
          <a:solidFill>
            <a:schemeClr val="tx1"/>
          </a:solidFill>
        </p:spPr>
        <p:txBody>
          <a:bodyPr wrap="square">
            <a:spAutoFit/>
          </a:bodyPr>
          <a:lstStyle/>
          <a:p>
            <a:pPr algn="ctr"/>
            <a:r>
              <a:rPr lang="en-US" sz="2400" dirty="0">
                <a:solidFill>
                  <a:schemeClr val="bg1"/>
                </a:solidFill>
              </a:rPr>
              <a:t>inverted T wave</a:t>
            </a:r>
          </a:p>
        </p:txBody>
      </p:sp>
      <p:pic>
        <p:nvPicPr>
          <p:cNvPr id="8" name="Picture 7"/>
          <p:cNvPicPr>
            <a:picLocks noChangeAspect="1"/>
          </p:cNvPicPr>
          <p:nvPr/>
        </p:nvPicPr>
        <p:blipFill rotWithShape="1">
          <a:blip r:embed="rId5"/>
          <a:srcRect l="4718" r="3268"/>
          <a:stretch/>
        </p:blipFill>
        <p:spPr>
          <a:xfrm>
            <a:off x="2423592" y="1460376"/>
            <a:ext cx="2808312" cy="3109110"/>
          </a:xfrm>
          <a:prstGeom prst="rect">
            <a:avLst/>
          </a:prstGeom>
        </p:spPr>
      </p:pic>
    </p:spTree>
    <p:extLst>
      <p:ext uri="{BB962C8B-B14F-4D97-AF65-F5344CB8AC3E}">
        <p14:creationId xmlns:p14="http://schemas.microsoft.com/office/powerpoint/2010/main" val="33899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areas relate to which part of the heart?</a:t>
            </a:r>
            <a:endParaRPr lang="en-US" dirty="0"/>
          </a:p>
        </p:txBody>
      </p:sp>
      <p:pic>
        <p:nvPicPr>
          <p:cNvPr id="6146" name="Picture 2" descr="Repeat 12 lead EKG showing normal sinus rhythm. | Download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0032" y="1196752"/>
            <a:ext cx="10058400" cy="544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5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8229600" cy="685800"/>
          </a:xfrm>
        </p:spPr>
        <p:txBody>
          <a:bodyPr rtlCol="0">
            <a:normAutofit/>
          </a:bodyPr>
          <a:lstStyle/>
          <a:p>
            <a:pPr>
              <a:defRPr/>
            </a:pPr>
            <a:r>
              <a:rPr lang="en-US" dirty="0" smtClean="0"/>
              <a:t>12-lead </a:t>
            </a:r>
            <a:r>
              <a:rPr lang="en-US" dirty="0" smtClean="0"/>
              <a:t>ECG</a:t>
            </a:r>
            <a:endParaRPr lang="en-US" dirty="0"/>
          </a:p>
        </p:txBody>
      </p:sp>
      <p:grpSp>
        <p:nvGrpSpPr>
          <p:cNvPr id="40962" name="Group 4"/>
          <p:cNvGrpSpPr>
            <a:grpSpLocks/>
          </p:cNvGrpSpPr>
          <p:nvPr/>
        </p:nvGrpSpPr>
        <p:grpSpPr bwMode="auto">
          <a:xfrm>
            <a:off x="838200" y="1752600"/>
            <a:ext cx="10591800" cy="4724400"/>
            <a:chOff x="76200" y="1950721"/>
            <a:chExt cx="8839200" cy="3903979"/>
          </a:xfrm>
        </p:grpSpPr>
        <p:pic>
          <p:nvPicPr>
            <p:cNvPr id="40963"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t="30209" b="10902"/>
            <a:stretch>
              <a:fillRect/>
            </a:stretch>
          </p:blipFill>
          <p:spPr bwMode="auto">
            <a:xfrm>
              <a:off x="76200" y="1950721"/>
              <a:ext cx="8839200" cy="39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28800" y="4343277"/>
              <a:ext cx="4953000" cy="1143093"/>
            </a:xfrm>
            <a:prstGeom prst="rect">
              <a:avLst/>
            </a:prstGeom>
            <a:no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spTree>
    <p:extLst>
      <p:ext uri="{BB962C8B-B14F-4D97-AF65-F5344CB8AC3E}">
        <p14:creationId xmlns:p14="http://schemas.microsoft.com/office/powerpoint/2010/main" val="36490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091443" y="260648"/>
            <a:ext cx="10009112" cy="762000"/>
          </a:xfrm>
        </p:spPr>
        <p:txBody>
          <a:bodyPr/>
          <a:lstStyle/>
          <a:p>
            <a:r>
              <a:rPr lang="en-US" altLang="en-US" dirty="0" smtClean="0"/>
              <a:t>Determining Location of MI</a:t>
            </a:r>
            <a:endParaRPr lang="en-CA" altLang="en-US" dirty="0" smtClean="0"/>
          </a:p>
        </p:txBody>
      </p:sp>
      <p:pic>
        <p:nvPicPr>
          <p:cNvPr id="2253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7010" t="52125"/>
          <a:stretch/>
        </p:blipFill>
        <p:spPr>
          <a:xfrm>
            <a:off x="1091443" y="1628800"/>
            <a:ext cx="10009112" cy="4739801"/>
          </a:xfrm>
        </p:spPr>
      </p:pic>
    </p:spTree>
    <p:extLst>
      <p:ext uri="{BB962C8B-B14F-4D97-AF65-F5344CB8AC3E}">
        <p14:creationId xmlns:p14="http://schemas.microsoft.com/office/powerpoint/2010/main" val="211180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9760" t="12200" r="20705" b="21440"/>
          <a:stretch/>
        </p:blipFill>
        <p:spPr>
          <a:xfrm>
            <a:off x="1487488" y="692696"/>
            <a:ext cx="9073008" cy="5688632"/>
          </a:xfrm>
          <a:prstGeom prst="rect">
            <a:avLst/>
          </a:prstGeom>
        </p:spPr>
      </p:pic>
    </p:spTree>
    <p:extLst>
      <p:ext uri="{BB962C8B-B14F-4D97-AF65-F5344CB8AC3E}">
        <p14:creationId xmlns:p14="http://schemas.microsoft.com/office/powerpoint/2010/main" val="31724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Contiguous and Reciprocal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808367"/>
              </p:ext>
            </p:extLst>
          </p:nvPr>
        </p:nvGraphicFramePr>
        <p:xfrm>
          <a:off x="1066800" y="1828800"/>
          <a:ext cx="10058400" cy="3976464"/>
        </p:xfrm>
        <a:graphic>
          <a:graphicData uri="http://schemas.openxmlformats.org/drawingml/2006/table">
            <a:tbl>
              <a:tblPr firstRow="1" bandRow="1">
                <a:tableStyleId>{21E4AEA4-8DFA-4A89-87EB-49C32662AFE0}</a:tableStyleId>
              </a:tblPr>
              <a:tblGrid>
                <a:gridCol w="2508920">
                  <a:extLst>
                    <a:ext uri="{9D8B030D-6E8A-4147-A177-3AD203B41FA5}">
                      <a16:colId xmlns:a16="http://schemas.microsoft.com/office/drawing/2014/main" xmlns="" val="1959115299"/>
                    </a:ext>
                  </a:extLst>
                </a:gridCol>
                <a:gridCol w="7549480">
                  <a:extLst>
                    <a:ext uri="{9D8B030D-6E8A-4147-A177-3AD203B41FA5}">
                      <a16:colId xmlns:a16="http://schemas.microsoft.com/office/drawing/2014/main" xmlns="" val="1459648398"/>
                    </a:ext>
                  </a:extLst>
                </a:gridCol>
              </a:tblGrid>
              <a:tr h="723274">
                <a:tc>
                  <a:txBody>
                    <a:bodyPr/>
                    <a:lstStyle/>
                    <a:p>
                      <a:pPr algn="ctr"/>
                      <a:r>
                        <a:rPr lang="en-US" sz="2600" dirty="0" smtClean="0"/>
                        <a:t>Term</a:t>
                      </a:r>
                      <a:endParaRPr lang="en-US" sz="2600" dirty="0"/>
                    </a:p>
                  </a:txBody>
                  <a:tcPr/>
                </a:tc>
                <a:tc>
                  <a:txBody>
                    <a:bodyPr/>
                    <a:lstStyle/>
                    <a:p>
                      <a:pPr algn="ctr"/>
                      <a:r>
                        <a:rPr lang="en-US" sz="2600" dirty="0" smtClean="0"/>
                        <a:t>Definition/Meaning</a:t>
                      </a:r>
                      <a:endParaRPr lang="en-US" sz="2600" dirty="0"/>
                    </a:p>
                  </a:txBody>
                  <a:tcPr/>
                </a:tc>
                <a:extLst>
                  <a:ext uri="{0D108BD9-81ED-4DB2-BD59-A6C34878D82A}">
                    <a16:rowId xmlns:a16="http://schemas.microsoft.com/office/drawing/2014/main" xmlns="" val="3881129661"/>
                  </a:ext>
                </a:extLst>
              </a:tr>
              <a:tr h="1626595">
                <a:tc>
                  <a:txBody>
                    <a:bodyPr/>
                    <a:lstStyle/>
                    <a:p>
                      <a:r>
                        <a:rPr lang="en-US" sz="2600" dirty="0" smtClean="0"/>
                        <a:t>Contiguous</a:t>
                      </a:r>
                      <a:endParaRPr lang="en-US" sz="2600" dirty="0"/>
                    </a:p>
                  </a:txBody>
                  <a:tcPr/>
                </a:tc>
                <a:tc>
                  <a:txBody>
                    <a:bodyPr/>
                    <a:lstStyle/>
                    <a:p>
                      <a:endParaRPr lang="en-US" sz="2600"/>
                    </a:p>
                  </a:txBody>
                  <a:tcPr/>
                </a:tc>
                <a:extLst>
                  <a:ext uri="{0D108BD9-81ED-4DB2-BD59-A6C34878D82A}">
                    <a16:rowId xmlns:a16="http://schemas.microsoft.com/office/drawing/2014/main" xmlns="" val="733297037"/>
                  </a:ext>
                </a:extLst>
              </a:tr>
              <a:tr h="1626595">
                <a:tc>
                  <a:txBody>
                    <a:bodyPr/>
                    <a:lstStyle/>
                    <a:p>
                      <a:r>
                        <a:rPr lang="en-US" sz="2600" dirty="0" smtClean="0"/>
                        <a:t>Reciprocal</a:t>
                      </a:r>
                      <a:endParaRPr lang="en-US" sz="2600" dirty="0"/>
                    </a:p>
                  </a:txBody>
                  <a:tcPr/>
                </a:tc>
                <a:tc>
                  <a:txBody>
                    <a:bodyPr/>
                    <a:lstStyle/>
                    <a:p>
                      <a:endParaRPr lang="en-US" sz="2600" dirty="0"/>
                    </a:p>
                  </a:txBody>
                  <a:tcPr/>
                </a:tc>
                <a:extLst>
                  <a:ext uri="{0D108BD9-81ED-4DB2-BD59-A6C34878D82A}">
                    <a16:rowId xmlns:a16="http://schemas.microsoft.com/office/drawing/2014/main" xmlns="" val="3785531828"/>
                  </a:ext>
                </a:extLst>
              </a:tr>
            </a:tbl>
          </a:graphicData>
        </a:graphic>
      </p:graphicFrame>
    </p:spTree>
    <p:extLst>
      <p:ext uri="{BB962C8B-B14F-4D97-AF65-F5344CB8AC3E}">
        <p14:creationId xmlns:p14="http://schemas.microsoft.com/office/powerpoint/2010/main" val="18352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F880B4-5117-4AB5-A0A2-945FD6516DF4}"/>
              </a:ext>
            </a:extLst>
          </p:cNvPr>
          <p:cNvSpPr>
            <a:spLocks noGrp="1"/>
          </p:cNvSpPr>
          <p:nvPr>
            <p:ph type="title"/>
          </p:nvPr>
        </p:nvSpPr>
        <p:spPr/>
        <p:txBody>
          <a:bodyPr/>
          <a:lstStyle/>
          <a:p>
            <a:r>
              <a:rPr lang="en-CA" dirty="0" smtClean="0"/>
              <a:t>What’s the big deal with STEMI?</a:t>
            </a:r>
            <a:endParaRPr lang="en-CA" dirty="0"/>
          </a:p>
        </p:txBody>
      </p:sp>
      <p:sp>
        <p:nvSpPr>
          <p:cNvPr id="3" name="Content Placeholder 2">
            <a:extLst>
              <a:ext uri="{FF2B5EF4-FFF2-40B4-BE49-F238E27FC236}">
                <a16:creationId xmlns:a16="http://schemas.microsoft.com/office/drawing/2014/main" xmlns="" id="{663A68A4-DC6B-4245-8749-306C65048042}"/>
              </a:ext>
            </a:extLst>
          </p:cNvPr>
          <p:cNvSpPr>
            <a:spLocks noGrp="1"/>
          </p:cNvSpPr>
          <p:nvPr>
            <p:ph idx="1"/>
          </p:nvPr>
        </p:nvSpPr>
        <p:spPr>
          <a:xfrm>
            <a:off x="479376" y="1844824"/>
            <a:ext cx="6912768" cy="4644009"/>
          </a:xfrm>
        </p:spPr>
        <p:txBody>
          <a:bodyPr>
            <a:normAutofit/>
          </a:bodyPr>
          <a:lstStyle/>
          <a:p>
            <a:r>
              <a:rPr lang="en-CA" b="1" dirty="0"/>
              <a:t>Code STEMI </a:t>
            </a:r>
            <a:r>
              <a:rPr lang="en-CA" dirty="0" smtClean="0"/>
              <a:t>= ST segment Elevation Myocardial Infarction</a:t>
            </a:r>
          </a:p>
          <a:p>
            <a:r>
              <a:rPr lang="en-CA" b="1" dirty="0" smtClean="0"/>
              <a:t>Infarction</a:t>
            </a:r>
            <a:r>
              <a:rPr lang="en-CA" dirty="0" smtClean="0"/>
              <a:t> = myocardial cellular death due to deprived of oxygen </a:t>
            </a:r>
            <a:r>
              <a:rPr lang="en-CA" dirty="0" smtClean="0"/>
              <a:t>supply</a:t>
            </a:r>
            <a:endParaRPr lang="en-CA" dirty="0" smtClean="0"/>
          </a:p>
          <a:p>
            <a:r>
              <a:rPr lang="en-CA" b="1" dirty="0" smtClean="0"/>
              <a:t>Myocardial cell death </a:t>
            </a:r>
            <a:r>
              <a:rPr lang="en-CA" dirty="0" smtClean="0"/>
              <a:t>= decreased heart function since cells are dying</a:t>
            </a:r>
          </a:p>
          <a:p>
            <a:r>
              <a:rPr lang="en-CA" u="sng" dirty="0" smtClean="0"/>
              <a:t>Cell death is happening RIGHT NOW in a STEMI.  </a:t>
            </a:r>
            <a:r>
              <a:rPr lang="en-CA" dirty="0" smtClean="0"/>
              <a:t>If we can get blood flow back to the damaged area of the heart, we can decrease the damage!</a:t>
            </a:r>
            <a:endParaRPr lang="en-CA" b="1" dirty="0" smtClean="0"/>
          </a:p>
          <a:p>
            <a:pPr marL="0" indent="0" algn="ctr">
              <a:buNone/>
            </a:pPr>
            <a:r>
              <a:rPr lang="en-CA" sz="2800" b="1" dirty="0" smtClean="0"/>
              <a:t>Time is heart</a:t>
            </a:r>
            <a:r>
              <a:rPr lang="en-CA" sz="2800" b="1" dirty="0" smtClean="0"/>
              <a:t>!</a:t>
            </a:r>
            <a:endParaRPr lang="en-CA" sz="2800" b="1" dirty="0" smtClean="0"/>
          </a:p>
          <a:p>
            <a:endParaRPr lang="en-CA" dirty="0"/>
          </a:p>
        </p:txBody>
      </p:sp>
      <p:pic>
        <p:nvPicPr>
          <p:cNvPr id="19" name="Picture 18">
            <a:extLst>
              <a:ext uri="{FF2B5EF4-FFF2-40B4-BE49-F238E27FC236}">
                <a16:creationId xmlns:a16="http://schemas.microsoft.com/office/drawing/2014/main" xmlns="" id="{CB548013-28F6-4435-8FD5-7992F19D8F6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1982" t="6690" r="4143" b="8571"/>
          <a:stretch/>
        </p:blipFill>
        <p:spPr>
          <a:xfrm>
            <a:off x="7392821" y="2492896"/>
            <a:ext cx="4536130" cy="3078088"/>
          </a:xfrm>
          <a:prstGeom prst="rect">
            <a:avLst/>
          </a:prstGeom>
        </p:spPr>
      </p:pic>
    </p:spTree>
    <p:extLst>
      <p:ext uri="{BB962C8B-B14F-4D97-AF65-F5344CB8AC3E}">
        <p14:creationId xmlns:p14="http://schemas.microsoft.com/office/powerpoint/2010/main" val="222833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STEMI timeframe?</a:t>
            </a:r>
            <a:endParaRPr lang="en-US" dirty="0"/>
          </a:p>
        </p:txBody>
      </p:sp>
      <p:sp>
        <p:nvSpPr>
          <p:cNvPr id="3" name="Content Placeholder 2"/>
          <p:cNvSpPr>
            <a:spLocks noGrp="1"/>
          </p:cNvSpPr>
          <p:nvPr>
            <p:ph idx="1"/>
          </p:nvPr>
        </p:nvSpPr>
        <p:spPr>
          <a:xfrm>
            <a:off x="1487488" y="1772816"/>
            <a:ext cx="4067944" cy="4572001"/>
          </a:xfrm>
        </p:spPr>
        <p:txBody>
          <a:bodyPr/>
          <a:lstStyle/>
          <a:p>
            <a:r>
              <a:rPr lang="en-US" dirty="0" smtClean="0"/>
              <a:t>Time of onset is important to help determine if they are eligible for PCI</a:t>
            </a:r>
          </a:p>
          <a:p>
            <a:r>
              <a:rPr lang="en-US" dirty="0" smtClean="0"/>
              <a:t>To meet criteria, </a:t>
            </a:r>
            <a:r>
              <a:rPr lang="en-US" sz="2800" b="1" u="sng" dirty="0" smtClean="0">
                <a:solidFill>
                  <a:srgbClr val="C00000"/>
                </a:solidFill>
              </a:rPr>
              <a:t>onset must be within 12 hours</a:t>
            </a:r>
          </a:p>
          <a:p>
            <a:r>
              <a:rPr lang="en-US" dirty="0" smtClean="0"/>
              <a:t>**In some circumstances, patients may be accepted for PCI outside of the 12-hour window**</a:t>
            </a:r>
            <a:endParaRPr lang="en-US" dirty="0"/>
          </a:p>
        </p:txBody>
      </p:sp>
      <p:pic>
        <p:nvPicPr>
          <p:cNvPr id="11266" name="Picture 2" descr="5 min before 12 o`clock on a wall clock"/>
          <p:cNvPicPr>
            <a:picLocks noChangeAspect="1" noChangeArrowheads="1"/>
          </p:cNvPicPr>
          <p:nvPr/>
        </p:nvPicPr>
        <p:blipFill rotWithShape="1">
          <a:blip r:embed="rId2">
            <a:extLst>
              <a:ext uri="{28A0092B-C50C-407E-A947-70E740481C1C}">
                <a14:useLocalDpi xmlns:a14="http://schemas.microsoft.com/office/drawing/2010/main" val="0"/>
              </a:ext>
            </a:extLst>
          </a:blip>
          <a:srcRect b="8233"/>
          <a:stretch/>
        </p:blipFill>
        <p:spPr bwMode="auto">
          <a:xfrm>
            <a:off x="6312024" y="2204864"/>
            <a:ext cx="5296644"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37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77" y="930271"/>
            <a:ext cx="9922509" cy="569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363489" y="5698931"/>
            <a:ext cx="1527534" cy="923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Culprit artery:</a:t>
            </a:r>
          </a:p>
          <a:p>
            <a:r>
              <a:rPr lang="en-US" dirty="0" smtClean="0"/>
              <a:t>LAD +</a:t>
            </a:r>
          </a:p>
          <a:p>
            <a:r>
              <a:rPr lang="en-US" dirty="0" smtClean="0"/>
              <a:t>LCX</a:t>
            </a:r>
            <a:endParaRPr lang="en-US" dirty="0"/>
          </a:p>
        </p:txBody>
      </p:sp>
      <p:sp>
        <p:nvSpPr>
          <p:cNvPr id="3" name="TextBox 2"/>
          <p:cNvSpPr txBox="1"/>
          <p:nvPr/>
        </p:nvSpPr>
        <p:spPr>
          <a:xfrm>
            <a:off x="1775520" y="45630"/>
            <a:ext cx="8262711" cy="830997"/>
          </a:xfrm>
          <a:prstGeom prst="rect">
            <a:avLst/>
          </a:prstGeom>
          <a:noFill/>
        </p:spPr>
        <p:txBody>
          <a:bodyPr wrap="none" rtlCol="0">
            <a:spAutoFit/>
          </a:bodyPr>
          <a:lstStyle/>
          <a:p>
            <a:r>
              <a:rPr lang="en-US" sz="4800" dirty="0" smtClean="0"/>
              <a:t>WHAT TYPE OF STEMI IS THIS?</a:t>
            </a:r>
            <a:endParaRPr lang="en-US" sz="4800" dirty="0"/>
          </a:p>
        </p:txBody>
      </p:sp>
    </p:spTree>
    <p:extLst>
      <p:ext uri="{BB962C8B-B14F-4D97-AF65-F5344CB8AC3E}">
        <p14:creationId xmlns:p14="http://schemas.microsoft.com/office/powerpoint/2010/main" val="56190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PRE-REQUISITES/CO-REQUISITES</a:t>
            </a:r>
            <a:endParaRPr lang="en-US" dirty="0"/>
          </a:p>
        </p:txBody>
      </p:sp>
      <p:sp>
        <p:nvSpPr>
          <p:cNvPr id="3" name="Content Placeholder 2"/>
          <p:cNvSpPr>
            <a:spLocks noGrp="1"/>
          </p:cNvSpPr>
          <p:nvPr>
            <p:ph idx="1"/>
          </p:nvPr>
        </p:nvSpPr>
        <p:spPr/>
        <p:txBody>
          <a:bodyPr/>
          <a:lstStyle/>
          <a:p>
            <a:pPr marL="0" indent="0">
              <a:buNone/>
            </a:pPr>
            <a:r>
              <a:rPr lang="en-US" b="1" dirty="0" smtClean="0"/>
              <a:t>Refer to other PRH Critical Care modules:</a:t>
            </a:r>
          </a:p>
          <a:p>
            <a:r>
              <a:rPr lang="en-US" i="1" dirty="0" smtClean="0"/>
              <a:t>Prerequisite Module</a:t>
            </a:r>
          </a:p>
          <a:p>
            <a:pPr lvl="1"/>
            <a:r>
              <a:rPr lang="en-US" i="1" dirty="0" smtClean="0"/>
              <a:t>Cardiac Monitoring and Interpretation </a:t>
            </a:r>
            <a:r>
              <a:rPr lang="en-US" dirty="0" smtClean="0"/>
              <a:t>(rhythm interpretation is not discussed here)</a:t>
            </a:r>
          </a:p>
          <a:p>
            <a:r>
              <a:rPr lang="en-US" i="1" dirty="0" smtClean="0"/>
              <a:t>Co-requisite Module</a:t>
            </a:r>
          </a:p>
          <a:p>
            <a:pPr lvl="1"/>
            <a:r>
              <a:rPr lang="en-US" i="1" dirty="0" smtClean="0"/>
              <a:t>Performing an </a:t>
            </a:r>
            <a:r>
              <a:rPr lang="en-US" i="1" dirty="0" smtClean="0"/>
              <a:t>ECG </a:t>
            </a:r>
            <a:r>
              <a:rPr lang="en-US" dirty="0" smtClean="0"/>
              <a:t>(performance is not discussed here)</a:t>
            </a:r>
            <a:endParaRPr lang="en-US" dirty="0"/>
          </a:p>
        </p:txBody>
      </p:sp>
    </p:spTree>
    <p:extLst>
      <p:ext uri="{BB962C8B-B14F-4D97-AF65-F5344CB8AC3E}">
        <p14:creationId xmlns:p14="http://schemas.microsoft.com/office/powerpoint/2010/main" val="395068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0136" y="1988840"/>
            <a:ext cx="4547914" cy="3871168"/>
          </a:xfrm>
        </p:spPr>
        <p:txBody>
          <a:bodyPr>
            <a:normAutofit lnSpcReduction="10000"/>
          </a:bodyPr>
          <a:lstStyle/>
          <a:p>
            <a:pPr marL="0" indent="0">
              <a:buNone/>
            </a:pPr>
            <a:r>
              <a:rPr lang="en-US" dirty="0" smtClean="0"/>
              <a:t>LOOK AT THIS IMAGE WHILE REFERRING TO PREVIOUS </a:t>
            </a:r>
            <a:r>
              <a:rPr lang="en-US" dirty="0" smtClean="0"/>
              <a:t>ECG</a:t>
            </a:r>
            <a:endParaRPr lang="en-US" dirty="0" smtClean="0"/>
          </a:p>
          <a:p>
            <a:pPr marL="0" indent="0">
              <a:buNone/>
            </a:pPr>
            <a:endParaRPr lang="en-US" dirty="0"/>
          </a:p>
          <a:p>
            <a:pPr marL="0" indent="0">
              <a:buNone/>
            </a:pPr>
            <a:r>
              <a:rPr lang="en-US" dirty="0" smtClean="0"/>
              <a:t>Look at how much of the heart is supplied by the LAD and LCX</a:t>
            </a:r>
          </a:p>
          <a:p>
            <a:pPr marL="0" indent="0">
              <a:buNone/>
            </a:pPr>
            <a:r>
              <a:rPr lang="en-US" dirty="0" smtClean="0"/>
              <a:t>The area of the ECG tells us where the blockage is, where the damage is occurring</a:t>
            </a:r>
          </a:p>
          <a:p>
            <a:pPr marL="0" indent="0">
              <a:buNone/>
            </a:pPr>
            <a:r>
              <a:rPr lang="en-US" dirty="0" smtClean="0"/>
              <a:t>Is this a minor or major MI?</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368" y="0"/>
            <a:ext cx="6577020" cy="685958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5227200" y="815400"/>
              <a:ext cx="1349280" cy="30960"/>
            </p14:xfrm>
          </p:contentPart>
        </mc:Choice>
        <mc:Fallback xmlns="">
          <p:pic>
            <p:nvPicPr>
              <p:cNvPr id="2" name="Ink 1"/>
              <p:cNvPicPr/>
              <p:nvPr/>
            </p:nvPicPr>
            <p:blipFill>
              <a:blip r:embed="rId5"/>
              <a:stretch>
                <a:fillRect/>
              </a:stretch>
            </p:blipFill>
            <p:spPr>
              <a:xfrm>
                <a:off x="5211360" y="751680"/>
                <a:ext cx="138096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p14:cNvContentPartPr/>
              <p14:nvPr/>
            </p14:nvContentPartPr>
            <p14:xfrm>
              <a:off x="3474720" y="609480"/>
              <a:ext cx="1227240" cy="2095920"/>
            </p14:xfrm>
          </p:contentPart>
        </mc:Choice>
        <mc:Fallback xmlns="">
          <p:pic>
            <p:nvPicPr>
              <p:cNvPr id="5" name="Ink 4"/>
              <p:cNvPicPr/>
              <p:nvPr/>
            </p:nvPicPr>
            <p:blipFill>
              <a:blip r:embed="rId7"/>
              <a:stretch>
                <a:fillRect/>
              </a:stretch>
            </p:blipFill>
            <p:spPr>
              <a:xfrm>
                <a:off x="3458880" y="546120"/>
                <a:ext cx="1258920" cy="2223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p14:cNvContentPartPr/>
              <p14:nvPr/>
            </p14:nvContentPartPr>
            <p14:xfrm>
              <a:off x="3977640" y="2484000"/>
              <a:ext cx="724320" cy="206280"/>
            </p14:xfrm>
          </p:contentPart>
        </mc:Choice>
        <mc:Fallback xmlns="">
          <p:pic>
            <p:nvPicPr>
              <p:cNvPr id="6" name="Ink 5"/>
              <p:cNvPicPr/>
              <p:nvPr/>
            </p:nvPicPr>
            <p:blipFill>
              <a:blip r:embed="rId9"/>
              <a:stretch>
                <a:fillRect/>
              </a:stretch>
            </p:blipFill>
            <p:spPr>
              <a:xfrm>
                <a:off x="3961800" y="2420640"/>
                <a:ext cx="756000" cy="33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p14:cNvContentPartPr/>
              <p14:nvPr/>
            </p14:nvContentPartPr>
            <p14:xfrm>
              <a:off x="4625280" y="2202120"/>
              <a:ext cx="69120" cy="312840"/>
            </p14:xfrm>
          </p:contentPart>
        </mc:Choice>
        <mc:Fallback xmlns="">
          <p:pic>
            <p:nvPicPr>
              <p:cNvPr id="7" name="Ink 6"/>
              <p:cNvPicPr/>
              <p:nvPr/>
            </p:nvPicPr>
            <p:blipFill>
              <a:blip r:embed="rId11"/>
              <a:stretch>
                <a:fillRect/>
              </a:stretch>
            </p:blipFill>
            <p:spPr>
              <a:xfrm>
                <a:off x="4609440" y="2138760"/>
                <a:ext cx="10080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p14:cNvContentPartPr/>
              <p14:nvPr/>
            </p14:nvContentPartPr>
            <p14:xfrm>
              <a:off x="4678560" y="2202120"/>
              <a:ext cx="23400" cy="107280"/>
            </p14:xfrm>
          </p:contentPart>
        </mc:Choice>
        <mc:Fallback xmlns="">
          <p:pic>
            <p:nvPicPr>
              <p:cNvPr id="8" name="Ink 7"/>
              <p:cNvPicPr/>
              <p:nvPr/>
            </p:nvPicPr>
            <p:blipFill>
              <a:blip r:embed="rId13"/>
              <a:stretch>
                <a:fillRect/>
              </a:stretch>
            </p:blipFill>
            <p:spPr>
              <a:xfrm>
                <a:off x="4662720" y="2138760"/>
                <a:ext cx="550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p14:cNvContentPartPr/>
              <p14:nvPr/>
            </p14:nvContentPartPr>
            <p14:xfrm>
              <a:off x="4663440" y="2080440"/>
              <a:ext cx="15480" cy="228960"/>
            </p14:xfrm>
          </p:contentPart>
        </mc:Choice>
        <mc:Fallback xmlns="">
          <p:pic>
            <p:nvPicPr>
              <p:cNvPr id="9" name="Ink 8"/>
              <p:cNvPicPr/>
              <p:nvPr/>
            </p:nvPicPr>
            <p:blipFill>
              <a:blip r:embed="rId15"/>
              <a:stretch>
                <a:fillRect/>
              </a:stretch>
            </p:blipFill>
            <p:spPr>
              <a:xfrm>
                <a:off x="4647600" y="2016720"/>
                <a:ext cx="4716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p14:cNvContentPartPr/>
              <p14:nvPr/>
            </p14:nvContentPartPr>
            <p14:xfrm>
              <a:off x="4548960" y="1668960"/>
              <a:ext cx="76680" cy="175320"/>
            </p14:xfrm>
          </p:contentPart>
        </mc:Choice>
        <mc:Fallback xmlns="">
          <p:pic>
            <p:nvPicPr>
              <p:cNvPr id="10" name="Ink 9"/>
              <p:cNvPicPr/>
              <p:nvPr/>
            </p:nvPicPr>
            <p:blipFill>
              <a:blip r:embed="rId17"/>
              <a:stretch>
                <a:fillRect/>
              </a:stretch>
            </p:blipFill>
            <p:spPr>
              <a:xfrm>
                <a:off x="4533120" y="1605240"/>
                <a:ext cx="10836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p14:cNvContentPartPr/>
              <p14:nvPr/>
            </p14:nvContentPartPr>
            <p14:xfrm>
              <a:off x="4290120" y="1272600"/>
              <a:ext cx="145080" cy="221400"/>
            </p14:xfrm>
          </p:contentPart>
        </mc:Choice>
        <mc:Fallback xmlns="">
          <p:pic>
            <p:nvPicPr>
              <p:cNvPr id="11" name="Ink 10"/>
              <p:cNvPicPr/>
              <p:nvPr/>
            </p:nvPicPr>
            <p:blipFill>
              <a:blip r:embed="rId19"/>
              <a:stretch>
                <a:fillRect/>
              </a:stretch>
            </p:blipFill>
            <p:spPr>
              <a:xfrm>
                <a:off x="4274280" y="1208880"/>
                <a:ext cx="17676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p14:cNvContentPartPr/>
              <p14:nvPr/>
            </p14:nvContentPartPr>
            <p14:xfrm>
              <a:off x="3970080" y="937440"/>
              <a:ext cx="487800" cy="579240"/>
            </p14:xfrm>
          </p:contentPart>
        </mc:Choice>
        <mc:Fallback xmlns="">
          <p:pic>
            <p:nvPicPr>
              <p:cNvPr id="12" name="Ink 11"/>
              <p:cNvPicPr/>
              <p:nvPr/>
            </p:nvPicPr>
            <p:blipFill>
              <a:blip r:embed="rId21"/>
              <a:stretch>
                <a:fillRect/>
              </a:stretch>
            </p:blipFill>
            <p:spPr>
              <a:xfrm>
                <a:off x="3954240" y="873720"/>
                <a:ext cx="519840" cy="706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p14:cNvContentPartPr/>
              <p14:nvPr/>
            </p14:nvContentPartPr>
            <p14:xfrm>
              <a:off x="4785480" y="716400"/>
              <a:ext cx="968040" cy="38520"/>
            </p14:xfrm>
          </p:contentPart>
        </mc:Choice>
        <mc:Fallback xmlns="">
          <p:pic>
            <p:nvPicPr>
              <p:cNvPr id="13" name="Ink 12"/>
              <p:cNvPicPr/>
              <p:nvPr/>
            </p:nvPicPr>
            <p:blipFill>
              <a:blip r:embed="rId23"/>
              <a:stretch>
                <a:fillRect/>
              </a:stretch>
            </p:blipFill>
            <p:spPr>
              <a:xfrm>
                <a:off x="4769640" y="652680"/>
                <a:ext cx="99972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p14:cNvContentPartPr/>
              <p14:nvPr/>
            </p14:nvContentPartPr>
            <p14:xfrm>
              <a:off x="2948760" y="769680"/>
              <a:ext cx="404280" cy="1394640"/>
            </p14:xfrm>
          </p:contentPart>
        </mc:Choice>
        <mc:Fallback xmlns="">
          <p:pic>
            <p:nvPicPr>
              <p:cNvPr id="14" name="Ink 13"/>
              <p:cNvPicPr/>
              <p:nvPr/>
            </p:nvPicPr>
            <p:blipFill>
              <a:blip r:embed="rId25"/>
              <a:stretch>
                <a:fillRect/>
              </a:stretch>
            </p:blipFill>
            <p:spPr>
              <a:xfrm>
                <a:off x="2932920" y="705960"/>
                <a:ext cx="435960" cy="1522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k 14"/>
              <p14:cNvContentPartPr/>
              <p14:nvPr/>
            </p14:nvContentPartPr>
            <p14:xfrm>
              <a:off x="3261240" y="754560"/>
              <a:ext cx="69120" cy="1067040"/>
            </p14:xfrm>
          </p:contentPart>
        </mc:Choice>
        <mc:Fallback xmlns="">
          <p:pic>
            <p:nvPicPr>
              <p:cNvPr id="15" name="Ink 14"/>
              <p:cNvPicPr/>
              <p:nvPr/>
            </p:nvPicPr>
            <p:blipFill>
              <a:blip r:embed="rId27"/>
              <a:stretch>
                <a:fillRect/>
              </a:stretch>
            </p:blipFill>
            <p:spPr>
              <a:xfrm>
                <a:off x="3245400" y="690840"/>
                <a:ext cx="100800" cy="1194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k 15"/>
              <p14:cNvContentPartPr/>
              <p14:nvPr/>
            </p14:nvContentPartPr>
            <p14:xfrm>
              <a:off x="5295960" y="4221360"/>
              <a:ext cx="1623240" cy="23400"/>
            </p14:xfrm>
          </p:contentPart>
        </mc:Choice>
        <mc:Fallback xmlns="">
          <p:pic>
            <p:nvPicPr>
              <p:cNvPr id="16" name="Ink 15"/>
              <p:cNvPicPr/>
              <p:nvPr/>
            </p:nvPicPr>
            <p:blipFill>
              <a:blip r:embed="rId29"/>
              <a:stretch>
                <a:fillRect/>
              </a:stretch>
            </p:blipFill>
            <p:spPr>
              <a:xfrm>
                <a:off x="5280120" y="4158000"/>
                <a:ext cx="16549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 name="Ink 16"/>
              <p14:cNvContentPartPr/>
              <p14:nvPr/>
            </p14:nvContentPartPr>
            <p14:xfrm>
              <a:off x="5433120" y="4724280"/>
              <a:ext cx="1028880" cy="84240"/>
            </p14:xfrm>
          </p:contentPart>
        </mc:Choice>
        <mc:Fallback xmlns="">
          <p:pic>
            <p:nvPicPr>
              <p:cNvPr id="17" name="Ink 16"/>
              <p:cNvPicPr/>
              <p:nvPr/>
            </p:nvPicPr>
            <p:blipFill>
              <a:blip r:embed="rId31"/>
              <a:stretch>
                <a:fillRect/>
              </a:stretch>
            </p:blipFill>
            <p:spPr>
              <a:xfrm>
                <a:off x="5417280" y="4660920"/>
                <a:ext cx="10605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k 17"/>
              <p14:cNvContentPartPr/>
              <p14:nvPr/>
            </p14:nvContentPartPr>
            <p14:xfrm>
              <a:off x="4221360" y="4442400"/>
              <a:ext cx="274680" cy="1097640"/>
            </p14:xfrm>
          </p:contentPart>
        </mc:Choice>
        <mc:Fallback xmlns="">
          <p:pic>
            <p:nvPicPr>
              <p:cNvPr id="18" name="Ink 17"/>
              <p:cNvPicPr/>
              <p:nvPr/>
            </p:nvPicPr>
            <p:blipFill>
              <a:blip r:embed="rId33"/>
              <a:stretch>
                <a:fillRect/>
              </a:stretch>
            </p:blipFill>
            <p:spPr>
              <a:xfrm>
                <a:off x="4205520" y="4379040"/>
                <a:ext cx="306360" cy="1224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k 18"/>
              <p14:cNvContentPartPr/>
              <p14:nvPr/>
            </p14:nvContentPartPr>
            <p14:xfrm>
              <a:off x="4404240" y="4762440"/>
              <a:ext cx="129960" cy="678600"/>
            </p14:xfrm>
          </p:contentPart>
        </mc:Choice>
        <mc:Fallback xmlns="">
          <p:pic>
            <p:nvPicPr>
              <p:cNvPr id="19" name="Ink 18"/>
              <p:cNvPicPr/>
              <p:nvPr/>
            </p:nvPicPr>
            <p:blipFill>
              <a:blip r:embed="rId35"/>
              <a:stretch>
                <a:fillRect/>
              </a:stretch>
            </p:blipFill>
            <p:spPr>
              <a:xfrm>
                <a:off x="4388400" y="4699080"/>
                <a:ext cx="161640" cy="805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 name="Ink 19"/>
              <p14:cNvContentPartPr/>
              <p14:nvPr/>
            </p14:nvContentPartPr>
            <p14:xfrm>
              <a:off x="4396680" y="4518720"/>
              <a:ext cx="152640" cy="541440"/>
            </p14:xfrm>
          </p:contentPart>
        </mc:Choice>
        <mc:Fallback xmlns="">
          <p:pic>
            <p:nvPicPr>
              <p:cNvPr id="20" name="Ink 19"/>
              <p:cNvPicPr/>
              <p:nvPr/>
            </p:nvPicPr>
            <p:blipFill>
              <a:blip r:embed="rId37"/>
              <a:stretch>
                <a:fillRect/>
              </a:stretch>
            </p:blipFill>
            <p:spPr>
              <a:xfrm>
                <a:off x="4380840" y="4455000"/>
                <a:ext cx="184680" cy="6685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1" name="Ink 20"/>
              <p14:cNvContentPartPr/>
              <p14:nvPr/>
            </p14:nvContentPartPr>
            <p14:xfrm>
              <a:off x="4015800" y="4419720"/>
              <a:ext cx="360" cy="360"/>
            </p14:xfrm>
          </p:contentPart>
        </mc:Choice>
        <mc:Fallback xmlns="">
          <p:pic>
            <p:nvPicPr>
              <p:cNvPr id="21" name="Ink 20"/>
              <p:cNvPicPr/>
              <p:nvPr/>
            </p:nvPicPr>
            <p:blipFill>
              <a:blip r:embed="rId39"/>
              <a:stretch>
                <a:fillRect/>
              </a:stretch>
            </p:blipFill>
            <p:spPr>
              <a:xfrm>
                <a:off x="3999960" y="4356000"/>
                <a:ext cx="3204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2" name="Ink 21"/>
              <p14:cNvContentPartPr/>
              <p14:nvPr/>
            </p14:nvContentPartPr>
            <p14:xfrm>
              <a:off x="2590920" y="4419720"/>
              <a:ext cx="1455480" cy="1379520"/>
            </p14:xfrm>
          </p:contentPart>
        </mc:Choice>
        <mc:Fallback xmlns="">
          <p:pic>
            <p:nvPicPr>
              <p:cNvPr id="22" name="Ink 21"/>
              <p:cNvPicPr/>
              <p:nvPr/>
            </p:nvPicPr>
            <p:blipFill>
              <a:blip r:embed="rId41"/>
              <a:stretch>
                <a:fillRect/>
              </a:stretch>
            </p:blipFill>
            <p:spPr>
              <a:xfrm>
                <a:off x="2575080" y="4356000"/>
                <a:ext cx="1487520" cy="1506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 name="Ink 22"/>
              <p14:cNvContentPartPr/>
              <p14:nvPr/>
            </p14:nvContentPartPr>
            <p14:xfrm>
              <a:off x="2705040" y="5151240"/>
              <a:ext cx="122400" cy="160200"/>
            </p14:xfrm>
          </p:contentPart>
        </mc:Choice>
        <mc:Fallback xmlns="">
          <p:pic>
            <p:nvPicPr>
              <p:cNvPr id="23" name="Ink 22"/>
              <p:cNvPicPr/>
              <p:nvPr/>
            </p:nvPicPr>
            <p:blipFill>
              <a:blip r:embed="rId43"/>
              <a:stretch>
                <a:fillRect/>
              </a:stretch>
            </p:blipFill>
            <p:spPr>
              <a:xfrm>
                <a:off x="2689200" y="5087520"/>
                <a:ext cx="1540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 name="Ink 23"/>
              <p14:cNvContentPartPr/>
              <p14:nvPr/>
            </p14:nvContentPartPr>
            <p14:xfrm>
              <a:off x="3040200" y="4732200"/>
              <a:ext cx="480600" cy="221040"/>
            </p14:xfrm>
          </p:contentPart>
        </mc:Choice>
        <mc:Fallback xmlns="">
          <p:pic>
            <p:nvPicPr>
              <p:cNvPr id="24" name="Ink 23"/>
              <p:cNvPicPr/>
              <p:nvPr/>
            </p:nvPicPr>
            <p:blipFill>
              <a:blip r:embed="rId45"/>
              <a:stretch>
                <a:fillRect/>
              </a:stretch>
            </p:blipFill>
            <p:spPr>
              <a:xfrm>
                <a:off x="3024360" y="4668480"/>
                <a:ext cx="512280" cy="3484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5" name="Ink 24"/>
              <p14:cNvContentPartPr/>
              <p14:nvPr/>
            </p14:nvContentPartPr>
            <p14:xfrm>
              <a:off x="3444120" y="4412160"/>
              <a:ext cx="572040" cy="282240"/>
            </p14:xfrm>
          </p:contentPart>
        </mc:Choice>
        <mc:Fallback xmlns="">
          <p:pic>
            <p:nvPicPr>
              <p:cNvPr id="25" name="Ink 24"/>
              <p:cNvPicPr/>
              <p:nvPr/>
            </p:nvPicPr>
            <p:blipFill>
              <a:blip r:embed="rId47"/>
              <a:stretch>
                <a:fillRect/>
              </a:stretch>
            </p:blipFill>
            <p:spPr>
              <a:xfrm>
                <a:off x="3428280" y="4348440"/>
                <a:ext cx="60372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6" name="Ink 25"/>
              <p14:cNvContentPartPr/>
              <p14:nvPr/>
            </p14:nvContentPartPr>
            <p14:xfrm>
              <a:off x="2575440" y="5585400"/>
              <a:ext cx="38520" cy="183240"/>
            </p14:xfrm>
          </p:contentPart>
        </mc:Choice>
        <mc:Fallback xmlns="">
          <p:pic>
            <p:nvPicPr>
              <p:cNvPr id="26" name="Ink 25"/>
              <p:cNvPicPr/>
              <p:nvPr/>
            </p:nvPicPr>
            <p:blipFill>
              <a:blip r:embed="rId49"/>
              <a:stretch>
                <a:fillRect/>
              </a:stretch>
            </p:blipFill>
            <p:spPr>
              <a:xfrm>
                <a:off x="2559600" y="5522040"/>
                <a:ext cx="7020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7" name="Ink 26"/>
              <p14:cNvContentPartPr/>
              <p14:nvPr/>
            </p14:nvContentPartPr>
            <p14:xfrm>
              <a:off x="2034360" y="617400"/>
              <a:ext cx="3208680" cy="2369880"/>
            </p14:xfrm>
          </p:contentPart>
        </mc:Choice>
        <mc:Fallback xmlns="">
          <p:pic>
            <p:nvPicPr>
              <p:cNvPr id="27" name="Ink 26"/>
              <p:cNvPicPr/>
              <p:nvPr/>
            </p:nvPicPr>
            <p:blipFill>
              <a:blip r:embed="rId51"/>
              <a:stretch>
                <a:fillRect/>
              </a:stretch>
            </p:blipFill>
            <p:spPr>
              <a:xfrm>
                <a:off x="2025000" y="608040"/>
                <a:ext cx="3227400" cy="2388600"/>
              </a:xfrm>
              <a:prstGeom prst="rect">
                <a:avLst/>
              </a:prstGeom>
            </p:spPr>
          </p:pic>
        </mc:Fallback>
      </mc:AlternateContent>
    </p:spTree>
    <p:extLst>
      <p:ext uri="{BB962C8B-B14F-4D97-AF65-F5344CB8AC3E}">
        <p14:creationId xmlns:p14="http://schemas.microsoft.com/office/powerpoint/2010/main" val="257367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2"/>
          <p:cNvGraphicFramePr>
            <a:graphicFrameLocks noChangeAspect="1"/>
          </p:cNvGraphicFramePr>
          <p:nvPr/>
        </p:nvGraphicFramePr>
        <p:xfrm>
          <a:off x="1676400" y="998538"/>
          <a:ext cx="8915400" cy="5021262"/>
        </p:xfrm>
        <a:graphic>
          <a:graphicData uri="http://schemas.openxmlformats.org/presentationml/2006/ole">
            <mc:AlternateContent xmlns:mc="http://schemas.openxmlformats.org/markup-compatibility/2006">
              <mc:Choice xmlns:v="urn:schemas-microsoft-com:vml" Requires="v">
                <p:oleObj spid="_x0000_s7316" name="Bitmap Image" r:id="rId4" imgW="7373379" imgH="4153480" progId="Paint.Picture">
                  <p:embed/>
                </p:oleObj>
              </mc:Choice>
              <mc:Fallback>
                <p:oleObj name="Bitmap Image" r:id="rId4" imgW="7373379" imgH="4153480" progId="Paint.Picture">
                  <p:embed/>
                  <p:pic>
                    <p:nvPicPr>
                      <p:cNvPr id="1433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998538"/>
                        <a:ext cx="8915400" cy="502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9" name="Object 3"/>
          <p:cNvGraphicFramePr>
            <a:graphicFrameLocks noChangeAspect="1"/>
          </p:cNvGraphicFramePr>
          <p:nvPr>
            <p:extLst>
              <p:ext uri="{D42A27DB-BD31-4B8C-83A1-F6EECF244321}">
                <p14:modId xmlns:p14="http://schemas.microsoft.com/office/powerpoint/2010/main" val="3544595556"/>
              </p:ext>
            </p:extLst>
          </p:nvPr>
        </p:nvGraphicFramePr>
        <p:xfrm>
          <a:off x="911424" y="548680"/>
          <a:ext cx="10541220" cy="5936945"/>
        </p:xfrm>
        <a:graphic>
          <a:graphicData uri="http://schemas.openxmlformats.org/presentationml/2006/ole">
            <mc:AlternateContent xmlns:mc="http://schemas.openxmlformats.org/markup-compatibility/2006">
              <mc:Choice xmlns:v="urn:schemas-microsoft-com:vml" Requires="v">
                <p:oleObj spid="_x0000_s7317" name="Bitmap Image" r:id="rId6" imgW="7373379" imgH="4153480" progId="Paint.Picture">
                  <p:embed/>
                </p:oleObj>
              </mc:Choice>
              <mc:Fallback>
                <p:oleObj name="Bitmap Image" r:id="rId6" imgW="7373379" imgH="4153480" progId="Paint.Picture">
                  <p:embed/>
                  <p:pic>
                    <p:nvPicPr>
                      <p:cNvPr id="1433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24" y="548680"/>
                        <a:ext cx="10541220" cy="593694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47804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extLst>
              <p:ext uri="{D42A27DB-BD31-4B8C-83A1-F6EECF244321}">
                <p14:modId xmlns:p14="http://schemas.microsoft.com/office/powerpoint/2010/main" val="3950528849"/>
              </p:ext>
            </p:extLst>
          </p:nvPr>
        </p:nvGraphicFramePr>
        <p:xfrm>
          <a:off x="911424" y="548680"/>
          <a:ext cx="10081120" cy="5663062"/>
        </p:xfrm>
        <a:graphic>
          <a:graphicData uri="http://schemas.openxmlformats.org/presentationml/2006/ole">
            <mc:AlternateContent xmlns:mc="http://schemas.openxmlformats.org/markup-compatibility/2006">
              <mc:Choice xmlns:v="urn:schemas-microsoft-com:vml" Requires="v">
                <p:oleObj spid="_x0000_s8267" name="Bitmap Image" r:id="rId4" imgW="6800000" imgH="3820058" progId="Paint.Picture">
                  <p:embed/>
                </p:oleObj>
              </mc:Choice>
              <mc:Fallback>
                <p:oleObj name="Bitmap Image" r:id="rId4" imgW="6800000" imgH="3820058" progId="Paint.Picture">
                  <p:embed/>
                  <p:pic>
                    <p:nvPicPr>
                      <p:cNvPr id="1536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24" y="548680"/>
                        <a:ext cx="10081120" cy="5663062"/>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64901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extLst>
              <p:ext uri="{D42A27DB-BD31-4B8C-83A1-F6EECF244321}">
                <p14:modId xmlns:p14="http://schemas.microsoft.com/office/powerpoint/2010/main" val="3754482810"/>
              </p:ext>
            </p:extLst>
          </p:nvPr>
        </p:nvGraphicFramePr>
        <p:xfrm>
          <a:off x="1127448" y="374965"/>
          <a:ext cx="10077030" cy="6294395"/>
        </p:xfrm>
        <a:graphic>
          <a:graphicData uri="http://schemas.openxmlformats.org/presentationml/2006/ole">
            <mc:AlternateContent xmlns:mc="http://schemas.openxmlformats.org/markup-compatibility/2006">
              <mc:Choice xmlns:v="urn:schemas-microsoft-com:vml" Requires="v">
                <p:oleObj spid="_x0000_s9291" name="Bitmap Image" r:id="rId4" imgW="7000000" imgH="4371429" progId="Paint.Picture">
                  <p:embed/>
                </p:oleObj>
              </mc:Choice>
              <mc:Fallback>
                <p:oleObj name="Bitmap Image" r:id="rId4" imgW="7000000" imgH="4371429" progId="Paint.Picture">
                  <p:embed/>
                  <p:pic>
                    <p:nvPicPr>
                      <p:cNvPr id="163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448" y="374965"/>
                        <a:ext cx="10077030" cy="629439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9534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extLst>
              <p:ext uri="{D42A27DB-BD31-4B8C-83A1-F6EECF244321}">
                <p14:modId xmlns:p14="http://schemas.microsoft.com/office/powerpoint/2010/main" val="2604747937"/>
              </p:ext>
            </p:extLst>
          </p:nvPr>
        </p:nvGraphicFramePr>
        <p:xfrm>
          <a:off x="767408" y="380999"/>
          <a:ext cx="10585176" cy="6495968"/>
        </p:xfrm>
        <a:graphic>
          <a:graphicData uri="http://schemas.openxmlformats.org/presentationml/2006/ole">
            <mc:AlternateContent xmlns:mc="http://schemas.openxmlformats.org/markup-compatibility/2006">
              <mc:Choice xmlns:v="urn:schemas-microsoft-com:vml" Requires="v">
                <p:oleObj spid="_x0000_s10315" name="Bitmap Image" r:id="rId4" imgW="7000000" imgH="4296375" progId="Paint.Picture">
                  <p:embed/>
                </p:oleObj>
              </mc:Choice>
              <mc:Fallback>
                <p:oleObj name="Bitmap Image" r:id="rId4" imgW="7000000" imgH="4296375" progId="Paint.Picture">
                  <p:embed/>
                  <p:pic>
                    <p:nvPicPr>
                      <p:cNvPr id="174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408" y="380999"/>
                        <a:ext cx="10585176" cy="649596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63779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A STANDARD 12-LEAD THAT SHOULD TRIGGER A 15-LEAD ECG (POSTERIOR)</a:t>
            </a:r>
            <a:endParaRPr lang="en-US" dirty="0"/>
          </a:p>
        </p:txBody>
      </p:sp>
      <p:sp>
        <p:nvSpPr>
          <p:cNvPr id="3" name="Content Placeholder 2"/>
          <p:cNvSpPr>
            <a:spLocks noGrp="1"/>
          </p:cNvSpPr>
          <p:nvPr>
            <p:ph idx="1"/>
          </p:nvPr>
        </p:nvSpPr>
        <p:spPr/>
        <p:txBody>
          <a:bodyPr/>
          <a:lstStyle/>
          <a:p>
            <a:pPr>
              <a:defRPr/>
            </a:pPr>
            <a:endParaRPr lang="en-US" altLang="fr-FR" dirty="0" smtClean="0"/>
          </a:p>
          <a:p>
            <a:endParaRPr lang="en-US" dirty="0"/>
          </a:p>
        </p:txBody>
      </p:sp>
      <p:pic>
        <p:nvPicPr>
          <p:cNvPr id="5" name="Picture 2" descr="Image result for posterior wall mi ec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57400"/>
            <a:ext cx="9946163" cy="465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885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15-LEAD </a:t>
            </a:r>
            <a:r>
              <a:rPr lang="en-US" dirty="0" smtClean="0"/>
              <a:t>ECG </a:t>
            </a:r>
            <a:r>
              <a:rPr lang="en-US" dirty="0" smtClean="0"/>
              <a:t>-</a:t>
            </a:r>
            <a:br>
              <a:rPr lang="en-US" dirty="0" smtClean="0"/>
            </a:br>
            <a:r>
              <a:rPr lang="en-US" dirty="0" smtClean="0"/>
              <a:t>V7, V8, V9 LOOK AT THE POSTERIOR</a:t>
            </a:r>
            <a:endParaRPr lang="en-US" dirty="0"/>
          </a:p>
        </p:txBody>
      </p:sp>
      <p:sp>
        <p:nvSpPr>
          <p:cNvPr id="3" name="Content Placeholder 2"/>
          <p:cNvSpPr>
            <a:spLocks noGrp="1"/>
          </p:cNvSpPr>
          <p:nvPr>
            <p:ph idx="1"/>
          </p:nvPr>
        </p:nvSpPr>
        <p:spPr/>
        <p:txBody>
          <a:bodyPr/>
          <a:lstStyle/>
          <a:p>
            <a:endParaRPr lang="en-US"/>
          </a:p>
        </p:txBody>
      </p:sp>
      <p:pic>
        <p:nvPicPr>
          <p:cNvPr id="4" name="Picture 4" descr="Image result for posterior wall mi ec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0579" y="1609802"/>
            <a:ext cx="10285784" cy="479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338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 SIDE INFARCTION</a:t>
            </a:r>
            <a:endParaRPr lang="en-US" dirty="0"/>
          </a:p>
        </p:txBody>
      </p:sp>
    </p:spTree>
    <p:extLst>
      <p:ext uri="{BB962C8B-B14F-4D97-AF65-F5344CB8AC3E}">
        <p14:creationId xmlns:p14="http://schemas.microsoft.com/office/powerpoint/2010/main" val="345361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RIGHT-SIDED INFARCT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67924196"/>
              </p:ext>
            </p:extLst>
          </p:nvPr>
        </p:nvGraphicFramePr>
        <p:xfrm>
          <a:off x="1200150" y="1828800"/>
          <a:ext cx="99250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167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Right-sided </a:t>
            </a:r>
            <a:r>
              <a:rPr lang="en-US" dirty="0" smtClean="0"/>
              <a:t>MI</a:t>
            </a:r>
            <a:endParaRPr lang="en-US" dirty="0"/>
          </a:p>
        </p:txBody>
      </p:sp>
      <p:sp>
        <p:nvSpPr>
          <p:cNvPr id="3" name="Content Placeholder 2"/>
          <p:cNvSpPr>
            <a:spLocks noGrp="1"/>
          </p:cNvSpPr>
          <p:nvPr>
            <p:ph idx="1"/>
          </p:nvPr>
        </p:nvSpPr>
        <p:spPr>
          <a:xfrm>
            <a:off x="1230867" y="1905000"/>
            <a:ext cx="4876798" cy="4267200"/>
          </a:xfrm>
        </p:spPr>
        <p:txBody>
          <a:bodyPr>
            <a:normAutofit/>
          </a:bodyPr>
          <a:lstStyle/>
          <a:p>
            <a:pPr>
              <a:buBlip>
                <a:blip r:embed="rId3"/>
              </a:buBlip>
              <a:defRPr/>
            </a:pPr>
            <a:r>
              <a:rPr lang="en-US" sz="2600" dirty="0" smtClean="0"/>
              <a:t> Preload </a:t>
            </a:r>
            <a:r>
              <a:rPr lang="en-US" sz="2600" dirty="0" smtClean="0"/>
              <a:t>dependent </a:t>
            </a:r>
            <a:r>
              <a:rPr lang="en-US" sz="2600" dirty="0"/>
              <a:t>(due to poor RV contractility)</a:t>
            </a:r>
            <a:endParaRPr lang="en-CA" sz="2600" dirty="0"/>
          </a:p>
          <a:p>
            <a:pPr>
              <a:buBlip>
                <a:blip r:embed="rId3"/>
              </a:buBlip>
              <a:defRPr/>
            </a:pPr>
            <a:r>
              <a:rPr lang="en-US" sz="2600" dirty="0"/>
              <a:t> </a:t>
            </a:r>
            <a:r>
              <a:rPr lang="en-US" sz="2600" dirty="0" smtClean="0"/>
              <a:t>C</a:t>
            </a:r>
            <a:r>
              <a:rPr lang="en-US" sz="2600" dirty="0" smtClean="0"/>
              <a:t>an </a:t>
            </a:r>
            <a:r>
              <a:rPr lang="en-US" sz="2600" dirty="0"/>
              <a:t>develop severe hypotension in response to nitrates or other preload-reducing </a:t>
            </a:r>
            <a:r>
              <a:rPr lang="en-US" sz="2600" dirty="0" smtClean="0"/>
              <a:t>agents</a:t>
            </a:r>
            <a:endParaRPr lang="en-US" sz="2600" dirty="0"/>
          </a:p>
          <a:p>
            <a:pPr>
              <a:buBlip>
                <a:blip r:embed="rId3"/>
              </a:buBlip>
              <a:defRPr/>
            </a:pPr>
            <a:r>
              <a:rPr lang="en-US" sz="2600" dirty="0" smtClean="0"/>
              <a:t> Severe </a:t>
            </a:r>
            <a:r>
              <a:rPr lang="en-US" sz="2600" dirty="0" smtClean="0"/>
              <a:t>hypotension </a:t>
            </a:r>
            <a:r>
              <a:rPr lang="en-US" sz="2600" dirty="0"/>
              <a:t>in </a:t>
            </a:r>
            <a:r>
              <a:rPr lang="en-US" sz="2600" dirty="0" smtClean="0"/>
              <a:t>RVI </a:t>
            </a:r>
            <a:r>
              <a:rPr lang="en-US" sz="2600" dirty="0"/>
              <a:t>is treated with fluid loading, and nitrates are </a:t>
            </a:r>
            <a:r>
              <a:rPr lang="en-US" sz="2600" dirty="0" smtClean="0"/>
              <a:t>contraindicated</a:t>
            </a:r>
            <a:endParaRPr lang="en-US" sz="2600" dirty="0"/>
          </a:p>
          <a:p>
            <a:endParaRPr lang="en-US" sz="2600" dirty="0"/>
          </a:p>
        </p:txBody>
      </p:sp>
      <p:pic>
        <p:nvPicPr>
          <p:cNvPr id="4" name="Picture 4"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27986"/>
          <a:stretch/>
        </p:blipFill>
        <p:spPr bwMode="auto">
          <a:xfrm>
            <a:off x="6553201" y="1743102"/>
            <a:ext cx="5303835" cy="442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31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&amp; Physiology Refresher</a:t>
            </a:r>
            <a:endParaRPr lang="en-US" dirty="0"/>
          </a:p>
        </p:txBody>
      </p:sp>
    </p:spTree>
    <p:extLst>
      <p:ext uri="{BB962C8B-B14F-4D97-AF65-F5344CB8AC3E}">
        <p14:creationId xmlns:p14="http://schemas.microsoft.com/office/powerpoint/2010/main" val="163049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7"/>
          <p:cNvSpPr>
            <a:spLocks noGrp="1"/>
          </p:cNvSpPr>
          <p:nvPr>
            <p:ph type="title"/>
          </p:nvPr>
        </p:nvSpPr>
        <p:spPr>
          <a:xfrm>
            <a:off x="705744" y="0"/>
            <a:ext cx="10058400" cy="1325563"/>
          </a:xfrm>
        </p:spPr>
        <p:txBody>
          <a:bodyPr/>
          <a:lstStyle/>
          <a:p>
            <a:r>
              <a:rPr lang="en-CA" altLang="en-US" dirty="0" smtClean="0"/>
              <a:t>3 Clinical signs of RVI</a:t>
            </a:r>
            <a:endParaRPr lang="fr-CA" altLang="en-US" dirty="0" smtClean="0"/>
          </a:p>
        </p:txBody>
      </p:sp>
      <p:pic>
        <p:nvPicPr>
          <p:cNvPr id="11266" name="Picture 2" descr="Jugular vein distention (JVD): Causes, risk factors, and diagnosis"/>
          <p:cNvPicPr>
            <a:picLocks noChangeAspect="1" noChangeArrowheads="1"/>
          </p:cNvPicPr>
          <p:nvPr/>
        </p:nvPicPr>
        <p:blipFill rotWithShape="1">
          <a:blip r:embed="rId3">
            <a:extLst>
              <a:ext uri="{28A0092B-C50C-407E-A947-70E740481C1C}">
                <a14:useLocalDpi xmlns:a14="http://schemas.microsoft.com/office/drawing/2010/main" val="0"/>
              </a:ext>
            </a:extLst>
          </a:blip>
          <a:srcRect l="11595" r="826"/>
          <a:stretch/>
        </p:blipFill>
        <p:spPr bwMode="auto">
          <a:xfrm>
            <a:off x="701551" y="3864208"/>
            <a:ext cx="4351447" cy="283659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ile:Elevated JVP.JPG - Wikimedia Commons"/>
          <p:cNvPicPr>
            <a:picLocks noChangeAspect="1" noChangeArrowheads="1"/>
          </p:cNvPicPr>
          <p:nvPr/>
        </p:nvPicPr>
        <p:blipFill rotWithShape="1">
          <a:blip r:embed="rId4">
            <a:extLst>
              <a:ext uri="{28A0092B-C50C-407E-A947-70E740481C1C}">
                <a14:useLocalDpi xmlns:a14="http://schemas.microsoft.com/office/drawing/2010/main" val="0"/>
              </a:ext>
            </a:extLst>
          </a:blip>
          <a:srcRect t="7153" b="11431"/>
          <a:stretch/>
        </p:blipFill>
        <p:spPr bwMode="auto">
          <a:xfrm>
            <a:off x="7926594" y="2774510"/>
            <a:ext cx="3709829"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ohamadreza Rabiei on Twitter: &quot;Jugular vein distention ..."/>
          <p:cNvPicPr>
            <a:picLocks noChangeAspect="1" noChangeArrowheads="1"/>
          </p:cNvPicPr>
          <p:nvPr/>
        </p:nvPicPr>
        <p:blipFill rotWithShape="1">
          <a:blip r:embed="rId5">
            <a:extLst>
              <a:ext uri="{28A0092B-C50C-407E-A947-70E740481C1C}">
                <a14:useLocalDpi xmlns:a14="http://schemas.microsoft.com/office/drawing/2010/main" val="0"/>
              </a:ext>
            </a:extLst>
          </a:blip>
          <a:srcRect l="14799" t="20749" r="29901" b="1078"/>
          <a:stretch/>
        </p:blipFill>
        <p:spPr bwMode="auto">
          <a:xfrm>
            <a:off x="4366268" y="3129513"/>
            <a:ext cx="3605437" cy="3605437"/>
          </a:xfrm>
          <a:prstGeom prst="rect">
            <a:avLst/>
          </a:prstGeom>
          <a:noFill/>
          <a:extLst>
            <a:ext uri="{909E8E84-426E-40DD-AFC4-6F175D3DCCD1}">
              <a14:hiddenFill xmlns:a14="http://schemas.microsoft.com/office/drawing/2010/main">
                <a:solidFill>
                  <a:srgbClr val="FFFFFF"/>
                </a:solidFill>
              </a14:hiddenFill>
            </a:ext>
          </a:extLst>
        </p:spPr>
      </p:pic>
      <p:sp>
        <p:nvSpPr>
          <p:cNvPr id="53250" name="Content Placeholder 4"/>
          <p:cNvSpPr>
            <a:spLocks noGrp="1"/>
          </p:cNvSpPr>
          <p:nvPr>
            <p:ph idx="1"/>
          </p:nvPr>
        </p:nvSpPr>
        <p:spPr>
          <a:xfrm>
            <a:off x="701551" y="1464210"/>
            <a:ext cx="10934872" cy="2392289"/>
          </a:xfrm>
        </p:spPr>
        <p:style>
          <a:lnRef idx="2">
            <a:schemeClr val="accent1"/>
          </a:lnRef>
          <a:fillRef idx="1">
            <a:schemeClr val="lt1"/>
          </a:fillRef>
          <a:effectRef idx="0">
            <a:schemeClr val="accent1"/>
          </a:effectRef>
          <a:fontRef idx="minor">
            <a:schemeClr val="dk1"/>
          </a:fontRef>
        </p:style>
        <p:txBody>
          <a:bodyPr>
            <a:normAutofit/>
          </a:bodyPr>
          <a:lstStyle/>
          <a:p>
            <a:pPr>
              <a:buFont typeface="Webdings" panose="05030102010509060703" pitchFamily="18" charset="2"/>
              <a:buNone/>
            </a:pPr>
            <a:r>
              <a:rPr lang="en-US" altLang="fr-FR" u="sng" dirty="0" smtClean="0"/>
              <a:t>The TRIAD</a:t>
            </a:r>
            <a:r>
              <a:rPr lang="en-US" altLang="fr-FR" dirty="0" smtClean="0"/>
              <a:t>:</a:t>
            </a:r>
          </a:p>
          <a:p>
            <a:r>
              <a:rPr lang="en-US" altLang="fr-FR" dirty="0" smtClean="0"/>
              <a:t>Jugular vein distention (JVD)</a:t>
            </a:r>
          </a:p>
          <a:p>
            <a:r>
              <a:rPr lang="en-US" altLang="fr-FR" dirty="0" smtClean="0"/>
              <a:t>Hypotension, either presenting or following nitro administration</a:t>
            </a:r>
          </a:p>
          <a:p>
            <a:r>
              <a:rPr lang="en-US" altLang="fr-FR" dirty="0" smtClean="0"/>
              <a:t>Clear lung sounds</a:t>
            </a:r>
          </a:p>
          <a:p>
            <a:endParaRPr lang="fr-CA" altLang="en-US" dirty="0" smtClean="0"/>
          </a:p>
        </p:txBody>
      </p:sp>
    </p:spTree>
    <p:extLst>
      <p:ext uri="{BB962C8B-B14F-4D97-AF65-F5344CB8AC3E}">
        <p14:creationId xmlns:p14="http://schemas.microsoft.com/office/powerpoint/2010/main" val="33082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Image result for right side ste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5" y="1752600"/>
            <a:ext cx="833755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095320" y="4686480"/>
              <a:ext cx="244440" cy="30600"/>
            </p14:xfrm>
          </p:contentPart>
        </mc:Choice>
        <mc:Fallback xmlns="">
          <p:pic>
            <p:nvPicPr>
              <p:cNvPr id="2" name="Ink 1"/>
              <p:cNvPicPr/>
              <p:nvPr/>
            </p:nvPicPr>
            <p:blipFill>
              <a:blip r:embed="rId5"/>
              <a:stretch>
                <a:fillRect/>
              </a:stretch>
            </p:blipFill>
            <p:spPr>
              <a:xfrm>
                <a:off x="2079480" y="4623120"/>
                <a:ext cx="276120" cy="157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2102880" y="3535560"/>
              <a:ext cx="244440" cy="15840"/>
            </p14:xfrm>
          </p:contentPart>
        </mc:Choice>
        <mc:Fallback xmlns="">
          <p:pic>
            <p:nvPicPr>
              <p:cNvPr id="3" name="Ink 2"/>
              <p:cNvPicPr/>
              <p:nvPr/>
            </p:nvPicPr>
            <p:blipFill>
              <a:blip r:embed="rId7"/>
              <a:stretch>
                <a:fillRect/>
              </a:stretch>
            </p:blipFill>
            <p:spPr>
              <a:xfrm>
                <a:off x="2087040" y="3472200"/>
                <a:ext cx="27612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5989080" y="2415600"/>
              <a:ext cx="183240" cy="360"/>
            </p14:xfrm>
          </p:contentPart>
        </mc:Choice>
        <mc:Fallback xmlns="">
          <p:pic>
            <p:nvPicPr>
              <p:cNvPr id="4" name="Ink 3"/>
              <p:cNvPicPr/>
              <p:nvPr/>
            </p:nvPicPr>
            <p:blipFill>
              <a:blip r:embed="rId9"/>
              <a:stretch>
                <a:fillRect/>
              </a:stretch>
            </p:blipFill>
            <p:spPr>
              <a:xfrm>
                <a:off x="5973240" y="2352240"/>
                <a:ext cx="214920" cy="127080"/>
              </a:xfrm>
              <a:prstGeom prst="rect">
                <a:avLst/>
              </a:prstGeom>
            </p:spPr>
          </p:pic>
        </mc:Fallback>
      </mc:AlternateContent>
      <p:sp>
        <p:nvSpPr>
          <p:cNvPr id="8" name="TextBox 7"/>
          <p:cNvSpPr txBox="1"/>
          <p:nvPr/>
        </p:nvSpPr>
        <p:spPr>
          <a:xfrm>
            <a:off x="5410200" y="2604872"/>
            <a:ext cx="2876520" cy="523220"/>
          </a:xfrm>
          <a:prstGeom prst="rect">
            <a:avLst/>
          </a:prstGeom>
          <a:noFill/>
        </p:spPr>
        <p:txBody>
          <a:bodyPr wrap="square" rtlCol="0">
            <a:spAutoFit/>
          </a:bodyPr>
          <a:lstStyle/>
          <a:p>
            <a:r>
              <a:rPr lang="en-US" sz="1400" b="1" dirty="0"/>
              <a:t>Look for elevation in V1 or </a:t>
            </a:r>
            <a:r>
              <a:rPr lang="en-US" sz="1400" b="1" dirty="0" err="1"/>
              <a:t>isolectric</a:t>
            </a:r>
            <a:r>
              <a:rPr lang="en-US" sz="1400" b="1" dirty="0"/>
              <a:t> V1 with ST depression V2</a:t>
            </a:r>
          </a:p>
        </p:txBody>
      </p:sp>
      <p:sp>
        <p:nvSpPr>
          <p:cNvPr id="9" name="TextBox 8"/>
          <p:cNvSpPr txBox="1"/>
          <p:nvPr/>
        </p:nvSpPr>
        <p:spPr>
          <a:xfrm>
            <a:off x="2074994" y="3740312"/>
            <a:ext cx="1887406" cy="532516"/>
          </a:xfrm>
          <a:prstGeom prst="rect">
            <a:avLst/>
          </a:prstGeom>
          <a:noFill/>
        </p:spPr>
        <p:txBody>
          <a:bodyPr wrap="square" rtlCol="0">
            <a:spAutoFit/>
          </a:bodyPr>
          <a:lstStyle/>
          <a:p>
            <a:r>
              <a:rPr lang="en-US" sz="1400" b="1" dirty="0"/>
              <a:t>ST elevation lead III</a:t>
            </a:r>
            <a:br>
              <a:rPr lang="en-US" sz="1400" b="1" dirty="0"/>
            </a:br>
            <a:r>
              <a:rPr lang="en-US" sz="1400" b="1" dirty="0"/>
              <a:t>more than lead II</a:t>
            </a:r>
          </a:p>
        </p:txBody>
      </p:sp>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6019680" y="3551040"/>
              <a:ext cx="190800" cy="7920"/>
            </p14:xfrm>
          </p:contentPart>
        </mc:Choice>
        <mc:Fallback xmlns="">
          <p:pic>
            <p:nvPicPr>
              <p:cNvPr id="6" name="Ink 5"/>
              <p:cNvPicPr/>
              <p:nvPr/>
            </p:nvPicPr>
            <p:blipFill>
              <a:blip r:embed="rId11"/>
              <a:stretch>
                <a:fillRect/>
              </a:stretch>
            </p:blipFill>
            <p:spPr>
              <a:xfrm>
                <a:off x="6003840" y="3487680"/>
                <a:ext cx="222480" cy="134640"/>
              </a:xfrm>
              <a:prstGeom prst="rect">
                <a:avLst/>
              </a:prstGeom>
            </p:spPr>
          </p:pic>
        </mc:Fallback>
      </mc:AlternateContent>
      <p:sp>
        <p:nvSpPr>
          <p:cNvPr id="12" name="Title 1"/>
          <p:cNvSpPr>
            <a:spLocks noGrp="1"/>
          </p:cNvSpPr>
          <p:nvPr>
            <p:ph type="title"/>
          </p:nvPr>
        </p:nvSpPr>
        <p:spPr>
          <a:xfrm>
            <a:off x="1066800" y="99220"/>
            <a:ext cx="10058400" cy="1325563"/>
          </a:xfrm>
        </p:spPr>
        <p:txBody>
          <a:bodyPr>
            <a:normAutofit/>
          </a:bodyPr>
          <a:lstStyle/>
          <a:p>
            <a:pPr algn="ctr"/>
            <a:r>
              <a:rPr lang="en-US" dirty="0" smtClean="0"/>
              <a:t>A STANDARD 12-LEAD THAT SHOULD TRIGGER A </a:t>
            </a:r>
            <a:r>
              <a:rPr lang="en-US" dirty="0" smtClean="0"/>
              <a:t>RIGHT-SIDED ECG</a:t>
            </a:r>
            <a:endParaRPr lang="en-US" dirty="0"/>
          </a:p>
        </p:txBody>
      </p:sp>
    </p:spTree>
    <p:extLst>
      <p:ext uri="{BB962C8B-B14F-4D97-AF65-F5344CB8AC3E}">
        <p14:creationId xmlns:p14="http://schemas.microsoft.com/office/powerpoint/2010/main" val="186307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9760" t="15561" r="20233" b="11360"/>
          <a:stretch/>
        </p:blipFill>
        <p:spPr>
          <a:xfrm>
            <a:off x="1066800" y="86238"/>
            <a:ext cx="9632032" cy="6598285"/>
          </a:xfrm>
          <a:prstGeom prst="rect">
            <a:avLst/>
          </a:prstGeom>
        </p:spPr>
      </p:pic>
    </p:spTree>
    <p:extLst>
      <p:ext uri="{BB962C8B-B14F-4D97-AF65-F5344CB8AC3E}">
        <p14:creationId xmlns:p14="http://schemas.microsoft.com/office/powerpoint/2010/main" val="129211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a:t>
            </a:r>
            <a:endParaRPr lang="en-US" dirty="0"/>
          </a:p>
        </p:txBody>
      </p:sp>
      <p:sp>
        <p:nvSpPr>
          <p:cNvPr id="3" name="Content Placeholder 2"/>
          <p:cNvSpPr>
            <a:spLocks noGrp="1"/>
          </p:cNvSpPr>
          <p:nvPr>
            <p:ph idx="1"/>
          </p:nvPr>
        </p:nvSpPr>
        <p:spPr/>
        <p:txBody>
          <a:bodyPr/>
          <a:lstStyle/>
          <a:p>
            <a:r>
              <a:rPr lang="en-US" dirty="0" smtClean="0"/>
              <a:t>The ER RN can administer nitroglycerin without an MD order</a:t>
            </a:r>
          </a:p>
          <a:p>
            <a:endParaRPr lang="en-US" dirty="0"/>
          </a:p>
          <a:p>
            <a:pPr marL="0" indent="0">
              <a:buNone/>
            </a:pPr>
            <a:r>
              <a:rPr lang="en-US" dirty="0" smtClean="0"/>
              <a:t>		True  		or  		False</a:t>
            </a:r>
          </a:p>
        </p:txBody>
      </p:sp>
      <p:pic>
        <p:nvPicPr>
          <p:cNvPr id="11266" name="Picture 2" descr="Photo of serious confident couple of two people interested in thinking over standing under empty space holding pens wearing black t-shirt isolated over vivid yellow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7585"/>
          <a:stretch/>
        </p:blipFill>
        <p:spPr bwMode="auto">
          <a:xfrm>
            <a:off x="3791744" y="3789040"/>
            <a:ext cx="444966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09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a:t>
            </a:r>
            <a:endParaRPr lang="en-US" dirty="0"/>
          </a:p>
        </p:txBody>
      </p:sp>
      <p:sp>
        <p:nvSpPr>
          <p:cNvPr id="3" name="Content Placeholder 2"/>
          <p:cNvSpPr>
            <a:spLocks noGrp="1"/>
          </p:cNvSpPr>
          <p:nvPr>
            <p:ph idx="1"/>
          </p:nvPr>
        </p:nvSpPr>
        <p:spPr/>
        <p:txBody>
          <a:bodyPr/>
          <a:lstStyle/>
          <a:p>
            <a:r>
              <a:rPr lang="en-US" dirty="0" smtClean="0"/>
              <a:t>Nitroglycerin is contraindicated in RV infarction</a:t>
            </a:r>
          </a:p>
          <a:p>
            <a:endParaRPr lang="en-US" dirty="0"/>
          </a:p>
          <a:p>
            <a:pPr marL="0" indent="0">
              <a:buNone/>
            </a:pPr>
            <a:r>
              <a:rPr lang="en-US" dirty="0" smtClean="0"/>
              <a:t>		True  		or  		False</a:t>
            </a:r>
          </a:p>
        </p:txBody>
      </p:sp>
      <p:pic>
        <p:nvPicPr>
          <p:cNvPr id="11266" name="Picture 2" descr="Photo of serious confident couple of two people interested in thinking over standing under empty space holding pens wearing black t-shirt isolated over vivid yellow color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b="7585"/>
          <a:stretch/>
        </p:blipFill>
        <p:spPr bwMode="auto">
          <a:xfrm>
            <a:off x="3791744" y="3789040"/>
            <a:ext cx="444966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15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a:t>
            </a:r>
            <a:endParaRPr lang="en-US" dirty="0"/>
          </a:p>
        </p:txBody>
      </p:sp>
      <p:sp>
        <p:nvSpPr>
          <p:cNvPr id="3" name="Content Placeholder 2"/>
          <p:cNvSpPr>
            <a:spLocks noGrp="1"/>
          </p:cNvSpPr>
          <p:nvPr>
            <p:ph idx="1"/>
          </p:nvPr>
        </p:nvSpPr>
        <p:spPr/>
        <p:txBody>
          <a:bodyPr/>
          <a:lstStyle/>
          <a:p>
            <a:r>
              <a:rPr lang="en-US" dirty="0" smtClean="0"/>
              <a:t>A patient was shown to be having an </a:t>
            </a:r>
            <a:r>
              <a:rPr lang="en-US" u="sng" dirty="0" smtClean="0"/>
              <a:t>inferior</a:t>
            </a:r>
            <a:r>
              <a:rPr lang="en-US" dirty="0" smtClean="0"/>
              <a:t> infarct as per the MD.  The patient’s BP pre-nitro was 125/80.  The nurse administered nitroglycerin as per the MD order and the patient’s post-nitro BP was 80/40 and the patients chest pain is worse.  What happened?</a:t>
            </a:r>
          </a:p>
          <a:p>
            <a:pPr marL="0" indent="0">
              <a:buNone/>
            </a:pPr>
            <a:endParaRPr lang="en-US" dirty="0" smtClean="0"/>
          </a:p>
        </p:txBody>
      </p:sp>
      <p:pic>
        <p:nvPicPr>
          <p:cNvPr id="11266" name="Picture 2" descr="Photo of serious confident couple of two people interested in thinking over standing under empty space holding pens wearing black t-shirt isolated over vivid yellow color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b="7585"/>
          <a:stretch/>
        </p:blipFill>
        <p:spPr bwMode="auto">
          <a:xfrm>
            <a:off x="3791744" y="4257348"/>
            <a:ext cx="3960440" cy="2627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4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a:t>
            </a:r>
            <a:endParaRPr lang="en-US" dirty="0"/>
          </a:p>
        </p:txBody>
      </p:sp>
      <p:sp>
        <p:nvSpPr>
          <p:cNvPr id="3" name="Content Placeholder 2"/>
          <p:cNvSpPr>
            <a:spLocks noGrp="1"/>
          </p:cNvSpPr>
          <p:nvPr>
            <p:ph idx="1"/>
          </p:nvPr>
        </p:nvSpPr>
        <p:spPr>
          <a:xfrm>
            <a:off x="839416" y="1844824"/>
            <a:ext cx="9144000" cy="4572001"/>
          </a:xfrm>
        </p:spPr>
        <p:txBody>
          <a:bodyPr/>
          <a:lstStyle/>
          <a:p>
            <a:r>
              <a:rPr lang="en-US" dirty="0" smtClean="0"/>
              <a:t>A patient was shown to be having an inferior infarct as per the MD.  The patient’s BP pre-nitro was 125/80.  The nurse administered nitroglycerin as per the MD order and the patient’s post-nitro BP was 80/40 and the patients chest pain is worse.  </a:t>
            </a:r>
          </a:p>
          <a:p>
            <a:r>
              <a:rPr lang="en-US" dirty="0" smtClean="0"/>
              <a:t>What should the nurse anticipate to improve the blood pressure?</a:t>
            </a:r>
          </a:p>
          <a:p>
            <a:pPr marL="0" indent="0">
              <a:buNone/>
            </a:pPr>
            <a:r>
              <a:rPr lang="en-US" dirty="0"/>
              <a:t>	</a:t>
            </a:r>
            <a:r>
              <a:rPr lang="en-US" dirty="0" smtClean="0"/>
              <a:t>a) Wait &amp; monitor– as the nitro wears off it will improve</a:t>
            </a:r>
          </a:p>
          <a:p>
            <a:pPr marL="0" indent="0">
              <a:buNone/>
            </a:pPr>
            <a:r>
              <a:rPr lang="en-US" dirty="0"/>
              <a:t>	</a:t>
            </a:r>
            <a:r>
              <a:rPr lang="en-US" dirty="0" smtClean="0"/>
              <a:t>b) Administer another dose of nitroglycerin</a:t>
            </a:r>
          </a:p>
          <a:p>
            <a:pPr marL="0" indent="0">
              <a:buNone/>
            </a:pPr>
            <a:r>
              <a:rPr lang="en-US" dirty="0"/>
              <a:t>	</a:t>
            </a:r>
            <a:r>
              <a:rPr lang="en-US" dirty="0" smtClean="0"/>
              <a:t>c) Administer IV fluid bolus </a:t>
            </a:r>
          </a:p>
          <a:p>
            <a:pPr marL="0" indent="0">
              <a:buNone/>
            </a:pPr>
            <a:r>
              <a:rPr lang="en-US" dirty="0"/>
              <a:t>	</a:t>
            </a:r>
            <a:r>
              <a:rPr lang="en-US" dirty="0" smtClean="0"/>
              <a:t>d) Administer morphine</a:t>
            </a:r>
          </a:p>
        </p:txBody>
      </p:sp>
      <p:pic>
        <p:nvPicPr>
          <p:cNvPr id="11266" name="Picture 2" descr="Photo of serious confident couple of two people interested in thinking over standing under empty space holding pens wearing black t-shirt isolated over vivid yellow color background"/>
          <p:cNvPicPr>
            <a:picLocks noChangeAspect="1" noChangeArrowheads="1"/>
          </p:cNvPicPr>
          <p:nvPr/>
        </p:nvPicPr>
        <p:blipFill rotWithShape="1">
          <a:blip r:embed="rId3">
            <a:extLst>
              <a:ext uri="{28A0092B-C50C-407E-A947-70E740481C1C}">
                <a14:useLocalDpi xmlns:a14="http://schemas.microsoft.com/office/drawing/2010/main" val="0"/>
              </a:ext>
            </a:extLst>
          </a:blip>
          <a:srcRect b="7585"/>
          <a:stretch/>
        </p:blipFill>
        <p:spPr bwMode="auto">
          <a:xfrm>
            <a:off x="8922803" y="4654854"/>
            <a:ext cx="3240360" cy="2149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0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preferred treatment for a right-sided infarction?</a:t>
            </a:r>
            <a:endParaRPr lang="en-US" dirty="0"/>
          </a:p>
        </p:txBody>
      </p:sp>
      <p:sp>
        <p:nvSpPr>
          <p:cNvPr id="3" name="Content Placeholder 2"/>
          <p:cNvSpPr>
            <a:spLocks noGrp="1"/>
          </p:cNvSpPr>
          <p:nvPr>
            <p:ph idx="1"/>
          </p:nvPr>
        </p:nvSpPr>
        <p:spPr>
          <a:xfrm>
            <a:off x="1066800" y="1828799"/>
            <a:ext cx="10058400" cy="4572001"/>
          </a:xfrm>
        </p:spPr>
        <p:txBody>
          <a:bodyPr>
            <a:normAutofit lnSpcReduction="10000"/>
          </a:bodyPr>
          <a:lstStyle/>
          <a:p>
            <a:r>
              <a:rPr lang="en-US" dirty="0" smtClean="0"/>
              <a:t>IV fluids to maintain perfusion/cardiac output</a:t>
            </a:r>
          </a:p>
          <a:p>
            <a:r>
              <a:rPr lang="en-US" dirty="0" smtClean="0"/>
              <a:t>Avoid nitroglycerin, but nitroglycerin infusion may be used with extreme caution as it can be titrated</a:t>
            </a:r>
          </a:p>
          <a:p>
            <a:r>
              <a:rPr lang="en-US" dirty="0" smtClean="0"/>
              <a:t>Avoid morphine, as it is also a vasodilator and will further reduce preload</a:t>
            </a:r>
          </a:p>
          <a:p>
            <a:r>
              <a:rPr lang="en-US" dirty="0" smtClean="0"/>
              <a:t>Consider fentanyl for pain instead</a:t>
            </a:r>
          </a:p>
          <a:p>
            <a:r>
              <a:rPr lang="en-US" dirty="0"/>
              <a:t>Consider inotropes (</a:t>
            </a:r>
            <a:r>
              <a:rPr lang="en-US" dirty="0" err="1"/>
              <a:t>dobutamine</a:t>
            </a:r>
            <a:r>
              <a:rPr lang="en-US" dirty="0"/>
              <a:t> first choice)</a:t>
            </a:r>
          </a:p>
          <a:p>
            <a:r>
              <a:rPr lang="en-US" dirty="0" smtClean="0"/>
              <a:t>Usual STEMI protocols: </a:t>
            </a:r>
          </a:p>
          <a:p>
            <a:pPr lvl="1"/>
            <a:r>
              <a:rPr lang="en-US" dirty="0" smtClean="0"/>
              <a:t>Oxygen for SpO</a:t>
            </a:r>
            <a:r>
              <a:rPr lang="en-US" baseline="-25000" dirty="0" smtClean="0"/>
              <a:t>2</a:t>
            </a:r>
            <a:r>
              <a:rPr lang="en-US" dirty="0" smtClean="0"/>
              <a:t> less than 94%</a:t>
            </a:r>
          </a:p>
          <a:p>
            <a:pPr lvl="1"/>
            <a:r>
              <a:rPr lang="en-US" dirty="0" smtClean="0"/>
              <a:t>ASA 180 mg chewed</a:t>
            </a:r>
          </a:p>
          <a:p>
            <a:pPr lvl="1"/>
            <a:r>
              <a:rPr lang="en-US" dirty="0" err="1" smtClean="0"/>
              <a:t>Thrombolytics</a:t>
            </a:r>
            <a:r>
              <a:rPr lang="en-US" dirty="0" smtClean="0"/>
              <a:t>; Anti-coagulants; Early revascularization (PCI)</a:t>
            </a:r>
          </a:p>
        </p:txBody>
      </p:sp>
    </p:spTree>
    <p:extLst>
      <p:ext uri="{BB962C8B-B14F-4D97-AF65-F5344CB8AC3E}">
        <p14:creationId xmlns:p14="http://schemas.microsoft.com/office/powerpoint/2010/main" val="5920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828800"/>
            <a:ext cx="8197552" cy="3177380"/>
          </a:xfrm>
        </p:spPr>
        <p:txBody>
          <a:bodyPr/>
          <a:lstStyle/>
          <a:p>
            <a:r>
              <a:rPr lang="en-US" dirty="0" smtClean="0"/>
              <a:t>CODE STEMI – </a:t>
            </a:r>
            <a:br>
              <a:rPr lang="en-US" dirty="0" smtClean="0"/>
            </a:br>
            <a:r>
              <a:rPr lang="en-US" dirty="0" smtClean="0"/>
              <a:t>ER PROCESS</a:t>
            </a:r>
            <a:endParaRPr lang="en-US" dirty="0"/>
          </a:p>
        </p:txBody>
      </p:sp>
      <p:sp>
        <p:nvSpPr>
          <p:cNvPr id="3" name="Text Placeholder 2"/>
          <p:cNvSpPr>
            <a:spLocks noGrp="1"/>
          </p:cNvSpPr>
          <p:nvPr>
            <p:ph type="body" idx="1"/>
          </p:nvPr>
        </p:nvSpPr>
        <p:spPr>
          <a:xfrm>
            <a:off x="1066800" y="5181600"/>
            <a:ext cx="5677272" cy="1055712"/>
          </a:xfrm>
        </p:spPr>
        <p:txBody>
          <a:bodyPr>
            <a:normAutofit/>
          </a:bodyPr>
          <a:lstStyle/>
          <a:p>
            <a:r>
              <a:rPr lang="en-US" dirty="0" smtClean="0"/>
              <a:t>ENSURE THAT YOUR PRECEPTOR “RUNS THROUGH” THE STEMI PROCESS WITH YOU</a:t>
            </a:r>
            <a:endParaRPr lang="en-US" dirty="0"/>
          </a:p>
        </p:txBody>
      </p:sp>
    </p:spTree>
    <p:extLst>
      <p:ext uri="{BB962C8B-B14F-4D97-AF65-F5344CB8AC3E}">
        <p14:creationId xmlns:p14="http://schemas.microsoft.com/office/powerpoint/2010/main" val="292163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a:defRPr/>
            </a:pPr>
            <a:r>
              <a:rPr lang="en-CA" sz="3800" b="1" dirty="0"/>
              <a:t>Door-to-first ECG </a:t>
            </a:r>
            <a:r>
              <a:rPr lang="en-CA" sz="3800" b="1" dirty="0" smtClean="0"/>
              <a:t>time = 10 MINUTES</a:t>
            </a:r>
            <a:endParaRPr lang="fr-CA" sz="3800" b="1" dirty="0"/>
          </a:p>
        </p:txBody>
      </p:sp>
      <p:sp>
        <p:nvSpPr>
          <p:cNvPr id="14338" name="Content Placeholder 2"/>
          <p:cNvSpPr>
            <a:spLocks noGrp="1"/>
          </p:cNvSpPr>
          <p:nvPr>
            <p:ph idx="1"/>
          </p:nvPr>
        </p:nvSpPr>
        <p:spPr>
          <a:xfrm>
            <a:off x="767408" y="1855788"/>
            <a:ext cx="5709592" cy="4525963"/>
          </a:xfrm>
        </p:spPr>
        <p:txBody>
          <a:bodyPr/>
          <a:lstStyle/>
          <a:p>
            <a:pPr lvl="1">
              <a:buFont typeface="Arial" panose="020B0604020202020204" pitchFamily="34" charset="0"/>
              <a:buBlip>
                <a:blip r:embed="rId2"/>
              </a:buBlip>
            </a:pPr>
            <a:r>
              <a:rPr lang="en-CA" altLang="en-US" sz="2400" dirty="0">
                <a:solidFill>
                  <a:schemeClr val="tx1"/>
                </a:solidFill>
              </a:rPr>
              <a:t> Timely diagnosis of ST‐segment elevation myocardial infarction (STEMI) in the </a:t>
            </a:r>
            <a:r>
              <a:rPr lang="en-CA" altLang="en-US" sz="2400" dirty="0" smtClean="0">
                <a:solidFill>
                  <a:schemeClr val="tx1"/>
                </a:solidFill>
              </a:rPr>
              <a:t>Emergency Department </a:t>
            </a:r>
            <a:r>
              <a:rPr lang="en-CA" altLang="en-US" sz="2400" dirty="0">
                <a:solidFill>
                  <a:schemeClr val="tx1"/>
                </a:solidFill>
              </a:rPr>
              <a:t>(ED) is made </a:t>
            </a:r>
            <a:r>
              <a:rPr lang="en-CA" altLang="en-US" sz="2400" u="sng" dirty="0">
                <a:solidFill>
                  <a:schemeClr val="tx1"/>
                </a:solidFill>
              </a:rPr>
              <a:t>solely by </a:t>
            </a:r>
            <a:r>
              <a:rPr lang="en-CA" altLang="en-US" sz="2400" u="sng" dirty="0" smtClean="0">
                <a:solidFill>
                  <a:schemeClr val="tx1"/>
                </a:solidFill>
              </a:rPr>
              <a:t>ECG</a:t>
            </a:r>
            <a:endParaRPr lang="en-CA" altLang="en-US" sz="2400" dirty="0" smtClean="0">
              <a:solidFill>
                <a:schemeClr val="tx1"/>
              </a:solidFill>
            </a:endParaRPr>
          </a:p>
          <a:p>
            <a:pPr lvl="1">
              <a:buFont typeface="Arial" panose="020B0604020202020204" pitchFamily="34" charset="0"/>
              <a:buBlip>
                <a:blip r:embed="rId2"/>
              </a:buBlip>
            </a:pPr>
            <a:r>
              <a:rPr lang="en-CA" altLang="en-US" sz="2400" dirty="0" smtClean="0">
                <a:solidFill>
                  <a:schemeClr val="tx1"/>
                </a:solidFill>
              </a:rPr>
              <a:t> Do </a:t>
            </a:r>
            <a:r>
              <a:rPr lang="en-CA" altLang="en-US" sz="2400" dirty="0" smtClean="0">
                <a:solidFill>
                  <a:schemeClr val="tx1"/>
                </a:solidFill>
              </a:rPr>
              <a:t>not need to wait for BW or troponins</a:t>
            </a:r>
          </a:p>
          <a:p>
            <a:pPr lvl="1">
              <a:buFont typeface="Arial" panose="020B0604020202020204" pitchFamily="34" charset="0"/>
              <a:buBlip>
                <a:blip r:embed="rId2"/>
              </a:buBlip>
            </a:pPr>
            <a:r>
              <a:rPr lang="en-CA" altLang="en-US" sz="2400" dirty="0" smtClean="0">
                <a:solidFill>
                  <a:schemeClr val="tx1"/>
                </a:solidFill>
              </a:rPr>
              <a:t> Obtaining </a:t>
            </a:r>
            <a:r>
              <a:rPr lang="en-CA" altLang="en-US" sz="2400" dirty="0">
                <a:solidFill>
                  <a:schemeClr val="tx1"/>
                </a:solidFill>
              </a:rPr>
              <a:t>this test </a:t>
            </a:r>
            <a:r>
              <a:rPr lang="en-CA" altLang="en-US" sz="2400" b="1" dirty="0">
                <a:solidFill>
                  <a:schemeClr val="tx1"/>
                </a:solidFill>
              </a:rPr>
              <a:t>within 10 minutes </a:t>
            </a:r>
            <a:r>
              <a:rPr lang="en-CA" altLang="en-US" sz="2400" dirty="0">
                <a:solidFill>
                  <a:schemeClr val="tx1"/>
                </a:solidFill>
              </a:rPr>
              <a:t>of ED arrival is critical to achieving the best </a:t>
            </a:r>
            <a:r>
              <a:rPr lang="en-CA" altLang="en-US" sz="2400" dirty="0" smtClean="0">
                <a:solidFill>
                  <a:schemeClr val="tx1"/>
                </a:solidFill>
              </a:rPr>
              <a:t>outcomes</a:t>
            </a:r>
          </a:p>
          <a:p>
            <a:pPr lvl="2">
              <a:buFont typeface="Arial" panose="020B0604020202020204" pitchFamily="34" charset="0"/>
              <a:buBlip>
                <a:blip r:embed="rId2"/>
              </a:buBlip>
            </a:pPr>
            <a:r>
              <a:rPr lang="en-CA" altLang="en-US" sz="2200" dirty="0" smtClean="0">
                <a:solidFill>
                  <a:schemeClr val="tx1"/>
                </a:solidFill>
              </a:rPr>
              <a:t> RN </a:t>
            </a:r>
            <a:r>
              <a:rPr lang="en-CA" altLang="en-US" sz="2200" dirty="0" smtClean="0">
                <a:solidFill>
                  <a:schemeClr val="tx1"/>
                </a:solidFill>
              </a:rPr>
              <a:t>to perform if lab delay</a:t>
            </a:r>
            <a:endParaRPr lang="en-US" altLang="en-US" sz="2200" dirty="0">
              <a:solidFill>
                <a:schemeClr val="tx1"/>
              </a:solidFill>
            </a:endParaRP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9061" y="2111376"/>
            <a:ext cx="38100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2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990600" y="304800"/>
            <a:ext cx="9220200" cy="800100"/>
          </a:xfrm>
        </p:spPr>
        <p:txBody>
          <a:bodyPr/>
          <a:lstStyle/>
          <a:p>
            <a:r>
              <a:rPr lang="en-CA" altLang="en-US" smtClean="0"/>
              <a:t>Electrical Conduction Pathway</a:t>
            </a:r>
            <a:endParaRPr lang="fr-CA" altLang="en-US" smtClean="0"/>
          </a:p>
        </p:txBody>
      </p:sp>
      <p:sp>
        <p:nvSpPr>
          <p:cNvPr id="3" name="Content Placeholder 2"/>
          <p:cNvSpPr>
            <a:spLocks noGrp="1"/>
          </p:cNvSpPr>
          <p:nvPr>
            <p:ph idx="1"/>
          </p:nvPr>
        </p:nvSpPr>
        <p:spPr>
          <a:xfrm>
            <a:off x="551384" y="1676400"/>
            <a:ext cx="5760640" cy="4800600"/>
          </a:xfrm>
        </p:spPr>
        <p:txBody>
          <a:bodyPr rtlCol="0">
            <a:normAutofit fontScale="92500" lnSpcReduction="20000"/>
          </a:bodyPr>
          <a:lstStyle/>
          <a:p>
            <a:pPr>
              <a:buBlip>
                <a:blip r:embed="rId2"/>
              </a:buBlip>
              <a:defRPr/>
            </a:pPr>
            <a:r>
              <a:rPr lang="en-US" sz="2600" dirty="0"/>
              <a:t>During each heartbeat, a healthy heart has an orderly progression of depolarization </a:t>
            </a:r>
            <a:endParaRPr lang="en-US" sz="2600" dirty="0" smtClean="0"/>
          </a:p>
          <a:p>
            <a:pPr>
              <a:buBlip>
                <a:blip r:embed="rId2"/>
              </a:buBlip>
              <a:defRPr/>
            </a:pPr>
            <a:r>
              <a:rPr lang="en-US" sz="2200" dirty="0" smtClean="0"/>
              <a:t>pacemaker </a:t>
            </a:r>
            <a:r>
              <a:rPr lang="en-US" sz="2200" dirty="0"/>
              <a:t>cells in the sinoatrial </a:t>
            </a:r>
            <a:r>
              <a:rPr lang="en-US" sz="2200" dirty="0" smtClean="0"/>
              <a:t>node (SA</a:t>
            </a:r>
            <a:r>
              <a:rPr lang="en-US" sz="2200" dirty="0" smtClean="0"/>
              <a:t>)</a:t>
            </a:r>
            <a:endParaRPr lang="en-US" sz="2200" dirty="0" smtClean="0"/>
          </a:p>
          <a:p>
            <a:pPr>
              <a:buBlip>
                <a:blip r:embed="rId2"/>
              </a:buBlip>
              <a:defRPr/>
            </a:pPr>
            <a:r>
              <a:rPr lang="en-US" sz="2200" dirty="0" smtClean="0"/>
              <a:t>spreads </a:t>
            </a:r>
            <a:r>
              <a:rPr lang="en-US" sz="2200" dirty="0"/>
              <a:t>out through the </a:t>
            </a:r>
            <a:r>
              <a:rPr lang="en-US" sz="2200" dirty="0" smtClean="0"/>
              <a:t>atrium</a:t>
            </a:r>
            <a:endParaRPr lang="en-US" sz="2200" dirty="0" smtClean="0"/>
          </a:p>
          <a:p>
            <a:pPr>
              <a:buBlip>
                <a:blip r:embed="rId2"/>
              </a:buBlip>
              <a:defRPr/>
            </a:pPr>
            <a:r>
              <a:rPr lang="en-US" sz="2200" dirty="0" smtClean="0"/>
              <a:t>passes </a:t>
            </a:r>
            <a:r>
              <a:rPr lang="en-US" sz="2200" dirty="0"/>
              <a:t>through the atrioventricular node </a:t>
            </a:r>
            <a:r>
              <a:rPr lang="en-US" sz="2200" dirty="0" smtClean="0"/>
              <a:t>(AV)</a:t>
            </a:r>
          </a:p>
          <a:p>
            <a:pPr>
              <a:buBlip>
                <a:blip r:embed="rId2"/>
              </a:buBlip>
              <a:defRPr/>
            </a:pPr>
            <a:r>
              <a:rPr lang="en-US" sz="2200" dirty="0" smtClean="0"/>
              <a:t>down </a:t>
            </a:r>
            <a:r>
              <a:rPr lang="en-US" sz="2200" dirty="0"/>
              <a:t>into the bundle of </a:t>
            </a:r>
            <a:r>
              <a:rPr lang="en-US" sz="2200" dirty="0" smtClean="0"/>
              <a:t>His</a:t>
            </a:r>
          </a:p>
          <a:p>
            <a:pPr>
              <a:buBlip>
                <a:blip r:embed="rId2"/>
              </a:buBlip>
              <a:defRPr/>
            </a:pPr>
            <a:r>
              <a:rPr lang="en-US" sz="2200" dirty="0" smtClean="0"/>
              <a:t>into </a:t>
            </a:r>
            <a:r>
              <a:rPr lang="en-US" sz="2200" dirty="0"/>
              <a:t>the Purkinje </a:t>
            </a:r>
            <a:r>
              <a:rPr lang="en-US" sz="2200" dirty="0" smtClean="0"/>
              <a:t>fibers</a:t>
            </a:r>
            <a:endParaRPr lang="en-US" sz="2200" dirty="0" smtClean="0"/>
          </a:p>
          <a:p>
            <a:pPr>
              <a:buBlip>
                <a:blip r:embed="rId2"/>
              </a:buBlip>
              <a:defRPr/>
            </a:pPr>
            <a:r>
              <a:rPr lang="en-US" sz="2200" dirty="0" smtClean="0"/>
              <a:t>spreading </a:t>
            </a:r>
            <a:r>
              <a:rPr lang="en-US" sz="2200" dirty="0"/>
              <a:t>down and to the left throughout the </a:t>
            </a:r>
            <a:r>
              <a:rPr lang="en-US" sz="2200" dirty="0" smtClean="0"/>
              <a:t>ventricles</a:t>
            </a:r>
            <a:endParaRPr lang="en-US" sz="2200" dirty="0"/>
          </a:p>
          <a:p>
            <a:pPr marL="0" indent="0">
              <a:buNone/>
              <a:defRPr/>
            </a:pPr>
            <a:r>
              <a:rPr lang="en-US" sz="2600" dirty="0" smtClean="0"/>
              <a:t>This </a:t>
            </a:r>
            <a:r>
              <a:rPr lang="en-US" sz="2600" dirty="0"/>
              <a:t>orderly pattern of depolarization gives rise to the characteristic ECG tracing.</a:t>
            </a:r>
          </a:p>
          <a:p>
            <a:pPr>
              <a:defRPr/>
            </a:pPr>
            <a:endParaRPr lang="fr-CA" sz="2600" dirty="0"/>
          </a:p>
        </p:txBody>
      </p:sp>
      <p:pic>
        <p:nvPicPr>
          <p:cNvPr id="4" name="Picture 2" descr="Image result for pathway of electrical conduction of the he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12024" y="1919339"/>
            <a:ext cx="5669023" cy="3713551"/>
          </a:xfrm>
          <a:prstGeom prst="rect">
            <a:avLst/>
          </a:prstGeom>
        </p:spPr>
      </p:pic>
    </p:spTree>
    <p:extLst>
      <p:ext uri="{BB962C8B-B14F-4D97-AF65-F5344CB8AC3E}">
        <p14:creationId xmlns:p14="http://schemas.microsoft.com/office/powerpoint/2010/main" val="173134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a:defRPr/>
            </a:pPr>
            <a:r>
              <a:rPr lang="en-CA" b="1" dirty="0"/>
              <a:t>Door-to-first ECG </a:t>
            </a:r>
            <a:r>
              <a:rPr lang="en-CA" b="1" dirty="0" smtClean="0"/>
              <a:t>time (</a:t>
            </a:r>
            <a:r>
              <a:rPr lang="en-CA" b="1" dirty="0"/>
              <a:t>goal &lt;10 minutes)</a:t>
            </a:r>
            <a:endParaRPr lang="fr-CA" dirty="0"/>
          </a:p>
        </p:txBody>
      </p:sp>
      <p:sp>
        <p:nvSpPr>
          <p:cNvPr id="17411" name="Content Placeholder 6"/>
          <p:cNvSpPr>
            <a:spLocks noGrp="1"/>
          </p:cNvSpPr>
          <p:nvPr>
            <p:ph sz="half" idx="2"/>
          </p:nvPr>
        </p:nvSpPr>
        <p:spPr>
          <a:xfrm>
            <a:off x="365244" y="2045889"/>
            <a:ext cx="10759955" cy="3951287"/>
          </a:xfrm>
        </p:spPr>
        <p:txBody>
          <a:bodyPr>
            <a:normAutofit/>
          </a:bodyPr>
          <a:lstStyle/>
          <a:p>
            <a:pPr>
              <a:buFont typeface="Arial" panose="020B0604020202020204" pitchFamily="34" charset="0"/>
              <a:buBlip>
                <a:blip r:embed="rId3"/>
              </a:buBlip>
            </a:pPr>
            <a:r>
              <a:rPr lang="en-CA" altLang="en-US" dirty="0" smtClean="0">
                <a:solidFill>
                  <a:schemeClr val="tx1"/>
                </a:solidFill>
              </a:rPr>
              <a:t> Pt </a:t>
            </a:r>
            <a:r>
              <a:rPr lang="en-CA" altLang="en-US" dirty="0" smtClean="0">
                <a:solidFill>
                  <a:schemeClr val="tx1"/>
                </a:solidFill>
              </a:rPr>
              <a:t>presents to ER with chest pain; signs direct patient to RPN desk (nursing station) (skips triage)</a:t>
            </a:r>
          </a:p>
          <a:p>
            <a:pPr>
              <a:buBlip>
                <a:blip r:embed="rId3"/>
              </a:buBlip>
            </a:pPr>
            <a:r>
              <a:rPr lang="en-CA" altLang="en-US" dirty="0" smtClean="0">
                <a:solidFill>
                  <a:schemeClr val="tx1"/>
                </a:solidFill>
              </a:rPr>
              <a:t> Pt </a:t>
            </a:r>
            <a:r>
              <a:rPr lang="en-CA" altLang="en-US" dirty="0" smtClean="0">
                <a:solidFill>
                  <a:schemeClr val="tx1"/>
                </a:solidFill>
              </a:rPr>
              <a:t>moved into room 39, RPN or RN calls lab for </a:t>
            </a:r>
            <a:r>
              <a:rPr lang="en-CA" altLang="en-US" dirty="0">
                <a:solidFill>
                  <a:schemeClr val="tx1"/>
                </a:solidFill>
              </a:rPr>
              <a:t>STAT ECG - If not there within 5 minutes, RN to do ECG</a:t>
            </a:r>
            <a:endParaRPr lang="fr-CA" altLang="en-US" dirty="0">
              <a:solidFill>
                <a:schemeClr val="tx1"/>
              </a:solidFill>
            </a:endParaRPr>
          </a:p>
          <a:p>
            <a:pPr>
              <a:buFont typeface="Arial" panose="020B0604020202020204" pitchFamily="34" charset="0"/>
              <a:buBlip>
                <a:blip r:embed="rId3"/>
              </a:buBlip>
            </a:pPr>
            <a:r>
              <a:rPr lang="en-CA" altLang="en-US" dirty="0" smtClean="0">
                <a:solidFill>
                  <a:schemeClr val="tx1"/>
                </a:solidFill>
              </a:rPr>
              <a:t> If </a:t>
            </a:r>
            <a:r>
              <a:rPr lang="en-CA" altLang="en-US" dirty="0" smtClean="0">
                <a:solidFill>
                  <a:schemeClr val="tx1"/>
                </a:solidFill>
              </a:rPr>
              <a:t>ECG positive STEMI moved to 28-3 (preferred) or other monitored bed, triage completed and code STEMI initiated</a:t>
            </a:r>
          </a:p>
          <a:p>
            <a:pPr>
              <a:buFont typeface="Arial" panose="020B0604020202020204" pitchFamily="34" charset="0"/>
              <a:buBlip>
                <a:blip r:embed="rId3"/>
              </a:buBlip>
            </a:pPr>
            <a:r>
              <a:rPr lang="en-CA" altLang="en-US" dirty="0" smtClean="0">
                <a:solidFill>
                  <a:schemeClr val="tx1"/>
                </a:solidFill>
              </a:rPr>
              <a:t> If </a:t>
            </a:r>
            <a:r>
              <a:rPr lang="en-CA" altLang="en-US" dirty="0" smtClean="0">
                <a:solidFill>
                  <a:schemeClr val="tx1"/>
                </a:solidFill>
              </a:rPr>
              <a:t>negative, patient returned to triage to complete triage process</a:t>
            </a:r>
          </a:p>
        </p:txBody>
      </p:sp>
      <p:sp>
        <p:nvSpPr>
          <p:cNvPr id="17414" name="TextBox 9"/>
          <p:cNvSpPr txBox="1">
            <a:spLocks noChangeArrowheads="1"/>
          </p:cNvSpPr>
          <p:nvPr/>
        </p:nvSpPr>
        <p:spPr bwMode="auto">
          <a:xfrm>
            <a:off x="365244" y="5213327"/>
            <a:ext cx="105234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CA" altLang="en-US" sz="2400" dirty="0" smtClean="0">
                <a:latin typeface="+mn-lt"/>
              </a:rPr>
              <a:t>Review old ER chart (online) or </a:t>
            </a:r>
            <a:r>
              <a:rPr lang="en-CA" altLang="en-US" sz="2400" dirty="0">
                <a:latin typeface="+mn-lt"/>
              </a:rPr>
              <a:t>c</a:t>
            </a:r>
            <a:r>
              <a:rPr lang="en-CA" altLang="en-US" sz="2400" dirty="0" smtClean="0">
                <a:latin typeface="+mn-lt"/>
              </a:rPr>
              <a:t>all Health Records </a:t>
            </a:r>
            <a:r>
              <a:rPr lang="en-CA" altLang="en-US" sz="2400" dirty="0">
                <a:latin typeface="+mn-lt"/>
              </a:rPr>
              <a:t>for old chart if any abnormalities on ECG </a:t>
            </a:r>
            <a:r>
              <a:rPr lang="en-CA" altLang="en-US" sz="2400" dirty="0" smtClean="0">
                <a:latin typeface="+mn-lt"/>
              </a:rPr>
              <a:t>for </a:t>
            </a:r>
            <a:r>
              <a:rPr lang="en-CA" altLang="en-US" sz="2400" dirty="0" smtClean="0">
                <a:latin typeface="+mn-lt"/>
              </a:rPr>
              <a:t>comparison</a:t>
            </a:r>
            <a:endParaRPr lang="fr-CA" altLang="en-US" sz="2400" dirty="0">
              <a:latin typeface="+mn-lt"/>
            </a:endParaRPr>
          </a:p>
        </p:txBody>
      </p:sp>
    </p:spTree>
    <p:extLst>
      <p:ext uri="{BB962C8B-B14F-4D97-AF65-F5344CB8AC3E}">
        <p14:creationId xmlns:p14="http://schemas.microsoft.com/office/powerpoint/2010/main" val="69411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CA" altLang="en-US" smtClean="0"/>
              <a:t>GOALS!</a:t>
            </a:r>
            <a:endParaRPr lang="fr-CA" altLang="en-US" smtClean="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43100" y="1638300"/>
            <a:ext cx="8305800" cy="3581400"/>
          </a:xfrm>
        </p:spPr>
      </p:pic>
      <p:sp>
        <p:nvSpPr>
          <p:cNvPr id="4" name="Rectangle 3"/>
          <p:cNvSpPr/>
          <p:nvPr/>
        </p:nvSpPr>
        <p:spPr>
          <a:xfrm>
            <a:off x="6904383" y="2690017"/>
            <a:ext cx="2143945"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3" name="Rectangle 2"/>
          <p:cNvSpPr/>
          <p:nvPr/>
        </p:nvSpPr>
        <p:spPr>
          <a:xfrm>
            <a:off x="7303604" y="1297783"/>
            <a:ext cx="990600" cy="3175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dirty="0" err="1"/>
              <a:t>Eg</a:t>
            </a:r>
            <a:r>
              <a:rPr lang="en-US" dirty="0"/>
              <a:t>. TNK</a:t>
            </a:r>
          </a:p>
        </p:txBody>
      </p:sp>
      <p:sp>
        <p:nvSpPr>
          <p:cNvPr id="5" name="Rectangle 4"/>
          <p:cNvSpPr/>
          <p:nvPr/>
        </p:nvSpPr>
        <p:spPr>
          <a:xfrm>
            <a:off x="7010400" y="2209800"/>
            <a:ext cx="26670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7" name="Rectangle 6"/>
          <p:cNvSpPr/>
          <p:nvPr/>
        </p:nvSpPr>
        <p:spPr>
          <a:xfrm>
            <a:off x="6934200" y="2209800"/>
            <a:ext cx="152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cxnSp>
        <p:nvCxnSpPr>
          <p:cNvPr id="12" name="Straight Arrow Connector 11"/>
          <p:cNvCxnSpPr>
            <a:endCxn id="5" idx="3"/>
          </p:cNvCxnSpPr>
          <p:nvPr/>
        </p:nvCxnSpPr>
        <p:spPr>
          <a:xfrm>
            <a:off x="8294204" y="2161383"/>
            <a:ext cx="1383196" cy="42941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753651" y="5699917"/>
            <a:ext cx="7940956" cy="923330"/>
          </a:xfrm>
          <a:prstGeom prst="rect">
            <a:avLst/>
          </a:prstGeom>
          <a:noFill/>
        </p:spPr>
        <p:txBody>
          <a:bodyPr wrap="none" rtlCol="0">
            <a:spAutoFit/>
          </a:bodyPr>
          <a:lstStyle/>
          <a:p>
            <a:pPr algn="ctr"/>
            <a:r>
              <a:rPr lang="en-US" dirty="0" smtClean="0"/>
              <a:t>To qualify for PCI, the presentation must be within 12 hours of symptom onset </a:t>
            </a:r>
          </a:p>
          <a:p>
            <a:pPr algn="ctr"/>
            <a:r>
              <a:rPr lang="en-US" dirty="0" smtClean="0"/>
              <a:t>AND</a:t>
            </a:r>
          </a:p>
          <a:p>
            <a:pPr algn="ctr"/>
            <a:r>
              <a:rPr lang="en-US" dirty="0" smtClean="0"/>
              <a:t>Primary PCI can be delivered within 120 minutes</a:t>
            </a:r>
            <a:endParaRPr lang="en-US" dirty="0"/>
          </a:p>
        </p:txBody>
      </p:sp>
    </p:spTree>
    <p:extLst>
      <p:ext uri="{BB962C8B-B14F-4D97-AF65-F5344CB8AC3E}">
        <p14:creationId xmlns:p14="http://schemas.microsoft.com/office/powerpoint/2010/main" val="137752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B8AA7F-99C6-4432-8431-47047D26DAD1}"/>
              </a:ext>
            </a:extLst>
          </p:cNvPr>
          <p:cNvSpPr>
            <a:spLocks noGrp="1"/>
          </p:cNvSpPr>
          <p:nvPr>
            <p:ph type="title"/>
          </p:nvPr>
        </p:nvSpPr>
        <p:spPr/>
        <p:txBody>
          <a:bodyPr/>
          <a:lstStyle/>
          <a:p>
            <a:r>
              <a:rPr lang="en-CA" dirty="0"/>
              <a:t>CODE STEMI PROCESS: When The Code is Called</a:t>
            </a:r>
          </a:p>
        </p:txBody>
      </p:sp>
      <p:sp>
        <p:nvSpPr>
          <p:cNvPr id="3" name="Content Placeholder 2">
            <a:extLst>
              <a:ext uri="{FF2B5EF4-FFF2-40B4-BE49-F238E27FC236}">
                <a16:creationId xmlns:a16="http://schemas.microsoft.com/office/drawing/2014/main" xmlns="" id="{D3EAA9A1-1A3E-499A-8ED7-DC7C3F84BCA6}"/>
              </a:ext>
            </a:extLst>
          </p:cNvPr>
          <p:cNvSpPr>
            <a:spLocks noGrp="1"/>
          </p:cNvSpPr>
          <p:nvPr>
            <p:ph idx="1"/>
          </p:nvPr>
        </p:nvSpPr>
        <p:spPr>
          <a:xfrm>
            <a:off x="479376" y="1916832"/>
            <a:ext cx="9144000" cy="4572001"/>
          </a:xfrm>
        </p:spPr>
        <p:txBody>
          <a:bodyPr>
            <a:normAutofit/>
          </a:bodyPr>
          <a:lstStyle/>
          <a:p>
            <a:r>
              <a:rPr lang="en-CA" dirty="0" smtClean="0"/>
              <a:t>Once code STEMI suspected, clear </a:t>
            </a:r>
            <a:r>
              <a:rPr lang="en-CA" dirty="0"/>
              <a:t>28-3 and grab the Code STEMI box above sink by the med area in the ER</a:t>
            </a:r>
          </a:p>
          <a:p>
            <a:pPr lvl="1"/>
            <a:r>
              <a:rPr lang="en-CA" dirty="0"/>
              <a:t>Individual Code STEMI packages are in the box; if refills are needed, they are in a labelled binder in the file cabinet under the telemetry area in the ER</a:t>
            </a:r>
          </a:p>
          <a:p>
            <a:r>
              <a:rPr lang="en-CA" dirty="0"/>
              <a:t>Follow the “Nurse Checklist: Potential Code STEMI” (in package)</a:t>
            </a:r>
          </a:p>
          <a:p>
            <a:pPr marL="228600" lvl="1">
              <a:spcBef>
                <a:spcPts val="1800"/>
              </a:spcBef>
            </a:pPr>
            <a:r>
              <a:rPr lang="en-CA" dirty="0"/>
              <a:t>On confirmation by MD, RN to call OHI Nursing Coordinator</a:t>
            </a:r>
          </a:p>
          <a:p>
            <a:pPr lvl="1"/>
            <a:r>
              <a:rPr lang="en-CA" dirty="0"/>
              <a:t>Code will not be called overhead</a:t>
            </a:r>
          </a:p>
          <a:p>
            <a:pPr lvl="1"/>
            <a:r>
              <a:rPr lang="en-CA" b="1" dirty="0">
                <a:solidFill>
                  <a:srgbClr val="C00000"/>
                </a:solidFill>
              </a:rPr>
              <a:t>Must make sure the OHI Nursing Coordinator is notified of </a:t>
            </a:r>
            <a:r>
              <a:rPr lang="en-CA" b="1" dirty="0" smtClean="0">
                <a:solidFill>
                  <a:srgbClr val="C00000"/>
                </a:solidFill>
              </a:rPr>
              <a:t>the </a:t>
            </a:r>
            <a:r>
              <a:rPr lang="en-CA" b="1" dirty="0">
                <a:solidFill>
                  <a:srgbClr val="C00000"/>
                </a:solidFill>
              </a:rPr>
              <a:t>Code STEMI and that </a:t>
            </a:r>
            <a:r>
              <a:rPr lang="en-CA" b="1" dirty="0" smtClean="0">
                <a:solidFill>
                  <a:srgbClr val="C00000"/>
                </a:solidFill>
              </a:rPr>
              <a:t>the patient </a:t>
            </a:r>
            <a:r>
              <a:rPr lang="en-CA" b="1" dirty="0">
                <a:solidFill>
                  <a:srgbClr val="C00000"/>
                </a:solidFill>
              </a:rPr>
              <a:t>will be </a:t>
            </a:r>
            <a:r>
              <a:rPr lang="en-CA" b="1" dirty="0" smtClean="0">
                <a:solidFill>
                  <a:srgbClr val="C00000"/>
                </a:solidFill>
              </a:rPr>
              <a:t>enroute </a:t>
            </a:r>
          </a:p>
          <a:p>
            <a:pPr marL="228600" lvl="1" indent="0">
              <a:buNone/>
            </a:pPr>
            <a:endParaRPr lang="en-CA" b="1" dirty="0">
              <a:solidFill>
                <a:srgbClr val="FF0000"/>
              </a:solidFill>
            </a:endParaRPr>
          </a:p>
        </p:txBody>
      </p:sp>
      <p:sp>
        <p:nvSpPr>
          <p:cNvPr id="4" name="TextBox 3">
            <a:extLst>
              <a:ext uri="{FF2B5EF4-FFF2-40B4-BE49-F238E27FC236}">
                <a16:creationId xmlns:a16="http://schemas.microsoft.com/office/drawing/2014/main" xmlns="" id="{77B27347-D54B-4EE1-9A4A-27C842AC7342}"/>
              </a:ext>
            </a:extLst>
          </p:cNvPr>
          <p:cNvSpPr txBox="1"/>
          <p:nvPr/>
        </p:nvSpPr>
        <p:spPr>
          <a:xfrm>
            <a:off x="9912424" y="4365104"/>
            <a:ext cx="1584176" cy="1477328"/>
          </a:xfrm>
          <a:prstGeom prst="rect">
            <a:avLst/>
          </a:prstGeom>
          <a:solidFill>
            <a:srgbClr val="FFFF00"/>
          </a:solidFill>
          <a:ln w="38100">
            <a:solidFill>
              <a:schemeClr val="tx1"/>
            </a:solidFill>
          </a:ln>
        </p:spPr>
        <p:txBody>
          <a:bodyPr wrap="square" rtlCol="0">
            <a:spAutoFit/>
          </a:bodyPr>
          <a:lstStyle/>
          <a:p>
            <a:pPr algn="ctr"/>
            <a:r>
              <a:rPr lang="en-CA" b="1" dirty="0"/>
              <a:t>Get an accurate patient weight if at all possible! </a:t>
            </a:r>
          </a:p>
        </p:txBody>
      </p:sp>
      <p:sp>
        <p:nvSpPr>
          <p:cNvPr id="5" name="TextBox 4">
            <a:extLst>
              <a:ext uri="{FF2B5EF4-FFF2-40B4-BE49-F238E27FC236}">
                <a16:creationId xmlns:a16="http://schemas.microsoft.com/office/drawing/2014/main" xmlns="" id="{8C4B067C-ABBD-42CF-BBC8-A404A1AD6E43}"/>
              </a:ext>
            </a:extLst>
          </p:cNvPr>
          <p:cNvSpPr txBox="1"/>
          <p:nvPr/>
        </p:nvSpPr>
        <p:spPr>
          <a:xfrm>
            <a:off x="9767396" y="2717111"/>
            <a:ext cx="1874231" cy="369332"/>
          </a:xfrm>
          <a:prstGeom prst="rect">
            <a:avLst/>
          </a:prstGeom>
          <a:solidFill>
            <a:srgbClr val="FFFF00"/>
          </a:solidFill>
          <a:ln w="38100">
            <a:solidFill>
              <a:schemeClr val="tx1"/>
            </a:solidFill>
          </a:ln>
        </p:spPr>
        <p:txBody>
          <a:bodyPr wrap="none" rtlCol="0">
            <a:spAutoFit/>
          </a:bodyPr>
          <a:lstStyle/>
          <a:p>
            <a:r>
              <a:rPr lang="en-CA" b="1" dirty="0"/>
              <a:t>Obtain IV access!</a:t>
            </a:r>
          </a:p>
        </p:txBody>
      </p:sp>
    </p:spTree>
    <p:extLst>
      <p:ext uri="{BB962C8B-B14F-4D97-AF65-F5344CB8AC3E}">
        <p14:creationId xmlns:p14="http://schemas.microsoft.com/office/powerpoint/2010/main" val="2507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dirty="0" smtClean="0"/>
              <a:t>CODE STEMI</a:t>
            </a:r>
          </a:p>
        </p:txBody>
      </p:sp>
      <p:sp>
        <p:nvSpPr>
          <p:cNvPr id="19459" name="Rectangle 3"/>
          <p:cNvSpPr>
            <a:spLocks noGrp="1" noChangeArrowheads="1"/>
          </p:cNvSpPr>
          <p:nvPr>
            <p:ph type="body" idx="1"/>
          </p:nvPr>
        </p:nvSpPr>
        <p:spPr>
          <a:xfrm>
            <a:off x="2090738" y="1752600"/>
            <a:ext cx="8001000" cy="4953000"/>
          </a:xfrm>
        </p:spPr>
        <p:txBody>
          <a:bodyPr/>
          <a:lstStyle/>
          <a:p>
            <a:pPr eaLnBrk="1" hangingPunct="1">
              <a:lnSpc>
                <a:spcPct val="90000"/>
              </a:lnSpc>
            </a:pPr>
            <a:r>
              <a:rPr lang="en-US" altLang="en-US" dirty="0" smtClean="0"/>
              <a:t>Chest pain protocol implemented </a:t>
            </a:r>
            <a:r>
              <a:rPr lang="en-US" altLang="en-US" dirty="0" smtClean="0"/>
              <a:t>(ECG, </a:t>
            </a:r>
            <a:r>
              <a:rPr lang="en-US" altLang="en-US" dirty="0" smtClean="0"/>
              <a:t>BW, IV access)</a:t>
            </a:r>
          </a:p>
          <a:p>
            <a:pPr eaLnBrk="1" hangingPunct="1">
              <a:lnSpc>
                <a:spcPct val="90000"/>
              </a:lnSpc>
            </a:pPr>
            <a:r>
              <a:rPr lang="en-US" altLang="en-US" dirty="0" smtClean="0"/>
              <a:t>Code STEMI confirm by MD</a:t>
            </a:r>
          </a:p>
          <a:p>
            <a:pPr eaLnBrk="1" hangingPunct="1">
              <a:lnSpc>
                <a:spcPct val="90000"/>
              </a:lnSpc>
            </a:pPr>
            <a:r>
              <a:rPr lang="en-US" altLang="en-US" dirty="0" smtClean="0"/>
              <a:t>MD/RN call UOHI for transfer</a:t>
            </a:r>
          </a:p>
          <a:p>
            <a:pPr lvl="1" eaLnBrk="1" hangingPunct="1">
              <a:lnSpc>
                <a:spcPct val="90000"/>
              </a:lnSpc>
            </a:pPr>
            <a:r>
              <a:rPr lang="en-US" altLang="en-US" dirty="0" smtClean="0"/>
              <a:t>Administer upon order</a:t>
            </a:r>
          </a:p>
          <a:p>
            <a:pPr lvl="2" eaLnBrk="1" hangingPunct="1">
              <a:lnSpc>
                <a:spcPct val="90000"/>
              </a:lnSpc>
            </a:pPr>
            <a:r>
              <a:rPr lang="en-US" altLang="en-US" dirty="0"/>
              <a:t>TNK-weight adjusted IV bolus (unless contraindicated)</a:t>
            </a:r>
          </a:p>
          <a:p>
            <a:pPr lvl="2" eaLnBrk="1" hangingPunct="1">
              <a:lnSpc>
                <a:spcPct val="90000"/>
              </a:lnSpc>
            </a:pPr>
            <a:r>
              <a:rPr lang="en-US" altLang="en-US" dirty="0" smtClean="0"/>
              <a:t>ASA - already </a:t>
            </a:r>
            <a:r>
              <a:rPr lang="en-US" altLang="en-US" dirty="0"/>
              <a:t>given when ECG done with protocol</a:t>
            </a:r>
          </a:p>
          <a:p>
            <a:pPr lvl="2" eaLnBrk="1" hangingPunct="1">
              <a:lnSpc>
                <a:spcPct val="90000"/>
              </a:lnSpc>
            </a:pPr>
            <a:r>
              <a:rPr lang="en-US" altLang="en-US" dirty="0" smtClean="0"/>
              <a:t>Plavix – 300 mg </a:t>
            </a:r>
            <a:r>
              <a:rPr lang="en-US" altLang="en-US" dirty="0"/>
              <a:t>(75 years or younger)</a:t>
            </a:r>
          </a:p>
          <a:p>
            <a:pPr lvl="2" eaLnBrk="1" hangingPunct="1">
              <a:lnSpc>
                <a:spcPct val="90000"/>
              </a:lnSpc>
            </a:pPr>
            <a:r>
              <a:rPr lang="en-US" altLang="en-US" dirty="0"/>
              <a:t>Unfractionated heparin </a:t>
            </a:r>
            <a:r>
              <a:rPr lang="en-US" altLang="en-US" dirty="0" smtClean="0"/>
              <a:t>- IV </a:t>
            </a:r>
            <a:r>
              <a:rPr lang="en-US" altLang="en-US" dirty="0"/>
              <a:t>bolus 60 units/kg (max 4000 units)</a:t>
            </a:r>
          </a:p>
          <a:p>
            <a:pPr lvl="2" eaLnBrk="1" hangingPunct="1">
              <a:lnSpc>
                <a:spcPct val="90000"/>
              </a:lnSpc>
            </a:pPr>
            <a:r>
              <a:rPr lang="en-US" altLang="en-US" dirty="0"/>
              <a:t>Then UFH infusion 12 units/kg/hour</a:t>
            </a:r>
          </a:p>
        </p:txBody>
      </p:sp>
    </p:spTree>
    <p:extLst>
      <p:ext uri="{BB962C8B-B14F-4D97-AF65-F5344CB8AC3E}">
        <p14:creationId xmlns:p14="http://schemas.microsoft.com/office/powerpoint/2010/main" val="40545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mtClean="0"/>
              <a:t>CODE STEMI</a:t>
            </a:r>
          </a:p>
        </p:txBody>
      </p:sp>
      <p:sp>
        <p:nvSpPr>
          <p:cNvPr id="20483" name="Rectangle 3"/>
          <p:cNvSpPr>
            <a:spLocks noGrp="1" noChangeArrowheads="1"/>
          </p:cNvSpPr>
          <p:nvPr>
            <p:ph type="body" idx="1"/>
          </p:nvPr>
        </p:nvSpPr>
        <p:spPr/>
        <p:txBody>
          <a:bodyPr/>
          <a:lstStyle/>
          <a:p>
            <a:pPr eaLnBrk="1" hangingPunct="1"/>
            <a:r>
              <a:rPr lang="en-US" altLang="en-US" dirty="0"/>
              <a:t>Urgent transfer arranged to UOHI</a:t>
            </a:r>
          </a:p>
          <a:p>
            <a:pPr eaLnBrk="1" hangingPunct="1"/>
            <a:r>
              <a:rPr lang="en-US" altLang="en-US" dirty="0"/>
              <a:t>Send documents -- ER </a:t>
            </a:r>
            <a:r>
              <a:rPr lang="en-US" altLang="en-US" dirty="0" smtClean="0"/>
              <a:t>notes</a:t>
            </a:r>
            <a:r>
              <a:rPr lang="en-US" altLang="en-US" dirty="0"/>
              <a:t>, ECG, labs if resulted, Code STEMI Transfer Checklist (in </a:t>
            </a:r>
            <a:r>
              <a:rPr lang="en-US" altLang="en-US" dirty="0" smtClean="0"/>
              <a:t>package)</a:t>
            </a:r>
          </a:p>
          <a:p>
            <a:pPr lvl="1"/>
            <a:r>
              <a:rPr lang="en-US" altLang="en-US" dirty="0" smtClean="0"/>
              <a:t>Need MT # (ward clerk to get)</a:t>
            </a:r>
          </a:p>
          <a:p>
            <a:pPr lvl="1"/>
            <a:r>
              <a:rPr lang="en-US" altLang="en-US" dirty="0" smtClean="0"/>
              <a:t>Have ward clerk prepare package, have primary RN assist with care/package/transfer</a:t>
            </a:r>
            <a:endParaRPr lang="en-US" altLang="en-US" dirty="0"/>
          </a:p>
          <a:p>
            <a:pPr eaLnBrk="1" hangingPunct="1"/>
            <a:r>
              <a:rPr lang="en-US" altLang="en-US" dirty="0"/>
              <a:t>Send patient with RN if going land ambulance</a:t>
            </a:r>
          </a:p>
          <a:p>
            <a:pPr lvl="2" eaLnBrk="1" hangingPunct="1"/>
            <a:r>
              <a:rPr lang="en-US" altLang="en-US" dirty="0"/>
              <a:t>DO NOT DELAY TRANSFER</a:t>
            </a:r>
            <a:r>
              <a:rPr lang="en-US" altLang="en-US" dirty="0" smtClean="0"/>
              <a:t>! – time is heart!</a:t>
            </a:r>
            <a:endParaRPr lang="en-US" altLang="en-US" dirty="0"/>
          </a:p>
        </p:txBody>
      </p:sp>
    </p:spTree>
    <p:extLst>
      <p:ext uri="{BB962C8B-B14F-4D97-AF65-F5344CB8AC3E}">
        <p14:creationId xmlns:p14="http://schemas.microsoft.com/office/powerpoint/2010/main" val="378665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70765A-9CF0-454D-ADD3-BED8697F3E3B}"/>
              </a:ext>
            </a:extLst>
          </p:cNvPr>
          <p:cNvSpPr>
            <a:spLocks noGrp="1"/>
          </p:cNvSpPr>
          <p:nvPr>
            <p:ph type="title"/>
          </p:nvPr>
        </p:nvSpPr>
        <p:spPr/>
        <p:txBody>
          <a:bodyPr/>
          <a:lstStyle/>
          <a:p>
            <a:r>
              <a:rPr lang="en-CA" dirty="0"/>
              <a:t>CODE STEMI PROCESS: Patient Transfer to OHI</a:t>
            </a:r>
          </a:p>
        </p:txBody>
      </p:sp>
      <p:sp>
        <p:nvSpPr>
          <p:cNvPr id="3" name="Content Placeholder 2">
            <a:extLst>
              <a:ext uri="{FF2B5EF4-FFF2-40B4-BE49-F238E27FC236}">
                <a16:creationId xmlns:a16="http://schemas.microsoft.com/office/drawing/2014/main" xmlns="" id="{CBC1931F-F864-4F8B-8B62-4E35FBB39350}"/>
              </a:ext>
            </a:extLst>
          </p:cNvPr>
          <p:cNvSpPr>
            <a:spLocks noGrp="1"/>
          </p:cNvSpPr>
          <p:nvPr>
            <p:ph idx="1"/>
          </p:nvPr>
        </p:nvSpPr>
        <p:spPr>
          <a:xfrm>
            <a:off x="407368" y="1988840"/>
            <a:ext cx="11449272" cy="4572001"/>
          </a:xfrm>
        </p:spPr>
        <p:txBody>
          <a:bodyPr/>
          <a:lstStyle/>
          <a:p>
            <a:r>
              <a:rPr lang="en-CA" dirty="0"/>
              <a:t>Preferred mode of </a:t>
            </a:r>
            <a:r>
              <a:rPr lang="en-CA" dirty="0" smtClean="0"/>
              <a:t>patient </a:t>
            </a:r>
            <a:r>
              <a:rPr lang="en-CA" dirty="0"/>
              <a:t>transfer to OHI is via Air ORNGE</a:t>
            </a:r>
          </a:p>
          <a:p>
            <a:pPr lvl="1"/>
            <a:r>
              <a:rPr lang="en-CA" dirty="0"/>
              <a:t>RN escort is not needed with ORNGE</a:t>
            </a:r>
          </a:p>
          <a:p>
            <a:pPr lvl="1"/>
            <a:r>
              <a:rPr lang="en-CA" dirty="0"/>
              <a:t>Do not delay </a:t>
            </a:r>
            <a:r>
              <a:rPr lang="en-CA" dirty="0" smtClean="0"/>
              <a:t>patient </a:t>
            </a:r>
            <a:r>
              <a:rPr lang="en-CA" dirty="0"/>
              <a:t>transport if air is not available – can’t wait for land ORNGE!!!</a:t>
            </a:r>
          </a:p>
          <a:p>
            <a:pPr lvl="1"/>
            <a:r>
              <a:rPr lang="en-CA" dirty="0"/>
              <a:t>In such a case that air is not available, emergent local land ambulance with RN escort is needed (plan accordingly for the escort with primary RN and Clinical Resource as needed)</a:t>
            </a:r>
          </a:p>
          <a:p>
            <a:r>
              <a:rPr lang="en-CA" dirty="0"/>
              <a:t>Complete “Code STEMI Transfer Checklist” to send with the </a:t>
            </a:r>
            <a:r>
              <a:rPr lang="en-CA" dirty="0" smtClean="0"/>
              <a:t>patient </a:t>
            </a:r>
            <a:r>
              <a:rPr lang="en-CA" dirty="0"/>
              <a:t>(in Code STEMI package)</a:t>
            </a:r>
          </a:p>
          <a:p>
            <a:r>
              <a:rPr lang="en-CA" dirty="0"/>
              <a:t>When the patient leaves for OHI, </a:t>
            </a:r>
            <a:r>
              <a:rPr lang="en-CA" dirty="0" smtClean="0"/>
              <a:t>update </a:t>
            </a:r>
            <a:r>
              <a:rPr lang="en-CA" dirty="0"/>
              <a:t>OHI of departure time and expected arrival to their facility</a:t>
            </a:r>
          </a:p>
          <a:p>
            <a:pPr lvl="1"/>
            <a:r>
              <a:rPr lang="en-CA" dirty="0"/>
              <a:t>Fax any remaining patient results to OHI if/when available (get up-to-date fax number from on-call nursing coordinator in advance) </a:t>
            </a:r>
          </a:p>
        </p:txBody>
      </p:sp>
    </p:spTree>
    <p:extLst>
      <p:ext uri="{BB962C8B-B14F-4D97-AF65-F5344CB8AC3E}">
        <p14:creationId xmlns:p14="http://schemas.microsoft.com/office/powerpoint/2010/main" val="28858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Reperfusion (particularly post-TNK)</a:t>
            </a:r>
            <a:endParaRPr lang="en-US" dirty="0"/>
          </a:p>
        </p:txBody>
      </p:sp>
      <p:sp>
        <p:nvSpPr>
          <p:cNvPr id="3" name="Content Placeholder 2"/>
          <p:cNvSpPr>
            <a:spLocks noGrp="1"/>
          </p:cNvSpPr>
          <p:nvPr>
            <p:ph idx="1"/>
          </p:nvPr>
        </p:nvSpPr>
        <p:spPr>
          <a:xfrm>
            <a:off x="1066800" y="1828799"/>
            <a:ext cx="10058400" cy="4572001"/>
          </a:xfrm>
        </p:spPr>
        <p:txBody>
          <a:bodyPr/>
          <a:lstStyle/>
          <a:p>
            <a:pPr marL="0" indent="0">
              <a:buNone/>
            </a:pPr>
            <a:r>
              <a:rPr lang="en-US" dirty="0" smtClean="0"/>
              <a:t>If you are the RN escort on a patient being transferred with a STEMI be aware that: </a:t>
            </a:r>
          </a:p>
          <a:p>
            <a:r>
              <a:rPr lang="en-US" dirty="0" smtClean="0"/>
              <a:t>This patient is UNSTABLE – high risk for cardiac arrest/other arrhythmias</a:t>
            </a:r>
          </a:p>
          <a:p>
            <a:r>
              <a:rPr lang="en-US" dirty="0" smtClean="0"/>
              <a:t>Be prepared with transfer medications and know how to give them</a:t>
            </a:r>
          </a:p>
          <a:p>
            <a:r>
              <a:rPr lang="en-US" dirty="0" smtClean="0"/>
              <a:t>Be prepared to see a lot of ectopy (ventricular irritability) in the form of PVCs, PACs, rhythm </a:t>
            </a:r>
            <a:r>
              <a:rPr lang="en-US" dirty="0" smtClean="0"/>
              <a:t>changes</a:t>
            </a:r>
            <a:endParaRPr lang="en-US" dirty="0" smtClean="0"/>
          </a:p>
          <a:p>
            <a:r>
              <a:rPr lang="en-US" dirty="0" smtClean="0"/>
              <a:t>The patient may flip into an </a:t>
            </a:r>
            <a:r>
              <a:rPr lang="en-US" b="1" dirty="0" smtClean="0"/>
              <a:t>accelerated </a:t>
            </a:r>
            <a:r>
              <a:rPr lang="en-US" b="1" dirty="0" err="1" smtClean="0"/>
              <a:t>idioventricular</a:t>
            </a:r>
            <a:r>
              <a:rPr lang="en-US" b="1" dirty="0" smtClean="0"/>
              <a:t> rhythm (AIVR)</a:t>
            </a:r>
          </a:p>
          <a:p>
            <a:r>
              <a:rPr lang="en-US" dirty="0" smtClean="0"/>
              <a:t>Keep a close eye on the monitor!</a:t>
            </a:r>
          </a:p>
          <a:p>
            <a:endParaRPr lang="en-US" dirty="0"/>
          </a:p>
        </p:txBody>
      </p:sp>
    </p:spTree>
    <p:extLst>
      <p:ext uri="{BB962C8B-B14F-4D97-AF65-F5344CB8AC3E}">
        <p14:creationId xmlns:p14="http://schemas.microsoft.com/office/powerpoint/2010/main" val="258093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99220"/>
            <a:ext cx="10591800" cy="1325563"/>
          </a:xfrm>
        </p:spPr>
        <p:txBody>
          <a:bodyPr/>
          <a:lstStyle/>
          <a:p>
            <a:r>
              <a:rPr lang="en-US" dirty="0" smtClean="0"/>
              <a:t>Accelerated </a:t>
            </a:r>
            <a:r>
              <a:rPr lang="en-US" dirty="0" err="1" smtClean="0"/>
              <a:t>Idioventricular</a:t>
            </a:r>
            <a:r>
              <a:rPr lang="en-US" dirty="0" smtClean="0"/>
              <a:t> Rhythm (AIVR)</a:t>
            </a:r>
            <a:endParaRPr lang="en-US" dirty="0"/>
          </a:p>
        </p:txBody>
      </p:sp>
      <p:pic>
        <p:nvPicPr>
          <p:cNvPr id="13316" name="Picture 4" descr="Accelerated Idioventricular Rhyth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805878"/>
            <a:ext cx="105918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Accelerated idioventricular rhythm at a rate of approximately 80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20" y="4145631"/>
            <a:ext cx="809625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3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STEMI PROCESS </a:t>
            </a:r>
            <a:r>
              <a:rPr lang="en-US" dirty="0" smtClean="0"/>
              <a:t>– ICU </a:t>
            </a:r>
            <a:endParaRPr lang="en-US" dirty="0"/>
          </a:p>
        </p:txBody>
      </p:sp>
    </p:spTree>
    <p:extLst>
      <p:ext uri="{BB962C8B-B14F-4D97-AF65-F5344CB8AC3E}">
        <p14:creationId xmlns:p14="http://schemas.microsoft.com/office/powerpoint/2010/main" val="400118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828799"/>
            <a:ext cx="10645824" cy="4572001"/>
          </a:xfrm>
        </p:spPr>
        <p:txBody>
          <a:bodyPr/>
          <a:lstStyle/>
          <a:p>
            <a:r>
              <a:rPr lang="en-US" u="sng" dirty="0" smtClean="0"/>
              <a:t>NEW</a:t>
            </a:r>
            <a:r>
              <a:rPr lang="en-US" dirty="0" smtClean="0"/>
              <a:t> ST ELEVATION = NOTIFY MD</a:t>
            </a:r>
          </a:p>
          <a:p>
            <a:r>
              <a:rPr lang="en-US" dirty="0" smtClean="0"/>
              <a:t>ASSESS PATIENT (VS, CHEST PAIN, VERIFY TELEMETRY WIRE PLACEMENT)</a:t>
            </a:r>
          </a:p>
          <a:p>
            <a:r>
              <a:rPr lang="en-US" dirty="0"/>
              <a:t>PERFORM </a:t>
            </a:r>
            <a:r>
              <a:rPr lang="en-US" dirty="0" smtClean="0"/>
              <a:t>ECG</a:t>
            </a:r>
            <a:endParaRPr lang="en-US" dirty="0" smtClean="0"/>
          </a:p>
          <a:p>
            <a:r>
              <a:rPr lang="en-US" dirty="0" smtClean="0"/>
              <a:t>IF ST ELEVATION SEEN ON </a:t>
            </a:r>
            <a:r>
              <a:rPr lang="en-US" dirty="0" smtClean="0"/>
              <a:t>ECG, </a:t>
            </a:r>
            <a:r>
              <a:rPr lang="en-US" dirty="0" smtClean="0"/>
              <a:t>NOTIFY MD</a:t>
            </a:r>
          </a:p>
          <a:p>
            <a:r>
              <a:rPr lang="en-US" dirty="0" smtClean="0"/>
              <a:t>IF MD UNABLE TO COME SEE </a:t>
            </a:r>
            <a:r>
              <a:rPr lang="en-US" dirty="0" smtClean="0"/>
              <a:t>ECG, </a:t>
            </a:r>
            <a:r>
              <a:rPr lang="en-US" dirty="0" smtClean="0"/>
              <a:t>ASK ER MD TO VIEW</a:t>
            </a:r>
          </a:p>
          <a:p>
            <a:r>
              <a:rPr lang="en-US" dirty="0" smtClean="0"/>
              <a:t>FOLLOW MD DIRECTION</a:t>
            </a:r>
          </a:p>
          <a:p>
            <a:r>
              <a:rPr lang="en-US" dirty="0" smtClean="0"/>
              <a:t>(NO OFFICIAL IN-HOUSE STEMI PROTOCOL)</a:t>
            </a:r>
          </a:p>
          <a:p>
            <a:pPr lvl="1"/>
            <a:r>
              <a:rPr lang="en-US" dirty="0" smtClean="0"/>
              <a:t>Likely will follow ER STEMI protocol; ask ER/ICU charge RN to assist</a:t>
            </a:r>
            <a:endParaRPr lang="en-US" dirty="0"/>
          </a:p>
          <a:p>
            <a:endParaRPr lang="en-US" dirty="0" smtClean="0"/>
          </a:p>
          <a:p>
            <a:endParaRPr lang="en-US" dirty="0"/>
          </a:p>
        </p:txBody>
      </p:sp>
    </p:spTree>
    <p:extLst>
      <p:ext uri="{BB962C8B-B14F-4D97-AF65-F5344CB8AC3E}">
        <p14:creationId xmlns:p14="http://schemas.microsoft.com/office/powerpoint/2010/main" val="280571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643395" y="321230"/>
            <a:ext cx="6208307" cy="6415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p:cNvSpPr>
            <a:spLocks noGrp="1"/>
          </p:cNvSpPr>
          <p:nvPr>
            <p:ph type="subTitle" idx="1"/>
          </p:nvPr>
        </p:nvSpPr>
        <p:spPr>
          <a:xfrm>
            <a:off x="163341" y="321230"/>
            <a:ext cx="5325759" cy="1240838"/>
          </a:xfrm>
        </p:spPr>
        <p:style>
          <a:lnRef idx="1">
            <a:schemeClr val="accent3"/>
          </a:lnRef>
          <a:fillRef idx="3">
            <a:schemeClr val="accent3"/>
          </a:fillRef>
          <a:effectRef idx="2">
            <a:schemeClr val="accent3"/>
          </a:effectRef>
          <a:fontRef idx="minor">
            <a:schemeClr val="lt1"/>
          </a:fontRef>
        </p:style>
        <p:txBody>
          <a:bodyPr rtlCol="0">
            <a:normAutofit fontScale="92500" lnSpcReduction="20000"/>
          </a:bodyPr>
          <a:lstStyle/>
          <a:p>
            <a:pPr algn="ctr">
              <a:defRPr/>
            </a:pPr>
            <a:r>
              <a:rPr lang="en-CA" sz="4400" dirty="0" smtClean="0">
                <a:solidFill>
                  <a:schemeClr val="bg1"/>
                </a:solidFill>
                <a:latin typeface="+mj-lt"/>
                <a:ea typeface="+mj-ea"/>
                <a:cs typeface="+mj-cs"/>
              </a:rPr>
              <a:t>coronary </a:t>
            </a:r>
          </a:p>
          <a:p>
            <a:pPr algn="ctr">
              <a:defRPr/>
            </a:pPr>
            <a:r>
              <a:rPr lang="en-CA" sz="4400" dirty="0" smtClean="0">
                <a:solidFill>
                  <a:schemeClr val="bg1"/>
                </a:solidFill>
                <a:latin typeface="+mj-lt"/>
                <a:ea typeface="+mj-ea"/>
                <a:cs typeface="+mj-cs"/>
              </a:rPr>
              <a:t>vessels</a:t>
            </a:r>
            <a:endParaRPr lang="en-CA" sz="4400" dirty="0">
              <a:solidFill>
                <a:schemeClr val="bg1"/>
              </a:solidFill>
              <a:latin typeface="+mj-lt"/>
              <a:ea typeface="+mj-ea"/>
              <a:cs typeface="+mj-cs"/>
            </a:endParaRPr>
          </a:p>
        </p:txBody>
      </p:sp>
      <p:pic>
        <p:nvPicPr>
          <p:cNvPr id="21507"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5951984" y="626032"/>
            <a:ext cx="5616575" cy="5857875"/>
          </a:xfrm>
        </p:spPr>
      </p:pic>
      <p:sp>
        <p:nvSpPr>
          <p:cNvPr id="21508" name="TextBox 3"/>
          <p:cNvSpPr txBox="1">
            <a:spLocks noChangeArrowheads="1"/>
          </p:cNvSpPr>
          <p:nvPr/>
        </p:nvSpPr>
        <p:spPr bwMode="auto">
          <a:xfrm>
            <a:off x="191344" y="1562069"/>
            <a:ext cx="496855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2400" b="1" dirty="0"/>
              <a:t>Coronary vessels:</a:t>
            </a:r>
          </a:p>
          <a:p>
            <a:r>
              <a:rPr lang="en-US" altLang="en-US" sz="2400" dirty="0"/>
              <a:t> </a:t>
            </a:r>
            <a:r>
              <a:rPr lang="en-US" altLang="en-US" sz="2400" b="1" dirty="0" smtClean="0"/>
              <a:t>A – </a:t>
            </a:r>
            <a:r>
              <a:rPr lang="en-US" altLang="en-US" sz="2400" dirty="0" smtClean="0"/>
              <a:t>Anterior</a:t>
            </a:r>
            <a:r>
              <a:rPr lang="en-US" altLang="en-US" sz="2400" b="1" dirty="0" smtClean="0"/>
              <a:t> </a:t>
            </a:r>
            <a:r>
              <a:rPr lang="en-US" altLang="en-US" sz="2400" dirty="0" smtClean="0"/>
              <a:t>oblique</a:t>
            </a:r>
            <a:endParaRPr lang="en-US" altLang="en-US" sz="2400" dirty="0"/>
          </a:p>
          <a:p>
            <a:r>
              <a:rPr lang="en-US" altLang="en-US" sz="2400" dirty="0"/>
              <a:t> </a:t>
            </a:r>
            <a:r>
              <a:rPr lang="en-US" altLang="en-US" sz="2400" b="1" dirty="0" smtClean="0"/>
              <a:t>B – </a:t>
            </a:r>
            <a:r>
              <a:rPr lang="en-US" altLang="en-US" sz="2400" dirty="0" smtClean="0"/>
              <a:t>Left </a:t>
            </a:r>
            <a:r>
              <a:rPr lang="en-US" altLang="en-US" sz="2400" dirty="0"/>
              <a:t>anterior </a:t>
            </a:r>
            <a:r>
              <a:rPr lang="en-US" altLang="en-US" sz="2400" dirty="0" smtClean="0"/>
              <a:t>oblique</a:t>
            </a:r>
            <a:endParaRPr lang="en-US" altLang="en-US" sz="2400" dirty="0"/>
          </a:p>
          <a:p>
            <a:r>
              <a:rPr lang="en-US" altLang="en-US" sz="2400" dirty="0"/>
              <a:t> </a:t>
            </a:r>
            <a:endParaRPr lang="en-US" altLang="en-US" sz="2400" b="1" dirty="0"/>
          </a:p>
          <a:p>
            <a:r>
              <a:rPr lang="en-US" altLang="en-US" sz="2400" b="1" dirty="0"/>
              <a:t>The major arteries are:</a:t>
            </a:r>
          </a:p>
          <a:p>
            <a:pPr marL="342900" indent="-342900">
              <a:buFont typeface="Arial" panose="020B0604020202020204" pitchFamily="34" charset="0"/>
              <a:buChar char="•"/>
            </a:pPr>
            <a:r>
              <a:rPr lang="en-US" altLang="en-US" sz="2400" dirty="0"/>
              <a:t>L</a:t>
            </a:r>
            <a:r>
              <a:rPr lang="en-US" altLang="en-US" sz="2400" dirty="0" smtClean="0"/>
              <a:t>eft main</a:t>
            </a:r>
            <a:endParaRPr lang="en-US" altLang="en-US" sz="2400" dirty="0" smtClean="0"/>
          </a:p>
          <a:p>
            <a:pPr marL="342900" indent="-342900">
              <a:buFont typeface="Arial" panose="020B0604020202020204" pitchFamily="34" charset="0"/>
              <a:buChar char="•"/>
            </a:pPr>
            <a:r>
              <a:rPr lang="en-US" altLang="en-US" sz="2400" dirty="0"/>
              <a:t>L</a:t>
            </a:r>
            <a:r>
              <a:rPr lang="en-US" altLang="en-US" sz="2400" dirty="0" smtClean="0"/>
              <a:t>eft </a:t>
            </a:r>
            <a:r>
              <a:rPr lang="en-US" altLang="en-US" sz="2400" dirty="0"/>
              <a:t>anterior </a:t>
            </a:r>
            <a:r>
              <a:rPr lang="en-US" altLang="en-US" sz="2400" dirty="0" smtClean="0"/>
              <a:t>descending (LAD</a:t>
            </a:r>
            <a:r>
              <a:rPr lang="en-US" altLang="en-US" sz="2400" dirty="0" smtClean="0"/>
              <a:t>)</a:t>
            </a:r>
            <a:endParaRPr lang="en-US" altLang="en-US" sz="2400" dirty="0" smtClean="0"/>
          </a:p>
          <a:p>
            <a:pPr marL="342900" indent="-342900">
              <a:buFont typeface="Arial" panose="020B0604020202020204" pitchFamily="34" charset="0"/>
              <a:buChar char="•"/>
            </a:pPr>
            <a:r>
              <a:rPr lang="en-US" altLang="en-US" sz="2400" dirty="0"/>
              <a:t>L</a:t>
            </a:r>
            <a:r>
              <a:rPr lang="en-US" altLang="en-US" sz="2400" dirty="0" smtClean="0"/>
              <a:t>eft </a:t>
            </a:r>
            <a:r>
              <a:rPr lang="en-US" altLang="en-US" sz="2400" dirty="0" smtClean="0"/>
              <a:t>circumflex (LCX</a:t>
            </a:r>
            <a:r>
              <a:rPr lang="en-US" altLang="en-US" sz="2400" dirty="0" smtClean="0"/>
              <a:t>)</a:t>
            </a:r>
            <a:endParaRPr lang="en-US" altLang="en-US" sz="2400" dirty="0" smtClean="0"/>
          </a:p>
          <a:p>
            <a:pPr marL="342900" indent="-342900">
              <a:buFont typeface="Arial" panose="020B0604020202020204" pitchFamily="34" charset="0"/>
              <a:buChar char="•"/>
            </a:pPr>
            <a:r>
              <a:rPr lang="en-US" altLang="en-US" sz="2400" dirty="0" smtClean="0"/>
              <a:t>Right </a:t>
            </a:r>
            <a:r>
              <a:rPr lang="en-US" altLang="en-US" sz="2400" dirty="0"/>
              <a:t>coronary </a:t>
            </a:r>
            <a:r>
              <a:rPr lang="en-US" altLang="en-US" sz="2400" dirty="0" smtClean="0"/>
              <a:t>arteries (RCA</a:t>
            </a:r>
            <a:r>
              <a:rPr lang="en-US" altLang="en-US" sz="2400" dirty="0" smtClean="0"/>
              <a:t>)</a:t>
            </a:r>
            <a:endParaRPr lang="en-CA" altLang="en-US" sz="24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9411462" y="1075790"/>
              <a:ext cx="891720" cy="38160"/>
            </p14:xfrm>
          </p:contentPart>
        </mc:Choice>
        <mc:Fallback xmlns="">
          <p:pic>
            <p:nvPicPr>
              <p:cNvPr id="2" name="Ink 1"/>
              <p:cNvPicPr/>
              <p:nvPr/>
            </p:nvPicPr>
            <p:blipFill>
              <a:blip r:embed="rId5"/>
              <a:stretch>
                <a:fillRect/>
              </a:stretch>
            </p:blipFill>
            <p:spPr>
              <a:xfrm>
                <a:off x="9395622" y="1012430"/>
                <a:ext cx="9234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p14:cNvContentPartPr/>
              <p14:nvPr/>
            </p14:nvContentPartPr>
            <p14:xfrm>
              <a:off x="9693342" y="1212950"/>
              <a:ext cx="869040" cy="15480"/>
            </p14:xfrm>
          </p:contentPart>
        </mc:Choice>
        <mc:Fallback xmlns="">
          <p:pic>
            <p:nvPicPr>
              <p:cNvPr id="3" name="Ink 2"/>
              <p:cNvPicPr/>
              <p:nvPr/>
            </p:nvPicPr>
            <p:blipFill>
              <a:blip r:embed="rId7"/>
              <a:stretch>
                <a:fillRect/>
              </a:stretch>
            </p:blipFill>
            <p:spPr>
              <a:xfrm>
                <a:off x="9677502" y="1149590"/>
                <a:ext cx="90072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p14:cNvContentPartPr/>
              <p14:nvPr/>
            </p14:nvContentPartPr>
            <p14:xfrm>
              <a:off x="10074222" y="1319510"/>
              <a:ext cx="1135800" cy="38520"/>
            </p14:xfrm>
          </p:contentPart>
        </mc:Choice>
        <mc:Fallback xmlns="">
          <p:pic>
            <p:nvPicPr>
              <p:cNvPr id="4" name="Ink 3"/>
              <p:cNvPicPr/>
              <p:nvPr/>
            </p:nvPicPr>
            <p:blipFill>
              <a:blip r:embed="rId9"/>
              <a:stretch>
                <a:fillRect/>
              </a:stretch>
            </p:blipFill>
            <p:spPr>
              <a:xfrm>
                <a:off x="10058382" y="1256150"/>
                <a:ext cx="11674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p14:cNvContentPartPr/>
              <p14:nvPr/>
            </p14:nvContentPartPr>
            <p14:xfrm>
              <a:off x="5974902" y="4329470"/>
              <a:ext cx="876600" cy="15480"/>
            </p14:xfrm>
          </p:contentPart>
        </mc:Choice>
        <mc:Fallback xmlns="">
          <p:pic>
            <p:nvPicPr>
              <p:cNvPr id="6" name="Ink 5"/>
              <p:cNvPicPr/>
              <p:nvPr/>
            </p:nvPicPr>
            <p:blipFill>
              <a:blip r:embed="rId11"/>
              <a:stretch>
                <a:fillRect/>
              </a:stretch>
            </p:blipFill>
            <p:spPr>
              <a:xfrm>
                <a:off x="5959062" y="4266110"/>
                <a:ext cx="90828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p14:cNvContentPartPr/>
              <p14:nvPr/>
            </p14:nvContentPartPr>
            <p14:xfrm>
              <a:off x="5990022" y="1601390"/>
              <a:ext cx="869040" cy="38520"/>
            </p14:xfrm>
          </p:contentPart>
        </mc:Choice>
        <mc:Fallback xmlns="">
          <p:pic>
            <p:nvPicPr>
              <p:cNvPr id="7" name="Ink 6"/>
              <p:cNvPicPr/>
              <p:nvPr/>
            </p:nvPicPr>
            <p:blipFill>
              <a:blip r:embed="rId13"/>
              <a:stretch>
                <a:fillRect/>
              </a:stretch>
            </p:blipFill>
            <p:spPr>
              <a:xfrm>
                <a:off x="5974182" y="1538030"/>
                <a:ext cx="90072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p14:cNvContentPartPr/>
              <p14:nvPr/>
            </p14:nvContentPartPr>
            <p14:xfrm>
              <a:off x="10135422" y="3986390"/>
              <a:ext cx="838440" cy="46080"/>
            </p14:xfrm>
          </p:contentPart>
        </mc:Choice>
        <mc:Fallback xmlns="">
          <p:pic>
            <p:nvPicPr>
              <p:cNvPr id="8" name="Ink 7"/>
              <p:cNvPicPr/>
              <p:nvPr/>
            </p:nvPicPr>
            <p:blipFill>
              <a:blip r:embed="rId15"/>
              <a:stretch>
                <a:fillRect/>
              </a:stretch>
            </p:blipFill>
            <p:spPr>
              <a:xfrm>
                <a:off x="10119582" y="3923030"/>
                <a:ext cx="87012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p14:cNvContentPartPr/>
              <p14:nvPr/>
            </p14:nvContentPartPr>
            <p14:xfrm>
              <a:off x="10135422" y="4207430"/>
              <a:ext cx="1379520" cy="30960"/>
            </p14:xfrm>
          </p:contentPart>
        </mc:Choice>
        <mc:Fallback xmlns="">
          <p:pic>
            <p:nvPicPr>
              <p:cNvPr id="10" name="Ink 9"/>
              <p:cNvPicPr/>
              <p:nvPr/>
            </p:nvPicPr>
            <p:blipFill>
              <a:blip r:embed="rId17"/>
              <a:stretch>
                <a:fillRect/>
              </a:stretch>
            </p:blipFill>
            <p:spPr>
              <a:xfrm>
                <a:off x="10119582" y="4144070"/>
                <a:ext cx="14112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p14:cNvContentPartPr/>
              <p14:nvPr/>
            </p14:nvContentPartPr>
            <p14:xfrm>
              <a:off x="9166800" y="5067360"/>
              <a:ext cx="7920" cy="360"/>
            </p14:xfrm>
          </p:contentPart>
        </mc:Choice>
        <mc:Fallback xmlns="">
          <p:pic>
            <p:nvPicPr>
              <p:cNvPr id="11" name="Ink 10"/>
              <p:cNvPicPr/>
              <p:nvPr/>
            </p:nvPicPr>
            <p:blipFill>
              <a:blip r:embed="rId19"/>
              <a:stretch>
                <a:fillRect/>
              </a:stretch>
            </p:blipFill>
            <p:spPr>
              <a:xfrm>
                <a:off x="9150960" y="5004000"/>
                <a:ext cx="396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p14:cNvContentPartPr/>
              <p14:nvPr/>
            </p14:nvContentPartPr>
            <p14:xfrm>
              <a:off x="10241982" y="4710350"/>
              <a:ext cx="853920" cy="30960"/>
            </p14:xfrm>
          </p:contentPart>
        </mc:Choice>
        <mc:Fallback xmlns="">
          <p:pic>
            <p:nvPicPr>
              <p:cNvPr id="12" name="Ink 11"/>
              <p:cNvPicPr/>
              <p:nvPr/>
            </p:nvPicPr>
            <p:blipFill>
              <a:blip r:embed="rId21"/>
              <a:stretch>
                <a:fillRect/>
              </a:stretch>
            </p:blipFill>
            <p:spPr>
              <a:xfrm>
                <a:off x="10226142" y="4646990"/>
                <a:ext cx="885600" cy="157680"/>
              </a:xfrm>
              <a:prstGeom prst="rect">
                <a:avLst/>
              </a:prstGeom>
            </p:spPr>
          </p:pic>
        </mc:Fallback>
      </mc:AlternateContent>
    </p:spTree>
    <p:extLst>
      <p:ext uri="{BB962C8B-B14F-4D97-AF65-F5344CB8AC3E}">
        <p14:creationId xmlns:p14="http://schemas.microsoft.com/office/powerpoint/2010/main" val="21443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STEMI TEST</a:t>
            </a:r>
            <a:endParaRPr lang="en-US" dirty="0"/>
          </a:p>
        </p:txBody>
      </p:sp>
    </p:spTree>
    <p:extLst>
      <p:ext uri="{BB962C8B-B14F-4D97-AF65-F5344CB8AC3E}">
        <p14:creationId xmlns:p14="http://schemas.microsoft.com/office/powerpoint/2010/main" val="6935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Code STEMI </a:t>
            </a:r>
            <a:r>
              <a:rPr lang="en-CA" dirty="0" smtClean="0"/>
              <a:t>test</a:t>
            </a:r>
            <a:endParaRPr lang="fr-CA" dirty="0"/>
          </a:p>
        </p:txBody>
      </p:sp>
      <p:sp>
        <p:nvSpPr>
          <p:cNvPr id="3" name="Content Placeholder 2"/>
          <p:cNvSpPr>
            <a:spLocks noGrp="1"/>
          </p:cNvSpPr>
          <p:nvPr>
            <p:ph idx="1"/>
          </p:nvPr>
        </p:nvSpPr>
        <p:spPr/>
        <p:txBody>
          <a:bodyPr/>
          <a:lstStyle/>
          <a:p>
            <a:pPr marL="457200" lvl="0" indent="-457200">
              <a:buAutoNum type="arabicPeriod"/>
            </a:pPr>
            <a:r>
              <a:rPr lang="en-CA" dirty="0" smtClean="0"/>
              <a:t>Your </a:t>
            </a:r>
            <a:r>
              <a:rPr lang="en-CA" dirty="0"/>
              <a:t>patient with chest pain and related symptoms (suggestive of cardiac ischemia) reports timeframe of 72 hrs since symptom onset.  </a:t>
            </a:r>
            <a:endParaRPr lang="en-CA" dirty="0" smtClean="0"/>
          </a:p>
          <a:p>
            <a:pPr marL="0" lvl="0" indent="0">
              <a:buNone/>
            </a:pPr>
            <a:r>
              <a:rPr lang="en-CA" dirty="0" smtClean="0"/>
              <a:t>Are </a:t>
            </a:r>
            <a:r>
              <a:rPr lang="en-CA" dirty="0"/>
              <a:t>Code STEMI criteria met based on this knowledge alone?</a:t>
            </a:r>
            <a:endParaRPr lang="fr-CA" dirty="0"/>
          </a:p>
          <a:p>
            <a:pPr marL="0" indent="0">
              <a:buNone/>
            </a:pPr>
            <a:r>
              <a:rPr lang="en-CA" dirty="0"/>
              <a:t> </a:t>
            </a:r>
            <a:endParaRPr lang="fr-CA" dirty="0"/>
          </a:p>
          <a:p>
            <a:pPr marL="457200" lvl="0" indent="-457200">
              <a:buFont typeface="+mj-lt"/>
              <a:buAutoNum type="alphaUcPeriod"/>
            </a:pPr>
            <a:r>
              <a:rPr lang="en-CA" dirty="0"/>
              <a:t>Yes</a:t>
            </a:r>
            <a:endParaRPr lang="fr-CA" dirty="0"/>
          </a:p>
          <a:p>
            <a:pPr marL="457200" lvl="0" indent="-457200">
              <a:buFont typeface="+mj-lt"/>
              <a:buAutoNum type="alphaUcPeriod"/>
            </a:pPr>
            <a:r>
              <a:rPr lang="en-CA" dirty="0"/>
              <a:t>No</a:t>
            </a:r>
            <a:endParaRPr lang="fr-CA" dirty="0"/>
          </a:p>
          <a:p>
            <a:endParaRPr lang="fr-CA" dirty="0"/>
          </a:p>
        </p:txBody>
      </p:sp>
    </p:spTree>
    <p:extLst>
      <p:ext uri="{BB962C8B-B14F-4D97-AF65-F5344CB8AC3E}">
        <p14:creationId xmlns:p14="http://schemas.microsoft.com/office/powerpoint/2010/main" val="252152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Code STEMI test</a:t>
            </a:r>
            <a:endParaRPr lang="fr-CA" dirty="0"/>
          </a:p>
        </p:txBody>
      </p:sp>
      <p:sp>
        <p:nvSpPr>
          <p:cNvPr id="3" name="Content Placeholder 2"/>
          <p:cNvSpPr>
            <a:spLocks noGrp="1"/>
          </p:cNvSpPr>
          <p:nvPr>
            <p:ph idx="1"/>
          </p:nvPr>
        </p:nvSpPr>
        <p:spPr/>
        <p:txBody>
          <a:bodyPr/>
          <a:lstStyle/>
          <a:p>
            <a:pPr marL="0" lvl="0" indent="0">
              <a:buNone/>
            </a:pPr>
            <a:r>
              <a:rPr lang="en-CA" dirty="0" smtClean="0"/>
              <a:t>2. Your </a:t>
            </a:r>
            <a:r>
              <a:rPr lang="en-CA" dirty="0"/>
              <a:t>Code STEMI patient is awaiting OHI transfer via air ORNGE; ORNGE calls back and states that air is unavailable. </a:t>
            </a:r>
            <a:r>
              <a:rPr lang="en-CA" dirty="0" smtClean="0"/>
              <a:t>What </a:t>
            </a:r>
            <a:r>
              <a:rPr lang="en-CA" dirty="0"/>
              <a:t>is your </a:t>
            </a:r>
            <a:r>
              <a:rPr lang="en-CA" dirty="0" smtClean="0"/>
              <a:t>remaining </a:t>
            </a:r>
            <a:r>
              <a:rPr lang="en-CA" dirty="0"/>
              <a:t>transfer option?</a:t>
            </a:r>
            <a:endParaRPr lang="fr-CA" dirty="0"/>
          </a:p>
          <a:p>
            <a:endParaRPr lang="fr-CA" dirty="0"/>
          </a:p>
          <a:p>
            <a:pPr marL="457200" lvl="0" indent="-457200">
              <a:buFont typeface="+mj-lt"/>
              <a:buAutoNum type="alphaUcPeriod"/>
            </a:pPr>
            <a:r>
              <a:rPr lang="en-CA" dirty="0"/>
              <a:t>Awaiting land </a:t>
            </a:r>
            <a:r>
              <a:rPr lang="en-CA" dirty="0" smtClean="0"/>
              <a:t>ORNGE</a:t>
            </a:r>
            <a:endParaRPr lang="fr-CA" dirty="0"/>
          </a:p>
          <a:p>
            <a:pPr marL="457200" lvl="0" indent="-457200">
              <a:buFont typeface="+mj-lt"/>
              <a:buAutoNum type="alphaUcPeriod"/>
            </a:pPr>
            <a:r>
              <a:rPr lang="en-CA" dirty="0"/>
              <a:t>Immediate local land ambulance with RN escort</a:t>
            </a:r>
            <a:endParaRPr lang="fr-CA" dirty="0"/>
          </a:p>
          <a:p>
            <a:pPr marL="457200" lvl="0" indent="-457200">
              <a:buFont typeface="+mj-lt"/>
              <a:buAutoNum type="alphaUcPeriod"/>
            </a:pPr>
            <a:r>
              <a:rPr lang="en-CA" dirty="0"/>
              <a:t>Local land ambulance without an </a:t>
            </a:r>
            <a:r>
              <a:rPr lang="en-CA" dirty="0" smtClean="0"/>
              <a:t>escort</a:t>
            </a:r>
            <a:endParaRPr lang="fr-CA" dirty="0"/>
          </a:p>
          <a:p>
            <a:pPr marL="457200" lvl="0" indent="-457200">
              <a:buFont typeface="+mj-lt"/>
              <a:buAutoNum type="alphaUcPeriod"/>
            </a:pPr>
            <a:r>
              <a:rPr lang="en-CA" dirty="0"/>
              <a:t>Private </a:t>
            </a:r>
            <a:r>
              <a:rPr lang="en-CA" dirty="0" smtClean="0"/>
              <a:t>transfer </a:t>
            </a:r>
            <a:r>
              <a:rPr lang="en-CA" dirty="0"/>
              <a:t>by </a:t>
            </a:r>
            <a:r>
              <a:rPr lang="en-CA" dirty="0" smtClean="0"/>
              <a:t>patient family</a:t>
            </a:r>
            <a:endParaRPr lang="fr-CA" dirty="0"/>
          </a:p>
          <a:p>
            <a:endParaRPr lang="fr-CA" dirty="0"/>
          </a:p>
        </p:txBody>
      </p:sp>
    </p:spTree>
    <p:extLst>
      <p:ext uri="{BB962C8B-B14F-4D97-AF65-F5344CB8AC3E}">
        <p14:creationId xmlns:p14="http://schemas.microsoft.com/office/powerpoint/2010/main" val="121070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Code STEMI test</a:t>
            </a:r>
            <a:endParaRPr lang="fr-CA" dirty="0"/>
          </a:p>
        </p:txBody>
      </p:sp>
      <p:sp>
        <p:nvSpPr>
          <p:cNvPr id="3" name="Content Placeholder 2"/>
          <p:cNvSpPr>
            <a:spLocks noGrp="1"/>
          </p:cNvSpPr>
          <p:nvPr>
            <p:ph idx="1"/>
          </p:nvPr>
        </p:nvSpPr>
        <p:spPr/>
        <p:txBody>
          <a:bodyPr/>
          <a:lstStyle/>
          <a:p>
            <a:pPr marL="0" lvl="0" indent="0">
              <a:buNone/>
            </a:pPr>
            <a:r>
              <a:rPr lang="en-CA" dirty="0" smtClean="0"/>
              <a:t>3. </a:t>
            </a:r>
            <a:r>
              <a:rPr lang="en-CA" dirty="0" smtClean="0"/>
              <a:t>EMS </a:t>
            </a:r>
            <a:r>
              <a:rPr lang="en-CA" dirty="0" smtClean="0"/>
              <a:t>has </a:t>
            </a:r>
            <a:r>
              <a:rPr lang="en-CA" dirty="0" smtClean="0"/>
              <a:t>patched </a:t>
            </a:r>
            <a:r>
              <a:rPr lang="en-CA" dirty="0" smtClean="0"/>
              <a:t>in a STEMI patient. The </a:t>
            </a:r>
            <a:r>
              <a:rPr lang="en-CA" dirty="0"/>
              <a:t>MD confirms a Code STEMI </a:t>
            </a:r>
            <a:r>
              <a:rPr lang="en-CA" dirty="0" smtClean="0"/>
              <a:t>on </a:t>
            </a:r>
            <a:r>
              <a:rPr lang="en-CA" dirty="0"/>
              <a:t>ambulance arrival. </a:t>
            </a:r>
            <a:r>
              <a:rPr lang="en-CA" dirty="0" smtClean="0"/>
              <a:t>Prior </a:t>
            </a:r>
            <a:r>
              <a:rPr lang="en-CA" dirty="0"/>
              <a:t>to transferring the </a:t>
            </a:r>
            <a:r>
              <a:rPr lang="en-CA" u="sng" dirty="0" smtClean="0"/>
              <a:t>onto </a:t>
            </a:r>
            <a:r>
              <a:rPr lang="en-CA" u="sng" dirty="0"/>
              <a:t>the stretcher</a:t>
            </a:r>
            <a:r>
              <a:rPr lang="en-CA" dirty="0"/>
              <a:t> in 28-3, what should you do?</a:t>
            </a:r>
            <a:endParaRPr lang="fr-CA" dirty="0"/>
          </a:p>
          <a:p>
            <a:pPr marL="0" indent="0">
              <a:buNone/>
            </a:pPr>
            <a:r>
              <a:rPr lang="en-CA" dirty="0"/>
              <a:t> </a:t>
            </a:r>
            <a:endParaRPr lang="fr-CA" dirty="0" smtClean="0"/>
          </a:p>
          <a:p>
            <a:pPr marL="457200" lvl="0" indent="-457200">
              <a:buFont typeface="+mj-lt"/>
              <a:buAutoNum type="alphaUcPeriod"/>
            </a:pPr>
            <a:r>
              <a:rPr lang="en-CA" dirty="0" smtClean="0"/>
              <a:t>Start a saline lock on the EMS stretcher</a:t>
            </a:r>
            <a:endParaRPr lang="fr-CA" dirty="0" smtClean="0"/>
          </a:p>
          <a:p>
            <a:pPr marL="457200" lvl="0" indent="-457200">
              <a:buFont typeface="+mj-lt"/>
              <a:buAutoNum type="alphaUcPeriod"/>
            </a:pPr>
            <a:r>
              <a:rPr lang="en-CA" dirty="0" smtClean="0"/>
              <a:t>Direct </a:t>
            </a:r>
            <a:r>
              <a:rPr lang="en-CA" dirty="0"/>
              <a:t>family to the family room</a:t>
            </a:r>
            <a:endParaRPr lang="fr-CA" dirty="0"/>
          </a:p>
          <a:p>
            <a:pPr marL="457200" lvl="0" indent="-457200">
              <a:buFont typeface="+mj-lt"/>
              <a:buAutoNum type="alphaUcPeriod"/>
            </a:pPr>
            <a:r>
              <a:rPr lang="en-CA" dirty="0"/>
              <a:t>Zero the stretcher scale to be able to </a:t>
            </a:r>
            <a:r>
              <a:rPr lang="en-CA" dirty="0" smtClean="0"/>
              <a:t>weigh immediately </a:t>
            </a:r>
            <a:endParaRPr lang="fr-CA" dirty="0"/>
          </a:p>
          <a:p>
            <a:pPr marL="457200" lvl="0" indent="-457200">
              <a:buFont typeface="+mj-lt"/>
              <a:buAutoNum type="alphaUcPeriod"/>
            </a:pPr>
            <a:r>
              <a:rPr lang="en-CA" dirty="0"/>
              <a:t>Call for the </a:t>
            </a:r>
            <a:r>
              <a:rPr lang="en-CA" dirty="0" smtClean="0"/>
              <a:t>patient’s </a:t>
            </a:r>
            <a:r>
              <a:rPr lang="en-CA" dirty="0"/>
              <a:t>old chart from </a:t>
            </a:r>
            <a:r>
              <a:rPr lang="en-CA" dirty="0" smtClean="0"/>
              <a:t>Health Records</a:t>
            </a:r>
            <a:endParaRPr lang="fr-CA" dirty="0"/>
          </a:p>
          <a:p>
            <a:endParaRPr lang="fr-CA" dirty="0"/>
          </a:p>
        </p:txBody>
      </p:sp>
    </p:spTree>
    <p:extLst>
      <p:ext uri="{BB962C8B-B14F-4D97-AF65-F5344CB8AC3E}">
        <p14:creationId xmlns:p14="http://schemas.microsoft.com/office/powerpoint/2010/main" val="18746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STEMI test</a:t>
            </a:r>
            <a:endParaRPr lang="en-US" dirty="0"/>
          </a:p>
        </p:txBody>
      </p:sp>
      <p:sp>
        <p:nvSpPr>
          <p:cNvPr id="3" name="Content Placeholder 2"/>
          <p:cNvSpPr>
            <a:spLocks noGrp="1"/>
          </p:cNvSpPr>
          <p:nvPr>
            <p:ph idx="1"/>
          </p:nvPr>
        </p:nvSpPr>
        <p:spPr/>
        <p:txBody>
          <a:bodyPr/>
          <a:lstStyle/>
          <a:p>
            <a:pPr marL="0" indent="0">
              <a:buNone/>
            </a:pPr>
            <a:r>
              <a:rPr lang="en-US" dirty="0" smtClean="0"/>
              <a:t>4.  What does contiguous mean?</a:t>
            </a:r>
          </a:p>
          <a:p>
            <a:pPr marL="457200" indent="-457200">
              <a:buAutoNum type="alphaLcParenR"/>
            </a:pPr>
            <a:r>
              <a:rPr lang="en-US" dirty="0" smtClean="0"/>
              <a:t>Lead views that look at opposite areas of the heart</a:t>
            </a:r>
          </a:p>
          <a:p>
            <a:pPr marL="457200" indent="-457200">
              <a:buAutoNum type="alphaLcParenR"/>
            </a:pPr>
            <a:r>
              <a:rPr lang="en-US" dirty="0" smtClean="0"/>
              <a:t>Lead views that are numerically beside each other (</a:t>
            </a:r>
            <a:r>
              <a:rPr lang="en-US" dirty="0" smtClean="0"/>
              <a:t>e.g</a:t>
            </a:r>
            <a:r>
              <a:rPr lang="en-US" dirty="0" smtClean="0"/>
              <a:t>. I is next to II)</a:t>
            </a:r>
          </a:p>
          <a:p>
            <a:pPr marL="457200" indent="-457200">
              <a:buAutoNum type="alphaLcParenR"/>
            </a:pPr>
            <a:r>
              <a:rPr lang="en-US" dirty="0" smtClean="0"/>
              <a:t>Lead views that look at the same areas of the heart</a:t>
            </a:r>
            <a:endParaRPr lang="en-US" dirty="0"/>
          </a:p>
        </p:txBody>
      </p:sp>
    </p:spTree>
    <p:extLst>
      <p:ext uri="{BB962C8B-B14F-4D97-AF65-F5344CB8AC3E}">
        <p14:creationId xmlns:p14="http://schemas.microsoft.com/office/powerpoint/2010/main" val="427447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Code STEMI test</a:t>
            </a:r>
            <a:endParaRPr lang="fr-CA" dirty="0"/>
          </a:p>
        </p:txBody>
      </p:sp>
      <p:sp>
        <p:nvSpPr>
          <p:cNvPr id="3" name="Content Placeholder 2"/>
          <p:cNvSpPr>
            <a:spLocks noGrp="1"/>
          </p:cNvSpPr>
          <p:nvPr>
            <p:ph idx="1"/>
          </p:nvPr>
        </p:nvSpPr>
        <p:spPr/>
        <p:txBody>
          <a:bodyPr/>
          <a:lstStyle/>
          <a:p>
            <a:pPr marL="0" lvl="0" indent="0">
              <a:buNone/>
            </a:pPr>
            <a:r>
              <a:rPr lang="en-CA" dirty="0"/>
              <a:t>5</a:t>
            </a:r>
            <a:r>
              <a:rPr lang="en-CA" dirty="0" smtClean="0"/>
              <a:t>.  You </a:t>
            </a:r>
            <a:r>
              <a:rPr lang="en-CA" dirty="0"/>
              <a:t>have remaining TNK leftover after </a:t>
            </a:r>
            <a:r>
              <a:rPr lang="en-CA" dirty="0" smtClean="0"/>
              <a:t>the MD has given the ordered dose </a:t>
            </a:r>
            <a:r>
              <a:rPr lang="en-CA" dirty="0"/>
              <a:t>to your Code STEMI </a:t>
            </a:r>
            <a:r>
              <a:rPr lang="en-CA" dirty="0" smtClean="0"/>
              <a:t>patient.  </a:t>
            </a:r>
            <a:r>
              <a:rPr lang="en-CA" dirty="0"/>
              <a:t>You should promptly discard of this leftover drug into a </a:t>
            </a:r>
            <a:r>
              <a:rPr lang="en-CA" dirty="0" smtClean="0"/>
              <a:t>blue pharmaceutical waste </a:t>
            </a:r>
            <a:r>
              <a:rPr lang="en-CA" dirty="0"/>
              <a:t>container.</a:t>
            </a:r>
            <a:endParaRPr lang="fr-CA" dirty="0"/>
          </a:p>
          <a:p>
            <a:endParaRPr lang="fr-CA" dirty="0"/>
          </a:p>
          <a:p>
            <a:pPr marL="457200" lvl="0" indent="-457200">
              <a:buFont typeface="+mj-lt"/>
              <a:buAutoNum type="alphaUcPeriod"/>
            </a:pPr>
            <a:r>
              <a:rPr lang="en-CA" dirty="0"/>
              <a:t>True</a:t>
            </a:r>
            <a:endParaRPr lang="fr-CA" dirty="0"/>
          </a:p>
          <a:p>
            <a:pPr marL="457200" lvl="0" indent="-457200">
              <a:buFont typeface="+mj-lt"/>
              <a:buAutoNum type="alphaUcPeriod"/>
            </a:pPr>
            <a:r>
              <a:rPr lang="en-CA" dirty="0"/>
              <a:t>False </a:t>
            </a:r>
            <a:endParaRPr lang="fr-CA" dirty="0"/>
          </a:p>
          <a:p>
            <a:endParaRPr lang="fr-CA" dirty="0"/>
          </a:p>
        </p:txBody>
      </p:sp>
    </p:spTree>
    <p:extLst>
      <p:ext uri="{BB962C8B-B14F-4D97-AF65-F5344CB8AC3E}">
        <p14:creationId xmlns:p14="http://schemas.microsoft.com/office/powerpoint/2010/main" val="13732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Code STEMI test</a:t>
            </a:r>
            <a:endParaRPr lang="fr-CA" dirty="0"/>
          </a:p>
        </p:txBody>
      </p:sp>
      <p:sp>
        <p:nvSpPr>
          <p:cNvPr id="3" name="Content Placeholder 2"/>
          <p:cNvSpPr>
            <a:spLocks noGrp="1"/>
          </p:cNvSpPr>
          <p:nvPr>
            <p:ph idx="1"/>
          </p:nvPr>
        </p:nvSpPr>
        <p:spPr/>
        <p:txBody>
          <a:bodyPr/>
          <a:lstStyle/>
          <a:p>
            <a:pPr marL="0" lvl="0" indent="0">
              <a:buNone/>
            </a:pPr>
            <a:r>
              <a:rPr lang="en-CA" dirty="0"/>
              <a:t>6</a:t>
            </a:r>
            <a:r>
              <a:rPr lang="en-CA" dirty="0" smtClean="0"/>
              <a:t>.  A </a:t>
            </a:r>
            <a:r>
              <a:rPr lang="en-CA" dirty="0"/>
              <a:t>Code STEMI is called and there are no packages in the Code STEMI box.  Where can you quickly find more prepared packages?</a:t>
            </a:r>
            <a:endParaRPr lang="fr-CA" dirty="0"/>
          </a:p>
          <a:p>
            <a:pPr marL="0" indent="0">
              <a:buNone/>
            </a:pPr>
            <a:r>
              <a:rPr lang="en-CA" dirty="0"/>
              <a:t> </a:t>
            </a:r>
            <a:endParaRPr lang="fr-CA" dirty="0"/>
          </a:p>
          <a:p>
            <a:pPr marL="457200" lvl="0" indent="-457200">
              <a:buFont typeface="+mj-lt"/>
              <a:buAutoNum type="alphaUcPeriod"/>
            </a:pPr>
            <a:r>
              <a:rPr lang="en-CA" dirty="0"/>
              <a:t>Call the clerk to prepare one immediately</a:t>
            </a:r>
            <a:endParaRPr lang="fr-CA" dirty="0"/>
          </a:p>
          <a:p>
            <a:pPr marL="457200" lvl="0" indent="-457200">
              <a:buFont typeface="+mj-lt"/>
              <a:buAutoNum type="alphaUcPeriod"/>
            </a:pPr>
            <a:r>
              <a:rPr lang="en-CA" dirty="0"/>
              <a:t>Medication room in ICU</a:t>
            </a:r>
            <a:endParaRPr lang="fr-CA" dirty="0"/>
          </a:p>
          <a:p>
            <a:pPr marL="457200" lvl="0" indent="-457200">
              <a:buFont typeface="+mj-lt"/>
              <a:buAutoNum type="alphaUcPeriod"/>
            </a:pPr>
            <a:r>
              <a:rPr lang="en-CA" dirty="0"/>
              <a:t>Code Stroke box</a:t>
            </a:r>
            <a:endParaRPr lang="fr-CA" dirty="0"/>
          </a:p>
          <a:p>
            <a:pPr marL="457200" lvl="0" indent="-457200">
              <a:buFont typeface="+mj-lt"/>
              <a:buAutoNum type="alphaUcPeriod"/>
            </a:pPr>
            <a:r>
              <a:rPr lang="en-CA" dirty="0"/>
              <a:t>In a labelled binder in the file cabinet </a:t>
            </a:r>
            <a:r>
              <a:rPr lang="en-CA" dirty="0" smtClean="0"/>
              <a:t>beside the charge nurse desk in </a:t>
            </a:r>
            <a:r>
              <a:rPr lang="en-CA" dirty="0"/>
              <a:t>the ER </a:t>
            </a:r>
            <a:endParaRPr lang="fr-CA" dirty="0"/>
          </a:p>
          <a:p>
            <a:endParaRPr lang="fr-CA" dirty="0"/>
          </a:p>
        </p:txBody>
      </p:sp>
    </p:spTree>
    <p:extLst>
      <p:ext uri="{BB962C8B-B14F-4D97-AF65-F5344CB8AC3E}">
        <p14:creationId xmlns:p14="http://schemas.microsoft.com/office/powerpoint/2010/main" val="312219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 STEMI test</a:t>
            </a:r>
            <a:endParaRPr lang="en-US" dirty="0"/>
          </a:p>
        </p:txBody>
      </p:sp>
      <p:sp>
        <p:nvSpPr>
          <p:cNvPr id="3" name="Content Placeholder 2"/>
          <p:cNvSpPr>
            <a:spLocks noGrp="1"/>
          </p:cNvSpPr>
          <p:nvPr>
            <p:ph idx="1"/>
          </p:nvPr>
        </p:nvSpPr>
        <p:spPr/>
        <p:txBody>
          <a:bodyPr/>
          <a:lstStyle/>
          <a:p>
            <a:pPr marL="0" indent="0">
              <a:buNone/>
            </a:pPr>
            <a:r>
              <a:rPr lang="en-US" dirty="0" smtClean="0"/>
              <a:t>7.  The nurse recognizes that the following are signs of a STEMI:</a:t>
            </a:r>
          </a:p>
          <a:p>
            <a:r>
              <a:rPr lang="en-US" dirty="0" smtClean="0"/>
              <a:t>A) ST elevation in 2 contiguous leads</a:t>
            </a:r>
          </a:p>
          <a:p>
            <a:r>
              <a:rPr lang="en-US" dirty="0" smtClean="0"/>
              <a:t>B) New left bundle branch block</a:t>
            </a:r>
          </a:p>
          <a:p>
            <a:r>
              <a:rPr lang="en-US" dirty="0" smtClean="0"/>
              <a:t>C) Chest pain less than 12 hours</a:t>
            </a:r>
          </a:p>
          <a:p>
            <a:r>
              <a:rPr lang="en-US" dirty="0" smtClean="0"/>
              <a:t>D) All of the above</a:t>
            </a:r>
            <a:endParaRPr lang="en-US" dirty="0"/>
          </a:p>
        </p:txBody>
      </p:sp>
    </p:spTree>
    <p:extLst>
      <p:ext uri="{BB962C8B-B14F-4D97-AF65-F5344CB8AC3E}">
        <p14:creationId xmlns:p14="http://schemas.microsoft.com/office/powerpoint/2010/main" val="352478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CA" altLang="en-US" dirty="0" smtClean="0"/>
              <a:t>References</a:t>
            </a:r>
          </a:p>
        </p:txBody>
      </p:sp>
      <p:sp>
        <p:nvSpPr>
          <p:cNvPr id="3" name="Content Placeholder 2"/>
          <p:cNvSpPr>
            <a:spLocks noGrp="1"/>
          </p:cNvSpPr>
          <p:nvPr>
            <p:ph idx="1"/>
          </p:nvPr>
        </p:nvSpPr>
        <p:spPr/>
        <p:txBody>
          <a:bodyPr rtlCol="0">
            <a:normAutofit fontScale="62500" lnSpcReduction="20000"/>
          </a:bodyPr>
          <a:lstStyle/>
          <a:p>
            <a:r>
              <a:rPr lang="en-CA" dirty="0"/>
              <a:t>University of Ottawa Heart Institute, Renfrew County Paramedic Services, Pembroke Regional Hospital. (</a:t>
            </a:r>
            <a:r>
              <a:rPr lang="en-CA" dirty="0" err="1"/>
              <a:t>n.d.</a:t>
            </a:r>
            <a:r>
              <a:rPr lang="en-CA" dirty="0"/>
              <a:t>). Code STEMI protocol: Urgent transfer to UOHI for TNK facilitated PCI.</a:t>
            </a:r>
          </a:p>
          <a:p>
            <a:r>
              <a:rPr lang="en-CA" dirty="0"/>
              <a:t>PRH Clinical Skills. “</a:t>
            </a:r>
            <a:r>
              <a:rPr lang="en-CA" dirty="0" err="1"/>
              <a:t>Tenecteplase</a:t>
            </a:r>
            <a:r>
              <a:rPr lang="en-CA" dirty="0"/>
              <a:t> for acute myocardial </a:t>
            </a:r>
            <a:r>
              <a:rPr lang="en-CA" dirty="0" smtClean="0"/>
              <a:t>infarction.”</a:t>
            </a:r>
          </a:p>
          <a:p>
            <a:r>
              <a:rPr lang="en-CA" dirty="0" smtClean="0"/>
              <a:t>PRH Policy &amp; Procedure (policy medical)</a:t>
            </a:r>
          </a:p>
          <a:p>
            <a:pPr lvl="1"/>
            <a:r>
              <a:rPr lang="en-CA" dirty="0" smtClean="0"/>
              <a:t>Code STEMI – Facilitated Percutaneous Coronary Intervention</a:t>
            </a:r>
          </a:p>
          <a:p>
            <a:pPr>
              <a:defRPr/>
            </a:pPr>
            <a:r>
              <a:rPr lang="en-CA" dirty="0" smtClean="0"/>
              <a:t>https:lifeinthefastlane.com/ecg</a:t>
            </a:r>
          </a:p>
          <a:p>
            <a:pPr>
              <a:defRPr/>
            </a:pPr>
            <a:r>
              <a:rPr lang="en-CA" dirty="0" smtClean="0">
                <a:hlinkClick r:id="rId2"/>
              </a:rPr>
              <a:t>https://www.ena.org/docs/default-source/resource-library/practice-resources/tips/right-side-ecg.pdf?sfvrsn=836f00e6_8</a:t>
            </a:r>
            <a:endParaRPr lang="en-CA" dirty="0" smtClean="0"/>
          </a:p>
          <a:p>
            <a:pPr>
              <a:defRPr/>
            </a:pPr>
            <a:r>
              <a:rPr lang="en-CA" dirty="0" smtClean="0">
                <a:hlinkClick r:id="rId3"/>
              </a:rPr>
              <a:t>http://cdn.esa.act.gov.au/wp-content/uploads/17-15-LEAD-ECG.pdf</a:t>
            </a:r>
            <a:endParaRPr lang="en-CA" dirty="0" smtClean="0"/>
          </a:p>
          <a:p>
            <a:pPr>
              <a:defRPr/>
            </a:pPr>
            <a:r>
              <a:rPr lang="en-CA" dirty="0">
                <a:hlinkClick r:id="rId4"/>
              </a:rPr>
              <a:t>https://www.ncbi.nlm.nih.gov/books/NBK2214/table/A65/?</a:t>
            </a:r>
            <a:r>
              <a:rPr lang="en-CA" dirty="0" smtClean="0">
                <a:hlinkClick r:id="rId4"/>
              </a:rPr>
              <a:t>report=objectonly</a:t>
            </a:r>
            <a:endParaRPr lang="en-CA" dirty="0" smtClean="0"/>
          </a:p>
          <a:p>
            <a:pPr>
              <a:defRPr/>
            </a:pPr>
            <a:r>
              <a:rPr lang="en-CA" dirty="0">
                <a:hlinkClick r:id="rId2"/>
              </a:rPr>
              <a:t>https://</a:t>
            </a:r>
            <a:r>
              <a:rPr lang="en-CA" dirty="0" smtClean="0">
                <a:hlinkClick r:id="rId2"/>
              </a:rPr>
              <a:t>www.ena.org/docs/default-source/resource-library/practice-resources/tips/right-side-ecg.pdf?sfvrsn=836f00e6_8</a:t>
            </a:r>
            <a:endParaRPr lang="en-CA" dirty="0" smtClean="0"/>
          </a:p>
          <a:p>
            <a:pPr>
              <a:defRPr/>
            </a:pPr>
            <a:r>
              <a:rPr lang="en-CA" dirty="0">
                <a:hlinkClick r:id="rId5"/>
              </a:rPr>
              <a:t>https://</a:t>
            </a:r>
            <a:r>
              <a:rPr lang="en-CA" dirty="0" smtClean="0">
                <a:hlinkClick r:id="rId5"/>
              </a:rPr>
              <a:t>www.cablesandsensors.com/pages/12-lead-ecg-placement-guide-with-illustrations</a:t>
            </a:r>
            <a:endParaRPr lang="en-CA" dirty="0" smtClean="0"/>
          </a:p>
          <a:p>
            <a:pPr>
              <a:defRPr/>
            </a:pPr>
            <a:r>
              <a:rPr lang="en-CA" dirty="0">
                <a:hlinkClick r:id="rId6"/>
              </a:rPr>
              <a:t>http://</a:t>
            </a:r>
            <a:r>
              <a:rPr lang="en-CA" dirty="0" smtClean="0">
                <a:hlinkClick r:id="rId6"/>
              </a:rPr>
              <a:t>jaha.ahajournals.org/content/6/3/e003528</a:t>
            </a:r>
            <a:endParaRPr lang="en-CA" dirty="0" smtClean="0"/>
          </a:p>
          <a:p>
            <a:pPr>
              <a:defRPr/>
            </a:pPr>
            <a:endParaRPr lang="en-CA" dirty="0" smtClean="0"/>
          </a:p>
          <a:p>
            <a:pPr>
              <a:defRPr/>
            </a:pPr>
            <a:endParaRPr lang="en-CA" dirty="0"/>
          </a:p>
        </p:txBody>
      </p:sp>
    </p:spTree>
    <p:extLst>
      <p:ext uri="{BB962C8B-B14F-4D97-AF65-F5344CB8AC3E}">
        <p14:creationId xmlns:p14="http://schemas.microsoft.com/office/powerpoint/2010/main" val="195512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6"/>
          <p:cNvSpPr>
            <a:spLocks noGrp="1"/>
          </p:cNvSpPr>
          <p:nvPr>
            <p:ph type="title"/>
          </p:nvPr>
        </p:nvSpPr>
        <p:spPr/>
        <p:txBody>
          <a:bodyPr/>
          <a:lstStyle/>
          <a:p>
            <a:r>
              <a:rPr lang="en-CA" altLang="en-US" smtClean="0"/>
              <a:t>Electrocardiography</a:t>
            </a:r>
          </a:p>
        </p:txBody>
      </p:sp>
      <p:sp>
        <p:nvSpPr>
          <p:cNvPr id="18434" name="Content Placeholder 7"/>
          <p:cNvSpPr>
            <a:spLocks noGrp="1"/>
          </p:cNvSpPr>
          <p:nvPr>
            <p:ph idx="1"/>
          </p:nvPr>
        </p:nvSpPr>
        <p:spPr/>
        <p:txBody>
          <a:bodyPr/>
          <a:lstStyle/>
          <a:p>
            <a:pPr>
              <a:buFont typeface="Arial" panose="020B0604020202020204" pitchFamily="34" charset="0"/>
              <a:buBlip>
                <a:blip r:embed="rId3"/>
              </a:buBlip>
            </a:pPr>
            <a:r>
              <a:rPr lang="en-US" altLang="en-US" b="1" dirty="0"/>
              <a:t>Electrocardiography (ECG</a:t>
            </a:r>
            <a:r>
              <a:rPr lang="en-US" altLang="en-US" dirty="0"/>
              <a:t>) is the process of recording the electrical activity of the heart over a period of time using electrodes placed on the skin. </a:t>
            </a:r>
          </a:p>
          <a:p>
            <a:pPr lvl="1"/>
            <a:endParaRPr lang="en-US" altLang="en-US" sz="1400" dirty="0"/>
          </a:p>
          <a:p>
            <a:pPr lvl="1"/>
            <a:endParaRPr lang="en-US" altLang="en-US" sz="1400" dirty="0"/>
          </a:p>
          <a:p>
            <a:pPr lvl="1"/>
            <a:endParaRPr lang="en-US" altLang="en-US" sz="1400" dirty="0"/>
          </a:p>
        </p:txBody>
      </p:sp>
      <p:pic>
        <p:nvPicPr>
          <p:cNvPr id="18435" name="Picture 2" descr="Image result for ec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660" y="2846196"/>
            <a:ext cx="6120680" cy="357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51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standard 12-lead ECG</a:t>
            </a:r>
            <a:endParaRPr lang="en-US" dirty="0"/>
          </a:p>
        </p:txBody>
      </p:sp>
      <p:pic>
        <p:nvPicPr>
          <p:cNvPr id="6146" name="Picture 2" descr="Repeat 12 lead EKG showing normal sinus rhythm. | Download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50032" y="1196752"/>
            <a:ext cx="10058400" cy="544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49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896600" cy="1020762"/>
          </a:xfrm>
        </p:spPr>
        <p:txBody>
          <a:bodyPr rtlCol="0">
            <a:normAutofit fontScale="90000"/>
          </a:bodyPr>
          <a:lstStyle/>
          <a:p>
            <a:pPr>
              <a:defRPr/>
            </a:pPr>
            <a:r>
              <a:rPr lang="en-CA" dirty="0" smtClean="0"/>
              <a:t>Why so many leads? </a:t>
            </a:r>
            <a:br>
              <a:rPr lang="en-CA" dirty="0" smtClean="0"/>
            </a:br>
            <a:r>
              <a:rPr lang="en-CA" dirty="0" smtClean="0"/>
              <a:t>(</a:t>
            </a:r>
            <a:r>
              <a:rPr lang="en-CA" sz="3300" dirty="0"/>
              <a:t>They all look at a different angle of the heart)</a:t>
            </a:r>
            <a:endParaRPr lang="fr-CA" sz="3300" dirty="0"/>
          </a:p>
        </p:txBody>
      </p:sp>
      <p:pic>
        <p:nvPicPr>
          <p:cNvPr id="28674"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23836"/>
          <a:stretch/>
        </p:blipFill>
        <p:spPr>
          <a:xfrm>
            <a:off x="382064" y="1599280"/>
            <a:ext cx="6132548" cy="4787133"/>
          </a:xfrm>
        </p:spPr>
      </p:pic>
      <p:pic>
        <p:nvPicPr>
          <p:cNvPr id="28675" name="Picture 4"/>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r="8524" b="17751"/>
          <a:stretch/>
        </p:blipFill>
        <p:spPr>
          <a:xfrm>
            <a:off x="6379842" y="1599280"/>
            <a:ext cx="5362541" cy="4828370"/>
          </a:xfrm>
        </p:spPr>
      </p:pic>
      <p:sp>
        <p:nvSpPr>
          <p:cNvPr id="3" name="Rounded Rectangle 2"/>
          <p:cNvSpPr/>
          <p:nvPr/>
        </p:nvSpPr>
        <p:spPr>
          <a:xfrm>
            <a:off x="1096887" y="1988840"/>
            <a:ext cx="4502555" cy="769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smtClean="0"/>
              <a:t>Chest Leads/Precordial </a:t>
            </a:r>
            <a:r>
              <a:rPr lang="en-US" sz="2400" b="1" dirty="0"/>
              <a:t>Leads</a:t>
            </a:r>
          </a:p>
        </p:txBody>
      </p:sp>
      <p:sp>
        <p:nvSpPr>
          <p:cNvPr id="7" name="Rounded Rectangle 6"/>
          <p:cNvSpPr/>
          <p:nvPr/>
        </p:nvSpPr>
        <p:spPr>
          <a:xfrm>
            <a:off x="7176120" y="1988840"/>
            <a:ext cx="3816424"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t>Limb Leads</a:t>
            </a:r>
          </a:p>
        </p:txBody>
      </p:sp>
    </p:spTree>
    <p:extLst>
      <p:ext uri="{BB962C8B-B14F-4D97-AF65-F5344CB8AC3E}">
        <p14:creationId xmlns:p14="http://schemas.microsoft.com/office/powerpoint/2010/main" val="49668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0001141.potx" id="{D7485564-6666-4DDB-B0D3-55F6E694D6E5}" vid="{6E950D30-6FC6-4411-BCFF-468AD9ECA787}"/>
    </a:ext>
  </a:extLst>
</a:theme>
</file>

<file path=ppt/theme/theme2.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4421</TotalTime>
  <Words>5423</Words>
  <Application>Microsoft Office PowerPoint</Application>
  <PresentationFormat>Custom</PresentationFormat>
  <Paragraphs>605</Paragraphs>
  <Slides>68</Slides>
  <Notes>42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Medical Design 16x9</vt:lpstr>
      <vt:lpstr>Bitmap Image</vt:lpstr>
      <vt:lpstr>BASIC ECG INTERPRETATION &amp; RECOGNIZING STEMI </vt:lpstr>
      <vt:lpstr>Objectives</vt:lpstr>
      <vt:lpstr>PRE-REQUISITES/CO-REQUISITES</vt:lpstr>
      <vt:lpstr>Anatomy &amp; Physiology Refresher</vt:lpstr>
      <vt:lpstr>Electrical Conduction Pathway</vt:lpstr>
      <vt:lpstr>PowerPoint Presentation</vt:lpstr>
      <vt:lpstr>Electrocardiography</vt:lpstr>
      <vt:lpstr>A standard 12-lead ECG</vt:lpstr>
      <vt:lpstr>Why so many leads?  (They all look at a different angle of the heart)</vt:lpstr>
      <vt:lpstr>12-lead ECG – the views</vt:lpstr>
      <vt:lpstr>How come on the crash cart there are only 3 wires?</vt:lpstr>
      <vt:lpstr>Does electrode placement matter?</vt:lpstr>
      <vt:lpstr>Does placement matter? Yes!</vt:lpstr>
      <vt:lpstr>Lead I is your major clue.   All of the waveform is inverted.</vt:lpstr>
      <vt:lpstr>Types of ECGs</vt:lpstr>
      <vt:lpstr>Why order an ECG?</vt:lpstr>
      <vt:lpstr>3 main types:</vt:lpstr>
      <vt:lpstr>Recognizing ST Segment Changes</vt:lpstr>
      <vt:lpstr>The J-point and isoelectric line</vt:lpstr>
      <vt:lpstr>PowerPoint Presentation</vt:lpstr>
      <vt:lpstr>Reminder:  ST Depression vs Inverted T wave</vt:lpstr>
      <vt:lpstr>Which areas relate to which part of the heart?</vt:lpstr>
      <vt:lpstr>12-lead ECG</vt:lpstr>
      <vt:lpstr>Determining Location of MI</vt:lpstr>
      <vt:lpstr>PowerPoint Presentation</vt:lpstr>
      <vt:lpstr>Terms: Contiguous and Reciprocal</vt:lpstr>
      <vt:lpstr>What’s the big deal with STEMI?</vt:lpstr>
      <vt:lpstr>Code STEMI timeframe?</vt:lpstr>
      <vt:lpstr>PowerPoint Presentation</vt:lpstr>
      <vt:lpstr>PowerPoint Presentation</vt:lpstr>
      <vt:lpstr>PowerPoint Presentation</vt:lpstr>
      <vt:lpstr>PowerPoint Presentation</vt:lpstr>
      <vt:lpstr>PowerPoint Presentation</vt:lpstr>
      <vt:lpstr>PowerPoint Presentation</vt:lpstr>
      <vt:lpstr>A STANDARD 12-LEAD THAT SHOULD TRIGGER A 15-LEAD ECG (POSTERIOR)</vt:lpstr>
      <vt:lpstr>A 15-LEAD ECG - V7, V8, V9 LOOK AT THE POSTERIOR</vt:lpstr>
      <vt:lpstr>RIGHT SIDE INFARCTION</vt:lpstr>
      <vt:lpstr>RIGHT-SIDED INFARCT</vt:lpstr>
      <vt:lpstr>Right-sided MI</vt:lpstr>
      <vt:lpstr>3 Clinical signs of RVI</vt:lpstr>
      <vt:lpstr>A STANDARD 12-LEAD THAT SHOULD TRIGGER A RIGHT-SIDED ECG</vt:lpstr>
      <vt:lpstr>PowerPoint Presentation</vt:lpstr>
      <vt:lpstr>Checkpoint! </vt:lpstr>
      <vt:lpstr>Checkpoint! </vt:lpstr>
      <vt:lpstr>Checkpoint! </vt:lpstr>
      <vt:lpstr>Checkpoint! </vt:lpstr>
      <vt:lpstr>What is the preferred treatment for a right-sided infarction?</vt:lpstr>
      <vt:lpstr>CODE STEMI –  ER PROCESS</vt:lpstr>
      <vt:lpstr>Door-to-first ECG time = 10 MINUTES</vt:lpstr>
      <vt:lpstr>Door-to-first ECG time (goal &lt;10 minutes)</vt:lpstr>
      <vt:lpstr>GOALS!</vt:lpstr>
      <vt:lpstr>CODE STEMI PROCESS: When The Code is Called</vt:lpstr>
      <vt:lpstr>CODE STEMI</vt:lpstr>
      <vt:lpstr>CODE STEMI</vt:lpstr>
      <vt:lpstr>CODE STEMI PROCESS: Patient Transfer to OHI</vt:lpstr>
      <vt:lpstr>Reperfusion (particularly post-TNK)</vt:lpstr>
      <vt:lpstr>Accelerated Idioventricular Rhythm (AIVR)</vt:lpstr>
      <vt:lpstr>STEMI PROCESS – ICU </vt:lpstr>
      <vt:lpstr>PowerPoint Presentation</vt:lpstr>
      <vt:lpstr>STEMI TEST</vt:lpstr>
      <vt:lpstr>Code STEMI test</vt:lpstr>
      <vt:lpstr>Code STEMI test</vt:lpstr>
      <vt:lpstr>Code STEMI test</vt:lpstr>
      <vt:lpstr>Code STEMI test</vt:lpstr>
      <vt:lpstr>Code STEMI test</vt:lpstr>
      <vt:lpstr>Code STEMI test</vt:lpstr>
      <vt:lpstr>Code STEMI test</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Kelli Kingston</dc:creator>
  <cp:lastModifiedBy>tyler graveline</cp:lastModifiedBy>
  <cp:revision>162</cp:revision>
  <dcterms:created xsi:type="dcterms:W3CDTF">2017-07-20T19:27:38Z</dcterms:created>
  <dcterms:modified xsi:type="dcterms:W3CDTF">2020-12-29T19:56:22Z</dcterms:modified>
</cp:coreProperties>
</file>